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6" r:id="rId6"/>
    <p:sldId id="262" r:id="rId7"/>
    <p:sldId id="260" r:id="rId8"/>
    <p:sldId id="261" r:id="rId9"/>
    <p:sldId id="263" r:id="rId10"/>
    <p:sldId id="265" r:id="rId11"/>
    <p:sldId id="264" r:id="rId12"/>
    <p:sldId id="267" r:id="rId13"/>
    <p:sldId id="284" r:id="rId14"/>
    <p:sldId id="289" r:id="rId15"/>
    <p:sldId id="285" r:id="rId16"/>
    <p:sldId id="268" r:id="rId17"/>
    <p:sldId id="269" r:id="rId18"/>
    <p:sldId id="270" r:id="rId19"/>
    <p:sldId id="293" r:id="rId20"/>
    <p:sldId id="294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90" r:id="rId34"/>
    <p:sldId id="283" r:id="rId35"/>
    <p:sldId id="286" r:id="rId36"/>
    <p:sldId id="287" r:id="rId37"/>
    <p:sldId id="288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680" y="224"/>
      </p:cViewPr>
      <p:guideLst>
        <p:guide orient="horz" pos="2160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CD33B-0BF2-3F4F-A1E7-ACB2C3D6DF80}" type="datetimeFigureOut">
              <a:rPr lang="en-US" smtClean="0"/>
              <a:t>2/2/16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62C5E-CD6F-834A-8E95-4BB60E93B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84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587BF-D96B-F14F-9874-E6DF2E56BB23}" type="datetimeFigureOut">
              <a:rPr lang="en-US" smtClean="0"/>
              <a:t>2/2/16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A0D09-35B1-B34F-8319-611B1EC1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42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  </a:t>
            </a:r>
            <a:r>
              <a:rPr lang="en-US" sz="3200" dirty="0" smtClean="0"/>
              <a:t>HEO-F Overview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HEO-F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  <p:pic>
        <p:nvPicPr>
          <p:cNvPr id="8" name="Picture 22" descr="logo4790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09" y="4111786"/>
            <a:ext cx="965241" cy="111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19" y="4464968"/>
            <a:ext cx="7542212" cy="1013012"/>
          </a:xfrm>
        </p:spPr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        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3200" dirty="0">
                <a:latin typeface="Times New Roman"/>
                <a:cs typeface="Times New Roman"/>
              </a:rPr>
              <a:t/>
            </a:r>
            <a:br>
              <a:rPr lang="en-US" sz="3200" dirty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/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HEO-F Mission Overview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- Space System Design Concept -</a:t>
            </a:r>
            <a:br>
              <a:rPr lang="en-US" sz="3200" dirty="0" smtClean="0">
                <a:latin typeface="Times New Roman"/>
                <a:cs typeface="Times New Roman"/>
              </a:rPr>
            </a:b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November 19, 2014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ELaNa</a:t>
            </a:r>
            <a:r>
              <a:rPr lang="en-US" dirty="0" smtClean="0">
                <a:latin typeface="Times New Roman"/>
                <a:cs typeface="Times New Roman"/>
              </a:rPr>
              <a:t> Reviews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60" y="3756350"/>
            <a:ext cx="1453351" cy="174862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6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Power Subsystem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2163344" y="219686"/>
            <a:ext cx="4817313" cy="7421223"/>
          </a:xfrm>
        </p:spPr>
        <p:txBody>
          <a:bodyPr/>
          <a:lstStyle/>
          <a:p>
            <a:r>
              <a:rPr lang="en-US" sz="2000" dirty="0" smtClean="0"/>
              <a:t>Solar Arrays:  MMA E-</a:t>
            </a:r>
            <a:r>
              <a:rPr lang="en-US" sz="2000" dirty="0" err="1" smtClean="0"/>
              <a:t>HaWK</a:t>
            </a:r>
            <a:r>
              <a:rPr lang="en-US" sz="2000" dirty="0" smtClean="0"/>
              <a:t> design; 72 watts average; 86 watts peak BOL; MPPT</a:t>
            </a:r>
          </a:p>
          <a:p>
            <a:r>
              <a:rPr lang="en-US" sz="2000" dirty="0" smtClean="0"/>
              <a:t>Batteries:  Li-Ion; 2600 </a:t>
            </a:r>
            <a:r>
              <a:rPr lang="en-US" sz="2000" dirty="0" err="1" smtClean="0"/>
              <a:t>mAHr</a:t>
            </a:r>
            <a:r>
              <a:rPr lang="en-US" sz="2000" dirty="0" smtClean="0"/>
              <a:t> Each; 11P1S; </a:t>
            </a:r>
          </a:p>
          <a:p>
            <a:pPr lvl="1"/>
            <a:r>
              <a:rPr lang="en-US" sz="1800" dirty="0" smtClean="0"/>
              <a:t>Capacity:  109 Watt-</a:t>
            </a:r>
            <a:r>
              <a:rPr lang="en-US" sz="1800" dirty="0" err="1" smtClean="0"/>
              <a:t>Hrs</a:t>
            </a:r>
            <a:r>
              <a:rPr lang="en-US" sz="1800" dirty="0" smtClean="0"/>
              <a:t> (3.5 V x 2.6 </a:t>
            </a:r>
            <a:r>
              <a:rPr lang="en-US" sz="1800" dirty="0" err="1" smtClean="0"/>
              <a:t>AHr</a:t>
            </a:r>
            <a:r>
              <a:rPr lang="en-US" sz="1800" dirty="0" smtClean="0"/>
              <a:t> x 12 Cells)</a:t>
            </a:r>
          </a:p>
          <a:p>
            <a:pPr lvl="1"/>
            <a:r>
              <a:rPr lang="en-US" sz="1800" dirty="0" smtClean="0"/>
              <a:t>Driving Requirement is Worst Case Eclipse Heating</a:t>
            </a:r>
            <a:r>
              <a:rPr lang="en-US" sz="1800" dirty="0"/>
              <a:t> </a:t>
            </a:r>
            <a:r>
              <a:rPr lang="en-US" sz="1800" dirty="0" smtClean="0"/>
              <a:t>(2 hour eclipse w. 10 watt heaters) = 20 watt-</a:t>
            </a:r>
            <a:r>
              <a:rPr lang="en-US" sz="1800" dirty="0" err="1" smtClean="0"/>
              <a:t>Hrs</a:t>
            </a:r>
            <a:endParaRPr lang="en-US" sz="1800" dirty="0" smtClean="0"/>
          </a:p>
          <a:p>
            <a:pPr lvl="1"/>
            <a:r>
              <a:rPr lang="en-US" sz="1800" dirty="0" smtClean="0"/>
              <a:t>Worst Case </a:t>
            </a:r>
            <a:r>
              <a:rPr lang="en-US" sz="1800" dirty="0" err="1" smtClean="0"/>
              <a:t>DoD</a:t>
            </a:r>
            <a:r>
              <a:rPr lang="en-US" sz="1800" dirty="0" smtClean="0"/>
              <a:t>: 18.3%</a:t>
            </a:r>
          </a:p>
          <a:p>
            <a:r>
              <a:rPr lang="en-US" sz="2000" dirty="0" err="1" smtClean="0"/>
              <a:t>mmW</a:t>
            </a:r>
            <a:r>
              <a:rPr lang="en-US" sz="2000" dirty="0" smtClean="0"/>
              <a:t> Transponder Not Powered During Eclipse</a:t>
            </a:r>
          </a:p>
          <a:p>
            <a:r>
              <a:rPr lang="en-US" sz="2000" dirty="0" smtClean="0"/>
              <a:t>L/UHF Transponder Powered During Nominal Eclipses but, not during W.C. Eclipses.</a:t>
            </a:r>
          </a:p>
          <a:p>
            <a:r>
              <a:rPr lang="en-US" sz="2000" dirty="0" smtClean="0"/>
              <a:t>Loads Individually Switched:  3.3V, 5.0 V and 20 V (</a:t>
            </a:r>
            <a:r>
              <a:rPr lang="en-US" sz="2000" dirty="0" err="1" smtClean="0"/>
              <a:t>GaN</a:t>
            </a:r>
            <a:r>
              <a:rPr lang="en-US" sz="2000" dirty="0" smtClean="0"/>
              <a:t> SSPA)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309" y="118407"/>
            <a:ext cx="4645049" cy="65528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15100" y="2343834"/>
            <a:ext cx="22289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 Array Wings</a:t>
            </a:r>
          </a:p>
          <a:p>
            <a:r>
              <a:rPr lang="en-US" dirty="0" smtClean="0"/>
              <a:t>(SAWs) – Two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MMA E-</a:t>
            </a:r>
            <a:r>
              <a:rPr lang="en-US" sz="1600" dirty="0" err="1" smtClean="0"/>
              <a:t>HaWK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Triple Deployment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Fits in 8.5 mm Stack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Peak Power:  86 W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Avg. Power:  72 W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TRL Level 9 by Flight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Single Axis SADA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Full 360° Control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679" y="2278363"/>
            <a:ext cx="12362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SOLAR</a:t>
            </a: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ARRAY</a:t>
            </a: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WINGS</a:t>
            </a: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(SAWs)</a:t>
            </a:r>
          </a:p>
          <a:p>
            <a:pPr algn="ctr"/>
            <a:r>
              <a:rPr lang="en-US" sz="2400" dirty="0">
                <a:latin typeface="Times New Roman"/>
                <a:cs typeface="Times New Roman"/>
              </a:rPr>
              <a:t>&amp;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SADA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098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7699" y="3053977"/>
            <a:ext cx="3568700" cy="844923"/>
          </a:xfrm>
        </p:spPr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Power 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Budget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600" y="0"/>
            <a:ext cx="4610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 Structure Design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>(Basic Approach)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2249643" y="93909"/>
            <a:ext cx="4817313" cy="7924024"/>
          </a:xfrm>
        </p:spPr>
        <p:txBody>
          <a:bodyPr>
            <a:normAutofit/>
          </a:bodyPr>
          <a:lstStyle/>
          <a:p>
            <a:r>
              <a:rPr lang="en-US" dirty="0" smtClean="0"/>
              <a:t>6U System is Volume Limited; Not Mass Limited</a:t>
            </a:r>
          </a:p>
          <a:p>
            <a:r>
              <a:rPr lang="en-US" dirty="0" smtClean="0"/>
              <a:t>Rigid (Thick) Exterior Wall Construction </a:t>
            </a:r>
          </a:p>
          <a:p>
            <a:pPr lvl="1"/>
            <a:r>
              <a:rPr lang="en-US" dirty="0" smtClean="0"/>
              <a:t>Machined Exterior Walls (6mm to 8 mm thick); 6061-T6</a:t>
            </a:r>
          </a:p>
          <a:p>
            <a:pPr lvl="1"/>
            <a:r>
              <a:rPr lang="en-US" dirty="0" smtClean="0"/>
              <a:t>P-POD Rails Formed by E-</a:t>
            </a:r>
            <a:r>
              <a:rPr lang="en-US" dirty="0" err="1" smtClean="0"/>
              <a:t>HaWK</a:t>
            </a:r>
            <a:r>
              <a:rPr lang="en-US" dirty="0" smtClean="0"/>
              <a:t> Solar Panel Exterior Frame</a:t>
            </a:r>
          </a:p>
          <a:p>
            <a:pPr lvl="1"/>
            <a:r>
              <a:rPr lang="en-US" dirty="0" smtClean="0"/>
              <a:t>Machined “Boss” Wall-to-Wall Interfaces; Screwed Joints</a:t>
            </a:r>
          </a:p>
          <a:p>
            <a:r>
              <a:rPr lang="en-US" dirty="0" smtClean="0"/>
              <a:t>Avionics Module Span Interior Volume between Walls adding Significant Additional </a:t>
            </a:r>
            <a:r>
              <a:rPr lang="en-US" dirty="0"/>
              <a:t>S</a:t>
            </a:r>
            <a:r>
              <a:rPr lang="en-US" dirty="0" smtClean="0"/>
              <a:t>tiffness.</a:t>
            </a:r>
          </a:p>
          <a:p>
            <a:r>
              <a:rPr lang="en-US" dirty="0" smtClean="0"/>
              <a:t>Recent Vibration Testing on a Similar 6U </a:t>
            </a:r>
            <a:r>
              <a:rPr lang="en-US" dirty="0" err="1" smtClean="0"/>
              <a:t>demostrated</a:t>
            </a:r>
            <a:r>
              <a:rPr lang="en-US" dirty="0" smtClean="0"/>
              <a:t> a First Mode Resonant Frequency &gt;1000 Hz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5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500" y="1462650"/>
            <a:ext cx="7579327" cy="44809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9700" y="3340100"/>
            <a:ext cx="28689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P-POD Guide rails are formed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</a:t>
            </a:r>
            <a:r>
              <a:rPr lang="en-US" sz="1600" dirty="0" smtClean="0">
                <a:solidFill>
                  <a:srgbClr val="000000"/>
                </a:solidFill>
              </a:rPr>
              <a:t>y the mechanical frame which</a:t>
            </a:r>
          </a:p>
          <a:p>
            <a:r>
              <a:rPr lang="en-US" sz="1600" dirty="0">
                <a:solidFill>
                  <a:srgbClr val="000000"/>
                </a:solidFill>
              </a:rPr>
              <a:t>a</a:t>
            </a:r>
            <a:r>
              <a:rPr lang="en-US" sz="1600" dirty="0" smtClean="0">
                <a:solidFill>
                  <a:srgbClr val="000000"/>
                </a:solidFill>
              </a:rPr>
              <a:t>lso holds and secures the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f</a:t>
            </a:r>
            <a:r>
              <a:rPr lang="en-US" sz="1600" dirty="0" smtClean="0">
                <a:solidFill>
                  <a:srgbClr val="000000"/>
                </a:solidFill>
              </a:rPr>
              <a:t>olded SAWs.  Arrays fold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w</a:t>
            </a:r>
            <a:r>
              <a:rPr lang="en-US" sz="1600" dirty="0" smtClean="0">
                <a:solidFill>
                  <a:srgbClr val="000000"/>
                </a:solidFill>
              </a:rPr>
              <a:t>ithin an 8.5 mm packing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height.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7129" y="393700"/>
            <a:ext cx="35351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Structure Design (2)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5400" y="4305300"/>
            <a:ext cx="2196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TWO FOR THE PRICE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OF ONE FRAME.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5613400"/>
            <a:ext cx="24548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3D CAD Courtesy MMA Design, LLC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7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1994" y="2527299"/>
            <a:ext cx="1706530" cy="1447801"/>
          </a:xfrm>
        </p:spPr>
        <p:txBody>
          <a:bodyPr/>
          <a:lstStyle/>
          <a:p>
            <a:r>
              <a:rPr lang="en-US" sz="2400" dirty="0" smtClean="0">
                <a:latin typeface="Times New Roman"/>
                <a:cs typeface="Times New Roman"/>
              </a:rPr>
              <a:t> Mass </a:t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>Budget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019" y="139700"/>
            <a:ext cx="6344162" cy="608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2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228" y="107577"/>
            <a:ext cx="7581901" cy="1653988"/>
          </a:xfrm>
        </p:spPr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 Thermal Design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2163344" y="118612"/>
            <a:ext cx="4817313" cy="74212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0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425077"/>
            <a:ext cx="7581901" cy="1653988"/>
          </a:xfrm>
        </p:spPr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Attitude Control System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18</a:t>
            </a:fld>
            <a:endParaRPr lang="en-US"/>
          </a:p>
        </p:txBody>
      </p:sp>
      <p:sp>
        <p:nvSpPr>
          <p:cNvPr id="10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2025651" y="-44452"/>
            <a:ext cx="5219699" cy="80518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3-Axis Attitude Control System</a:t>
            </a:r>
          </a:p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Accuracy &amp; Knowledge:</a:t>
            </a:r>
          </a:p>
          <a:p>
            <a:pPr lvl="2"/>
            <a:r>
              <a:rPr lang="en-US" dirty="0" smtClean="0"/>
              <a:t>P: ± 1.0° (driven by </a:t>
            </a:r>
            <a:r>
              <a:rPr lang="en-US" dirty="0" err="1" smtClean="0"/>
              <a:t>Ka</a:t>
            </a:r>
            <a:r>
              <a:rPr lang="en-US" dirty="0" smtClean="0"/>
              <a:t>-Band antenna beam)</a:t>
            </a:r>
          </a:p>
          <a:p>
            <a:pPr lvl="2"/>
            <a:r>
              <a:rPr lang="en-US" dirty="0" smtClean="0"/>
              <a:t>R: ± 1.0° (driven by </a:t>
            </a:r>
            <a:r>
              <a:rPr lang="en-US" dirty="0" err="1" smtClean="0"/>
              <a:t>Ka</a:t>
            </a:r>
            <a:r>
              <a:rPr lang="en-US" dirty="0" smtClean="0"/>
              <a:t>-Band antenna beam)</a:t>
            </a:r>
          </a:p>
          <a:p>
            <a:pPr lvl="2"/>
            <a:r>
              <a:rPr lang="en-US" dirty="0" smtClean="0"/>
              <a:t>Y: ± 5.0° (driven by Solar Array Drive requirements</a:t>
            </a:r>
          </a:p>
          <a:p>
            <a:pPr lvl="1"/>
            <a:r>
              <a:rPr lang="en-US" dirty="0" smtClean="0"/>
              <a:t>NADIR Pointing Mode (with varying Earth size): ± 1.0°</a:t>
            </a:r>
          </a:p>
          <a:p>
            <a:pPr lvl="1"/>
            <a:r>
              <a:rPr lang="en-US" dirty="0" smtClean="0"/>
              <a:t>Safe Hold Mode:  Return SADA to 0°; Spin about Y; Sun in XY Plane</a:t>
            </a:r>
          </a:p>
          <a:p>
            <a:pPr lvl="1"/>
            <a:r>
              <a:rPr lang="en-US" dirty="0" smtClean="0"/>
              <a:t>Point-on-Earth Target Tracking Mode (Optional)</a:t>
            </a:r>
          </a:p>
          <a:p>
            <a:pPr lvl="1"/>
            <a:r>
              <a:rPr lang="en-US" dirty="0" smtClean="0"/>
              <a:t>Maintain Solar Array Axis (Y) Normal to Sun at all Times</a:t>
            </a:r>
          </a:p>
          <a:p>
            <a:pPr lvl="1"/>
            <a:r>
              <a:rPr lang="en-US" dirty="0" smtClean="0"/>
              <a:t>Control SADA to Maintain Cells Normal to Sun (Full Power)</a:t>
            </a:r>
          </a:p>
          <a:p>
            <a:pPr lvl="1"/>
            <a:r>
              <a:rPr lang="en-US" dirty="0" smtClean="0"/>
              <a:t>Momentum Dumping Scheme at Perigee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 Attitude Control System (2)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2163344" y="155812"/>
            <a:ext cx="4817313" cy="742122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06" y="1511300"/>
            <a:ext cx="8583706" cy="3058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789" y="4417678"/>
            <a:ext cx="2567612" cy="2033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4300" y="4440066"/>
            <a:ext cx="2692825" cy="20496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1406" y="5168900"/>
            <a:ext cx="725817" cy="523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Sinclair</a:t>
            </a:r>
          </a:p>
          <a:p>
            <a:pPr algn="ctr"/>
            <a:r>
              <a:rPr lang="en-US" sz="1400" dirty="0" smtClean="0"/>
              <a:t>RW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990513" y="5143500"/>
            <a:ext cx="1095172" cy="523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Sinclair</a:t>
            </a:r>
          </a:p>
          <a:p>
            <a:pPr algn="ctr"/>
            <a:r>
              <a:rPr lang="en-US" sz="1400" dirty="0" smtClean="0"/>
              <a:t>Star Tracker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585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 Attitude Control System (3)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(Component Interfaces)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500" y="2252684"/>
            <a:ext cx="9164499" cy="353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9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HEO</a:t>
            </a:r>
            <a:r>
              <a:rPr lang="en-US" sz="3200" dirty="0" smtClean="0">
                <a:latin typeface="Times New Roman"/>
                <a:cs typeface="Times New Roman"/>
              </a:rPr>
              <a:t>-F </a:t>
            </a:r>
            <a:r>
              <a:rPr lang="en-US" sz="3200" dirty="0" smtClean="0">
                <a:latin typeface="Times New Roman"/>
                <a:cs typeface="Times New Roman"/>
              </a:rPr>
              <a:t>Mission Objectives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8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>
          <a:xfrm rot="16200000">
            <a:off x="1874908" y="319981"/>
            <a:ext cx="5372099" cy="7399137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Demonstrate the Utility and Advantages of a HEO/GTO for </a:t>
            </a:r>
            <a:r>
              <a:rPr lang="en-US" sz="2000" dirty="0" err="1" smtClean="0"/>
              <a:t>CubeSat</a:t>
            </a:r>
            <a:r>
              <a:rPr lang="en-US" sz="2000" dirty="0" smtClean="0"/>
              <a:t> Technology.</a:t>
            </a:r>
          </a:p>
          <a:p>
            <a:r>
              <a:rPr lang="en-US" sz="2000" dirty="0" smtClean="0"/>
              <a:t>Demonstrate that a </a:t>
            </a:r>
            <a:r>
              <a:rPr lang="en-US" sz="2000" dirty="0" err="1" smtClean="0"/>
              <a:t>CubeSat</a:t>
            </a:r>
            <a:r>
              <a:rPr lang="en-US" sz="2000" dirty="0" smtClean="0"/>
              <a:t> Can Perform a Significant Communications Application Mission </a:t>
            </a:r>
          </a:p>
          <a:p>
            <a:pPr lvl="1"/>
            <a:r>
              <a:rPr lang="en-US" sz="1800" dirty="0" smtClean="0"/>
              <a:t>100 Simultaneous Voice Users</a:t>
            </a:r>
          </a:p>
          <a:p>
            <a:pPr lvl="1"/>
            <a:r>
              <a:rPr lang="en-US" sz="1800" dirty="0" smtClean="0"/>
              <a:t> 36,000 km Link </a:t>
            </a:r>
          </a:p>
          <a:p>
            <a:pPr lvl="1"/>
            <a:r>
              <a:rPr lang="en-US" sz="1800" dirty="0" smtClean="0"/>
              <a:t>24 GHz Downlink; 10.5 GHz Uplink</a:t>
            </a:r>
          </a:p>
          <a:p>
            <a:pPr lvl="1"/>
            <a:r>
              <a:rPr lang="en-US" sz="1800" dirty="0" smtClean="0"/>
              <a:t>1 meter Diameter User Ground Station Dish Antenna</a:t>
            </a:r>
          </a:p>
          <a:p>
            <a:pPr lvl="1"/>
            <a:r>
              <a:rPr lang="en-US" sz="1800" dirty="0" smtClean="0"/>
              <a:t>&lt; $1000 User Terminal Cost (Terminal Development is a Program Element)</a:t>
            </a:r>
          </a:p>
          <a:p>
            <a:r>
              <a:rPr lang="en-US" sz="2000" dirty="0" smtClean="0"/>
              <a:t>Measure Propagation Effects on the Lowest Frequency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Absorption Line. (Vanderbilt University)</a:t>
            </a:r>
          </a:p>
          <a:p>
            <a:r>
              <a:rPr lang="en-US" sz="2000" dirty="0" smtClean="0"/>
              <a:t>Measure the Radiation Environment of this GTO Orbit (Vanderbilt University)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44823"/>
            <a:ext cx="7581901" cy="1653988"/>
          </a:xfrm>
        </p:spPr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 Attitude Control System (4)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(Operating Modes)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21</a:t>
            </a:fld>
            <a:endParaRPr lang="en-US"/>
          </a:p>
        </p:txBody>
      </p:sp>
      <p:sp>
        <p:nvSpPr>
          <p:cNvPr id="10" name="Date Placeholder 6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November 13, 2014</a:t>
            </a:r>
            <a:endParaRPr lang="en-US"/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HEO-F Overview</a:t>
            </a:r>
            <a:endParaRPr lang="en-US"/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CE0E4BE-31CA-B542-BF2B-6CE709A74B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27100" y="2082800"/>
            <a:ext cx="1752600" cy="1244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De-Tumble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Mode</a:t>
            </a:r>
          </a:p>
        </p:txBody>
      </p:sp>
      <p:sp>
        <p:nvSpPr>
          <p:cNvPr id="14" name="Oval 13"/>
          <p:cNvSpPr/>
          <p:nvPr/>
        </p:nvSpPr>
        <p:spPr>
          <a:xfrm>
            <a:off x="4203700" y="1851025"/>
            <a:ext cx="1752600" cy="1244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Safe-Hold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Mode</a:t>
            </a:r>
          </a:p>
        </p:txBody>
      </p:sp>
      <p:sp>
        <p:nvSpPr>
          <p:cNvPr id="15" name="Oval 14"/>
          <p:cNvSpPr/>
          <p:nvPr/>
        </p:nvSpPr>
        <p:spPr>
          <a:xfrm>
            <a:off x="927100" y="4648200"/>
            <a:ext cx="1752600" cy="12446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Propulsion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Mode</a:t>
            </a:r>
          </a:p>
        </p:txBody>
      </p:sp>
      <p:sp>
        <p:nvSpPr>
          <p:cNvPr id="16" name="Oval 15"/>
          <p:cNvSpPr/>
          <p:nvPr/>
        </p:nvSpPr>
        <p:spPr>
          <a:xfrm>
            <a:off x="3441700" y="3695700"/>
            <a:ext cx="1752600" cy="1244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NADIR Pointing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Mode</a:t>
            </a:r>
          </a:p>
        </p:txBody>
      </p:sp>
      <p:sp>
        <p:nvSpPr>
          <p:cNvPr id="17" name="Oval 16"/>
          <p:cNvSpPr/>
          <p:nvPr/>
        </p:nvSpPr>
        <p:spPr>
          <a:xfrm>
            <a:off x="6184900" y="4470400"/>
            <a:ext cx="1752600" cy="1244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Earth Target Tracking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Mode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477000" y="5930900"/>
            <a:ext cx="1189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(Optional)</a:t>
            </a:r>
          </a:p>
        </p:txBody>
      </p:sp>
      <p:cxnSp>
        <p:nvCxnSpPr>
          <p:cNvPr id="19" name="Curved Connector 18"/>
          <p:cNvCxnSpPr>
            <a:stCxn id="16" idx="0"/>
            <a:endCxn id="14" idx="4"/>
          </p:cNvCxnSpPr>
          <p:nvPr/>
        </p:nvCxnSpPr>
        <p:spPr>
          <a:xfrm rot="5400000" flipH="1" flipV="1">
            <a:off x="4398962" y="3014663"/>
            <a:ext cx="600075" cy="762000"/>
          </a:xfrm>
          <a:prstGeom prst="curvedConnector3">
            <a:avLst/>
          </a:prstGeom>
          <a:ln w="5715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3" idx="6"/>
            <a:endCxn id="14" idx="2"/>
          </p:cNvCxnSpPr>
          <p:nvPr/>
        </p:nvCxnSpPr>
        <p:spPr>
          <a:xfrm flipV="1">
            <a:off x="2679700" y="2473325"/>
            <a:ext cx="1524000" cy="231775"/>
          </a:xfrm>
          <a:prstGeom prst="curvedConnector3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6" idx="6"/>
            <a:endCxn id="17" idx="2"/>
          </p:cNvCxnSpPr>
          <p:nvPr/>
        </p:nvCxnSpPr>
        <p:spPr>
          <a:xfrm>
            <a:off x="5194300" y="4318000"/>
            <a:ext cx="990600" cy="774700"/>
          </a:xfrm>
          <a:prstGeom prst="curvedConnector3">
            <a:avLst/>
          </a:prstGeom>
          <a:ln w="5715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7" idx="0"/>
            <a:endCxn id="14" idx="6"/>
          </p:cNvCxnSpPr>
          <p:nvPr/>
        </p:nvCxnSpPr>
        <p:spPr>
          <a:xfrm rot="16200000" flipV="1">
            <a:off x="5510212" y="2919413"/>
            <a:ext cx="1997075" cy="1104900"/>
          </a:xfrm>
          <a:prstGeom prst="curvedConnector2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5" idx="6"/>
            <a:endCxn id="16" idx="4"/>
          </p:cNvCxnSpPr>
          <p:nvPr/>
        </p:nvCxnSpPr>
        <p:spPr>
          <a:xfrm flipV="1">
            <a:off x="2679700" y="4940300"/>
            <a:ext cx="1638300" cy="330200"/>
          </a:xfrm>
          <a:prstGeom prst="curvedConnector2">
            <a:avLst/>
          </a:prstGeom>
          <a:ln w="5715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5" idx="0"/>
            <a:endCxn id="14" idx="3"/>
          </p:cNvCxnSpPr>
          <p:nvPr/>
        </p:nvCxnSpPr>
        <p:spPr>
          <a:xfrm rot="5400000" flipH="1" flipV="1">
            <a:off x="2264569" y="2451894"/>
            <a:ext cx="1735137" cy="2657475"/>
          </a:xfrm>
          <a:prstGeom prst="curvedConnector3">
            <a:avLst>
              <a:gd name="adj1" fmla="val 66832"/>
            </a:avLst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79788" y="5308600"/>
            <a:ext cx="1722437" cy="3698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Earth Center ±1°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22913" y="3925888"/>
            <a:ext cx="3263900" cy="368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Commanded Earth Target ±1°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5900" y="6000750"/>
            <a:ext cx="2941638" cy="3698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At Apogee; Ram or Wake ±1°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41625" y="1443038"/>
            <a:ext cx="4430713" cy="368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Set SADA = 0°; Spin about Y; Sun in XZ Plane</a:t>
            </a:r>
          </a:p>
        </p:txBody>
      </p:sp>
    </p:spTree>
    <p:extLst>
      <p:ext uri="{BB962C8B-B14F-4D97-AF65-F5344CB8AC3E}">
        <p14:creationId xmlns:p14="http://schemas.microsoft.com/office/powerpoint/2010/main" val="423661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Flight Computer (IHU)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>(Has Flight Heritage from FOX Program)</a:t>
            </a:r>
            <a:r>
              <a:rPr lang="en-US" sz="3200" dirty="0" smtClean="0">
                <a:latin typeface="Times New Roman"/>
                <a:cs typeface="Times New Roman"/>
              </a:rPr>
              <a:t/>
            </a:r>
            <a:br>
              <a:rPr lang="en-US" sz="3200" dirty="0" smtClean="0">
                <a:latin typeface="Times New Roman"/>
                <a:cs typeface="Times New Roman"/>
              </a:rPr>
            </a:b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22</a:t>
            </a:fld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orient="vert" idx="1"/>
          </p:nvPr>
        </p:nvSpPr>
        <p:spPr>
          <a:xfrm rot="16200000">
            <a:off x="2583718" y="276225"/>
            <a:ext cx="4816475" cy="7419975"/>
          </a:xfrm>
        </p:spPr>
        <p:txBody>
          <a:bodyPr/>
          <a:lstStyle/>
          <a:p>
            <a:r>
              <a:rPr lang="en-US" dirty="0"/>
              <a:t>STMicroelectronics STM32L151VBT6</a:t>
            </a:r>
          </a:p>
          <a:p>
            <a:r>
              <a:rPr lang="en-US" dirty="0"/>
              <a:t>ARM3 Cortex CPU (32-bit)</a:t>
            </a:r>
          </a:p>
          <a:p>
            <a:r>
              <a:rPr lang="en-US" dirty="0"/>
              <a:t>Up to 33 MIPS @32 MHz</a:t>
            </a:r>
          </a:p>
          <a:p>
            <a:r>
              <a:rPr lang="en-US" dirty="0"/>
              <a:t>Designed for ultra low power consumption</a:t>
            </a:r>
          </a:p>
          <a:p>
            <a:r>
              <a:rPr lang="en-US" dirty="0"/>
              <a:t>128K FLASH program memory</a:t>
            </a:r>
          </a:p>
          <a:p>
            <a:r>
              <a:rPr lang="en-US" dirty="0"/>
              <a:t>16K </a:t>
            </a:r>
            <a:r>
              <a:rPr lang="en-US" dirty="0" smtClean="0"/>
              <a:t>RAM (Will Likely Need More RAM)</a:t>
            </a:r>
            <a:endParaRPr lang="en-US" dirty="0"/>
          </a:p>
          <a:p>
            <a:r>
              <a:rPr lang="en-US" dirty="0"/>
              <a:t>Built-in timers, RTC, D/A, A/D, serial IO</a:t>
            </a: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3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Primary Experiment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 - </a:t>
            </a:r>
            <a:r>
              <a:rPr lang="en-US" sz="3200" dirty="0" err="1" smtClean="0">
                <a:latin typeface="Times New Roman"/>
                <a:cs typeface="Times New Roman"/>
              </a:rPr>
              <a:t>mmW</a:t>
            </a:r>
            <a:r>
              <a:rPr lang="en-US" sz="3200" dirty="0" smtClean="0">
                <a:latin typeface="Times New Roman"/>
                <a:cs typeface="Times New Roman"/>
              </a:rPr>
              <a:t> Regenerative Transponder -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2163344" y="448788"/>
            <a:ext cx="4817313" cy="7421223"/>
          </a:xfrm>
        </p:spPr>
        <p:txBody>
          <a:bodyPr/>
          <a:lstStyle/>
          <a:p>
            <a:r>
              <a:rPr lang="en-US" dirty="0" smtClean="0"/>
              <a:t>10.45-10.50 GHz Amateur Band Currently Actively In Use – Makes a Good Uplink Band.  Many Transmitters are Available.</a:t>
            </a:r>
          </a:p>
          <a:p>
            <a:r>
              <a:rPr lang="en-US" dirty="0" smtClean="0"/>
              <a:t>24.00-24.05 GHz Amateur Band not Used Very Much – Will Make a Good Downlink Band </a:t>
            </a:r>
          </a:p>
          <a:p>
            <a:r>
              <a:rPr lang="en-US" dirty="0" smtClean="0"/>
              <a:t>But, 24 GHz is  nearly ON the first Water Absorption Line.</a:t>
            </a:r>
          </a:p>
          <a:p>
            <a:r>
              <a:rPr lang="en-US" dirty="0" smtClean="0"/>
              <a:t>This makes transmitting on this frequency much more interesting as it allows us to “see” weather with our transponder.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4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24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84202" y="-35383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Primary Experiment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    </a:t>
            </a:r>
            <a:r>
              <a:rPr lang="en-US" sz="3200" dirty="0" err="1" smtClean="0">
                <a:latin typeface="Times New Roman"/>
                <a:cs typeface="Times New Roman"/>
              </a:rPr>
              <a:t>mmW</a:t>
            </a:r>
            <a:r>
              <a:rPr lang="en-US" sz="3200" dirty="0" smtClean="0">
                <a:latin typeface="Times New Roman"/>
                <a:cs typeface="Times New Roman"/>
              </a:rPr>
              <a:t> Regenerative Transponder (2) 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9462" y="2333381"/>
            <a:ext cx="1804632" cy="10956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10.45-10.50 GHz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Multicarrier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8950" y="2338101"/>
            <a:ext cx="1082654" cy="10956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High Speed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ADCs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04419" y="2328053"/>
            <a:ext cx="1804632" cy="10956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Single Carrier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BPSK 24 GHz TX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+ Turbo Code Encoder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52609" y="2328053"/>
            <a:ext cx="1082654" cy="10956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Fast DSP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Of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FPGA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212" y="1406257"/>
            <a:ext cx="838200" cy="1193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99" y="1455384"/>
            <a:ext cx="838200" cy="1193800"/>
          </a:xfrm>
          <a:prstGeom prst="rect">
            <a:avLst/>
          </a:prstGeom>
        </p:spPr>
      </p:pic>
      <p:cxnSp>
        <p:nvCxnSpPr>
          <p:cNvPr id="23" name="Elbow Connector 22"/>
          <p:cNvCxnSpPr>
            <a:stCxn id="19" idx="2"/>
            <a:endCxn id="13" idx="1"/>
          </p:cNvCxnSpPr>
          <p:nvPr/>
        </p:nvCxnSpPr>
        <p:spPr>
          <a:xfrm rot="16200000" flipH="1">
            <a:off x="473028" y="2574756"/>
            <a:ext cx="232007" cy="380861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4" idx="1"/>
          </p:cNvCxnSpPr>
          <p:nvPr/>
        </p:nvCxnSpPr>
        <p:spPr>
          <a:xfrm>
            <a:off x="2584094" y="2881191"/>
            <a:ext cx="324856" cy="4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21136" y="2605319"/>
            <a:ext cx="324856" cy="4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11110" y="3156455"/>
            <a:ext cx="324856" cy="4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50029" y="2866651"/>
            <a:ext cx="324856" cy="4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8" idx="2"/>
            <a:endCxn id="15" idx="3"/>
          </p:cNvCxnSpPr>
          <p:nvPr/>
        </p:nvCxnSpPr>
        <p:spPr>
          <a:xfrm rot="5400000">
            <a:off x="7849779" y="2359330"/>
            <a:ext cx="275806" cy="757261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0509" y="1801729"/>
            <a:ext cx="2077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10.5 GHz Horn (17 </a:t>
            </a:r>
            <a:r>
              <a:rPr lang="en-US" sz="1600" dirty="0" err="1" smtClean="0"/>
              <a:t>dBi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223598" y="1913965"/>
            <a:ext cx="1983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24 GHz Horn (20 </a:t>
            </a:r>
            <a:r>
              <a:rPr lang="en-US" sz="1600" dirty="0" err="1" smtClean="0"/>
              <a:t>dBi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374721" y="3411472"/>
            <a:ext cx="3977888" cy="30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Uplink: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100 Users;  Contention Based FDMA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Users Select Frequency </a:t>
            </a:r>
            <a:r>
              <a:rPr lang="en-US" sz="1600" dirty="0" err="1" smtClean="0"/>
              <a:t>Radomly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Conflicted Users Retry on Random Freq.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User TX is 2.0 watts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User Antenna is 1 meter dish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FEC on Uplink:  R=1/2 </a:t>
            </a:r>
            <a:r>
              <a:rPr lang="en-US" sz="1600" dirty="0" err="1" smtClean="0"/>
              <a:t>Sequetial</a:t>
            </a:r>
            <a:r>
              <a:rPr lang="en-US" sz="1600" dirty="0" smtClean="0"/>
              <a:t> + RS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Spectral Efficiency ≈ 0.5 bit/Hz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User Rate = 5000 bps = 10 kHz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Uplink RX FFT Used to Find Each User within </a:t>
            </a:r>
            <a:r>
              <a:rPr lang="en-US" sz="1600" dirty="0" err="1" smtClean="0"/>
              <a:t>ms</a:t>
            </a:r>
            <a:r>
              <a:rPr lang="en-US" sz="1600" dirty="0" smtClean="0"/>
              <a:t>, capable of 100 sequential acquisitions.. 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4577542" y="3455771"/>
            <a:ext cx="459613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Downlink:  10 W </a:t>
            </a:r>
            <a:r>
              <a:rPr lang="en-US" b="1" dirty="0" err="1" smtClean="0"/>
              <a:t>GaN</a:t>
            </a:r>
            <a:r>
              <a:rPr lang="en-US" b="1" dirty="0" smtClean="0"/>
              <a:t> 24 GHz SSPA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Uplink data streams aggregated into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     a single downlink bit stream.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100 Users x 5,000 bps = 0.5 Mbps D.R.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Downlink Heavily Coded:  R=1/6 </a:t>
            </a:r>
            <a:r>
              <a:rPr lang="en-US" dirty="0" err="1" smtClean="0">
                <a:solidFill>
                  <a:srgbClr val="FFFFFF"/>
                </a:solidFill>
              </a:rPr>
              <a:t>Turbocode</a:t>
            </a:r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Modulation is </a:t>
            </a:r>
            <a:r>
              <a:rPr lang="en-US" dirty="0" err="1" smtClean="0">
                <a:solidFill>
                  <a:srgbClr val="FFFFFF"/>
                </a:solidFill>
              </a:rPr>
              <a:t>surpressed</a:t>
            </a:r>
            <a:r>
              <a:rPr lang="en-US" dirty="0" smtClean="0">
                <a:solidFill>
                  <a:srgbClr val="FFFFFF"/>
                </a:solidFill>
              </a:rPr>
              <a:t> carrier BPSK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FFFFFF"/>
                </a:solidFill>
              </a:rPr>
              <a:t>Simbol</a:t>
            </a:r>
            <a:r>
              <a:rPr lang="en-US" dirty="0" smtClean="0">
                <a:solidFill>
                  <a:srgbClr val="FFFFFF"/>
                </a:solidFill>
              </a:rPr>
              <a:t> Rate = 3Msps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Bandwidth approximately 7.5 MHz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Each User Can Decode Any 5 kbps </a:t>
            </a:r>
          </a:p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    Bit Stream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Primary User Interface is Codec-2 </a:t>
            </a:r>
            <a:r>
              <a:rPr lang="en-US" dirty="0" err="1" smtClean="0">
                <a:solidFill>
                  <a:srgbClr val="FFFFFF"/>
                </a:solidFill>
              </a:rPr>
              <a:t>Vocoder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61300" y="1491601"/>
            <a:ext cx="360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Horn </a:t>
            </a:r>
            <a:r>
              <a:rPr lang="en-US" dirty="0" err="1" smtClean="0">
                <a:solidFill>
                  <a:schemeClr val="accent1"/>
                </a:solidFill>
              </a:rPr>
              <a:t>Beamwdith</a:t>
            </a:r>
            <a:r>
              <a:rPr lang="en-US" dirty="0" smtClean="0">
                <a:solidFill>
                  <a:schemeClr val="accent1"/>
                </a:solidFill>
              </a:rPr>
              <a:t> ≈  Earth Coverage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1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42" y="358633"/>
            <a:ext cx="7581901" cy="1653988"/>
          </a:xfrm>
        </p:spPr>
        <p:txBody>
          <a:bodyPr/>
          <a:lstStyle/>
          <a:p>
            <a:r>
              <a:rPr lang="en-US" sz="3200" dirty="0" smtClean="0"/>
              <a:t> </a:t>
            </a:r>
            <a:r>
              <a:rPr lang="en-US" sz="3200" dirty="0">
                <a:latin typeface="Times New Roman"/>
                <a:cs typeface="Times New Roman"/>
              </a:rPr>
              <a:t>Primary Experiment</a:t>
            </a:r>
            <a:br>
              <a:rPr lang="en-US" sz="3200" dirty="0">
                <a:latin typeface="Times New Roman"/>
                <a:cs typeface="Times New Roman"/>
              </a:rPr>
            </a:br>
            <a:r>
              <a:rPr lang="en-US" sz="3200" dirty="0">
                <a:latin typeface="Times New Roman"/>
                <a:cs typeface="Times New Roman"/>
              </a:rPr>
              <a:t>    </a:t>
            </a:r>
            <a:r>
              <a:rPr lang="en-US" sz="3200" dirty="0" err="1">
                <a:latin typeface="Times New Roman"/>
                <a:cs typeface="Times New Roman"/>
              </a:rPr>
              <a:t>mmW</a:t>
            </a:r>
            <a:r>
              <a:rPr lang="en-US" sz="3200" dirty="0">
                <a:latin typeface="Times New Roman"/>
                <a:cs typeface="Times New Roman"/>
              </a:rPr>
              <a:t> Regenerative Transponder </a:t>
            </a:r>
            <a:r>
              <a:rPr lang="en-US" sz="3200" dirty="0" smtClean="0">
                <a:latin typeface="Times New Roman"/>
                <a:cs typeface="Times New Roman"/>
              </a:rPr>
              <a:t>(3)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Uplink Signal Processor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>(How Do We Know It Can Be Done?)   </a:t>
            </a:r>
            <a:r>
              <a:rPr lang="en-US" sz="3200" dirty="0">
                <a:latin typeface="Times New Roman"/>
                <a:cs typeface="Times New Roman"/>
              </a:rPr>
              <a:t/>
            </a:r>
            <a:br>
              <a:rPr lang="en-US" sz="3200" dirty="0">
                <a:latin typeface="Times New Roman"/>
                <a:cs typeface="Times New Roman"/>
              </a:rPr>
            </a:br>
            <a:endParaRPr lang="en-US" sz="3200" dirty="0"/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91282" y="5852703"/>
            <a:ext cx="3561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NVIDIA </a:t>
            </a:r>
            <a:r>
              <a:rPr lang="en-US" sz="2800" dirty="0" err="1"/>
              <a:t>Tegra</a:t>
            </a:r>
            <a:r>
              <a:rPr lang="en-US" sz="2800" dirty="0"/>
              <a:t> </a:t>
            </a:r>
            <a:r>
              <a:rPr lang="en-US" sz="2800" dirty="0" smtClean="0"/>
              <a:t>K1  GPU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21" y="2052790"/>
            <a:ext cx="3839505" cy="3772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600" y="2643514"/>
            <a:ext cx="5092634" cy="249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8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128711"/>
            <a:ext cx="7581901" cy="1653988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n-US" sz="2000" dirty="0">
                <a:latin typeface="Times New Roman"/>
                <a:cs typeface="Times New Roman"/>
              </a:rPr>
              <a:t>Primary Experiment</a:t>
            </a:r>
            <a:br>
              <a:rPr lang="en-US" sz="2000" dirty="0">
                <a:latin typeface="Times New Roman"/>
                <a:cs typeface="Times New Roman"/>
              </a:rPr>
            </a:br>
            <a:r>
              <a:rPr lang="en-US" sz="2000" dirty="0">
                <a:latin typeface="Times New Roman"/>
                <a:cs typeface="Times New Roman"/>
              </a:rPr>
              <a:t>    </a:t>
            </a:r>
            <a:r>
              <a:rPr lang="en-US" sz="2000" dirty="0" err="1">
                <a:latin typeface="Times New Roman"/>
                <a:cs typeface="Times New Roman"/>
              </a:rPr>
              <a:t>mmW</a:t>
            </a:r>
            <a:r>
              <a:rPr lang="en-US" sz="2000" dirty="0">
                <a:latin typeface="Times New Roman"/>
                <a:cs typeface="Times New Roman"/>
              </a:rPr>
              <a:t> Regenerative Transponder </a:t>
            </a:r>
            <a:r>
              <a:rPr lang="en-US" sz="2000" dirty="0" smtClean="0">
                <a:latin typeface="Times New Roman"/>
                <a:cs typeface="Times New Roman"/>
              </a:rPr>
              <a:t>(4)</a:t>
            </a:r>
            <a:r>
              <a:rPr lang="en-US" sz="2000" dirty="0">
                <a:latin typeface="Times New Roman"/>
                <a:cs typeface="Times New Roman"/>
              </a:rPr>
              <a:t/>
            </a:r>
            <a:br>
              <a:rPr lang="en-US" sz="2000" dirty="0">
                <a:latin typeface="Times New Roman"/>
                <a:cs typeface="Times New Roman"/>
              </a:rPr>
            </a:br>
            <a:r>
              <a:rPr lang="en-US" sz="2000" dirty="0" smtClean="0">
                <a:latin typeface="Times New Roman"/>
                <a:cs typeface="Times New Roman"/>
              </a:rPr>
              <a:t>24 GHz </a:t>
            </a:r>
            <a:r>
              <a:rPr lang="en-US" sz="2000" dirty="0" err="1" smtClean="0">
                <a:latin typeface="Times New Roman"/>
                <a:cs typeface="Times New Roman"/>
              </a:rPr>
              <a:t>GaN</a:t>
            </a:r>
            <a:r>
              <a:rPr lang="en-US" sz="2000" dirty="0" smtClean="0">
                <a:latin typeface="Times New Roman"/>
                <a:cs typeface="Times New Roman"/>
              </a:rPr>
              <a:t> SSPA</a:t>
            </a:r>
            <a:r>
              <a:rPr lang="en-US" sz="2000" dirty="0">
                <a:latin typeface="Times New Roman"/>
                <a:cs typeface="Times New Roman"/>
              </a:rPr>
              <a:t/>
            </a:r>
            <a:br>
              <a:rPr lang="en-US" sz="2000" dirty="0">
                <a:latin typeface="Times New Roman"/>
                <a:cs typeface="Times New Roman"/>
              </a:rPr>
            </a:br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400" dirty="0">
                <a:latin typeface="Times New Roman"/>
                <a:cs typeface="Times New Roman"/>
              </a:rPr>
              <a:t>How Do We Know It Can Be Done?)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82440" y="2230001"/>
            <a:ext cx="4045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27.5 - 31 GHz 9W Power Amplifier</a:t>
            </a:r>
          </a:p>
          <a:p>
            <a:pPr algn="ctr"/>
            <a:r>
              <a:rPr lang="en-US" b="1" dirty="0" smtClean="0"/>
              <a:t>TRIQUINT</a:t>
            </a:r>
            <a:endParaRPr lang="en-US" b="1" dirty="0"/>
          </a:p>
          <a:p>
            <a:pPr algn="ctr"/>
            <a:r>
              <a:rPr lang="en-US" dirty="0"/>
              <a:t>Part # </a:t>
            </a:r>
            <a:r>
              <a:rPr lang="en-US" sz="2400" b="1" dirty="0" smtClean="0"/>
              <a:t>TGA2595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884" y="3488072"/>
            <a:ext cx="4605221" cy="292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36" y="1491611"/>
            <a:ext cx="2902617" cy="19494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14" y="3502840"/>
            <a:ext cx="4089680" cy="2927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6712" y="1559632"/>
            <a:ext cx="2055641" cy="1866959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>
            <a:off x="7885179" y="4223715"/>
            <a:ext cx="767339" cy="236292"/>
          </a:xfrm>
          <a:prstGeom prst="leftArrow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343577" y="4509027"/>
            <a:ext cx="767339" cy="236292"/>
          </a:xfrm>
          <a:prstGeom prst="leftArrow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2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mmW</a:t>
            </a:r>
            <a:r>
              <a:rPr lang="en-US" sz="3200" dirty="0" smtClean="0">
                <a:latin typeface="Times New Roman"/>
                <a:cs typeface="Times New Roman"/>
              </a:rPr>
              <a:t> Transponder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Uplink (Reference)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75016" y="1402423"/>
            <a:ext cx="520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 Boulder, CO @ 10° Elev. Angle; Clouds, No Rain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6464"/>
            <a:ext cx="9144000" cy="461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8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28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8968" y="-256903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mmW</a:t>
            </a:r>
            <a:r>
              <a:rPr lang="en-US" sz="3200" dirty="0" smtClean="0">
                <a:latin typeface="Times New Roman"/>
                <a:cs typeface="Times New Roman"/>
              </a:rPr>
              <a:t> Transponder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Downlink (Reference)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7988"/>
            <a:ext cx="9144000" cy="49296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57558" y="1062759"/>
            <a:ext cx="520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 Boulder, CO @ 10° Elev. Angle; Clouds, No Rain</a:t>
            </a:r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>
            <a:off x="4737100" y="6210300"/>
            <a:ext cx="711200" cy="36830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51500" y="6115050"/>
            <a:ext cx="2778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 Users @ 5.0 kbps each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7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29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8968" y="-256903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mmW</a:t>
            </a:r>
            <a:r>
              <a:rPr lang="en-US" sz="3200" dirty="0" smtClean="0">
                <a:latin typeface="Times New Roman"/>
                <a:cs typeface="Times New Roman"/>
              </a:rPr>
              <a:t> Transponder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Downlink (Typical Conditions)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558" y="1062759"/>
            <a:ext cx="520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 Boulder, CO @ </a:t>
            </a:r>
            <a:r>
              <a:rPr lang="en-US" dirty="0" smtClean="0">
                <a:solidFill>
                  <a:schemeClr val="accent1"/>
                </a:solidFill>
              </a:rPr>
              <a:t>40° Elev. Angle</a:t>
            </a:r>
            <a:r>
              <a:rPr lang="en-US" dirty="0" smtClean="0"/>
              <a:t>; Clouds, No Rain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3220"/>
            <a:ext cx="9144000" cy="4929617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4737100" y="6210300"/>
            <a:ext cx="711200" cy="36830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24500" y="6089650"/>
            <a:ext cx="2778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 Users @ 5.0 kbps each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3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310777"/>
            <a:ext cx="7581901" cy="165398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T &amp; C; L-to-U Transponder</a:t>
            </a:r>
            <a:br>
              <a:rPr lang="en-US" sz="3200" dirty="0" smtClean="0">
                <a:latin typeface="Times New Roman"/>
                <a:cs typeface="Times New Roman"/>
              </a:rPr>
            </a:br>
            <a:endParaRPr lang="en-US" dirty="0"/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2163344" y="204228"/>
            <a:ext cx="4817313" cy="742122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UHF Telemetry Downlink (On XPDR Subcarrier)</a:t>
            </a:r>
          </a:p>
          <a:p>
            <a:r>
              <a:rPr lang="en-US" sz="2000" dirty="0" smtClean="0"/>
              <a:t>9600 BPSK (Carrier </a:t>
            </a:r>
            <a:r>
              <a:rPr lang="en-US" sz="2000" dirty="0" err="1" smtClean="0"/>
              <a:t>Surpressed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Required TLM G.S. Gain: 17.1  </a:t>
            </a:r>
            <a:r>
              <a:rPr lang="en-US" sz="2000" dirty="0" err="1" smtClean="0"/>
              <a:t>dBi</a:t>
            </a:r>
            <a:r>
              <a:rPr lang="en-US" sz="2000" dirty="0" smtClean="0"/>
              <a:t>  (e.g. Standard </a:t>
            </a:r>
            <a:r>
              <a:rPr lang="en-US" sz="2000" dirty="0" err="1" smtClean="0"/>
              <a:t>Yagi</a:t>
            </a:r>
            <a:r>
              <a:rPr lang="en-US" sz="2000" dirty="0" smtClean="0"/>
              <a:t> Antenna)</a:t>
            </a:r>
          </a:p>
          <a:p>
            <a:r>
              <a:rPr lang="en-US" sz="2000" dirty="0" smtClean="0"/>
              <a:t>L-band Command Uplink (On Uplink  Sub-band)</a:t>
            </a:r>
          </a:p>
          <a:p>
            <a:r>
              <a:rPr lang="en-US" sz="2000" dirty="0" smtClean="0"/>
              <a:t>Required Uplink Power for CMD:  25 watts</a:t>
            </a:r>
          </a:p>
          <a:p>
            <a:r>
              <a:rPr lang="en-US" sz="2000" dirty="0" smtClean="0"/>
              <a:t>Required CMD G.S. Antenna Gain:  17.1 </a:t>
            </a:r>
            <a:r>
              <a:rPr lang="en-US" sz="2000" dirty="0" err="1" smtClean="0"/>
              <a:t>dBi</a:t>
            </a:r>
            <a:r>
              <a:rPr lang="en-US" sz="2000" dirty="0" smtClean="0"/>
              <a:t> (e.g. one 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Yagi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Link Margin at Apogee:  &gt;6 dB  both directions</a:t>
            </a:r>
          </a:p>
          <a:p>
            <a:r>
              <a:rPr lang="en-US" sz="2000" dirty="0" smtClean="0"/>
              <a:t>R=1/2 </a:t>
            </a:r>
            <a:r>
              <a:rPr lang="en-US" sz="2000" dirty="0" err="1" smtClean="0"/>
              <a:t>Sequncial</a:t>
            </a:r>
            <a:r>
              <a:rPr lang="en-US" sz="2000" dirty="0" smtClean="0"/>
              <a:t> (e.g. Viterbi ) + Block Code (e.g., RS) Used [Both Links] 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6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HEO-F Mission Objectives (2)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>
          <a:xfrm rot="16200000">
            <a:off x="2132217" y="318528"/>
            <a:ext cx="4817313" cy="74212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Demonstrate the Ability of a PPT Propulsion System to Carry Out Critical Mission Functions:</a:t>
            </a:r>
          </a:p>
          <a:p>
            <a:pPr lvl="1"/>
            <a:r>
              <a:rPr lang="en-US" sz="1900" dirty="0"/>
              <a:t>Perigee Raising a GTO</a:t>
            </a:r>
          </a:p>
          <a:p>
            <a:pPr lvl="1"/>
            <a:r>
              <a:rPr lang="en-US" sz="1900" dirty="0"/>
              <a:t>Mission </a:t>
            </a:r>
            <a:r>
              <a:rPr lang="en-US" sz="1900" dirty="0" smtClean="0"/>
              <a:t>Termination</a:t>
            </a:r>
          </a:p>
          <a:p>
            <a:r>
              <a:rPr lang="en-US" dirty="0" smtClean="0"/>
              <a:t>Demonstrate the Reliability of a PPT, Low Power, Electric Propulsions System, in </a:t>
            </a:r>
            <a:r>
              <a:rPr lang="en-US" dirty="0" err="1" smtClean="0"/>
              <a:t>CubeSat</a:t>
            </a:r>
            <a:r>
              <a:rPr lang="en-US" dirty="0" smtClean="0"/>
              <a:t> Technology Environment and in a Geostationary Transfer Orbit:</a:t>
            </a:r>
            <a:endParaRPr lang="en-US" sz="2000" dirty="0" smtClean="0"/>
          </a:p>
          <a:p>
            <a:pPr lvl="1"/>
            <a:r>
              <a:rPr lang="en-US" sz="1900" dirty="0" smtClean="0"/>
              <a:t>To Raise the Perigee to approximately 500 km</a:t>
            </a:r>
          </a:p>
          <a:p>
            <a:pPr lvl="1"/>
            <a:r>
              <a:rPr lang="en-US" sz="1900" dirty="0" smtClean="0"/>
              <a:t>To Eliminate the Spacecraft From Orbit at EOL over a Brief Period of Time (&lt; 1 week from final burn)</a:t>
            </a:r>
            <a:endParaRPr lang="en-US" sz="1900" dirty="0"/>
          </a:p>
          <a:p>
            <a:endParaRPr lang="en-US" dirty="0" smtClean="0"/>
          </a:p>
          <a:p>
            <a:r>
              <a:rPr lang="en-US" dirty="0" smtClean="0"/>
              <a:t>To Continue to Support AMSAT and ARRL STEM Education Objectives as Already in Progress with the ARISS and FOX Spacecraft Missions. 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0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2163344" y="153428"/>
            <a:ext cx="4817313" cy="7421223"/>
          </a:xfrm>
        </p:spPr>
        <p:txBody>
          <a:bodyPr/>
          <a:lstStyle/>
          <a:p>
            <a:r>
              <a:rPr lang="en-US" dirty="0" smtClean="0"/>
              <a:t>L-Band to UHF Transponder</a:t>
            </a:r>
          </a:p>
          <a:p>
            <a:pPr lvl="1"/>
            <a:r>
              <a:rPr lang="en-US" dirty="0" smtClean="0"/>
              <a:t>Active Below 5000 Km Altitude (Thru Perigee Typical)</a:t>
            </a:r>
          </a:p>
          <a:p>
            <a:pPr lvl="1"/>
            <a:r>
              <a:rPr lang="en-US" dirty="0" smtClean="0"/>
              <a:t>Monopole on TX (shared with TLM subcarrier)</a:t>
            </a:r>
          </a:p>
          <a:p>
            <a:pPr lvl="1"/>
            <a:r>
              <a:rPr lang="en-US" dirty="0" smtClean="0"/>
              <a:t>Uplink (Patch for NADIR Use and </a:t>
            </a:r>
            <a:r>
              <a:rPr lang="en-US" dirty="0" err="1" smtClean="0"/>
              <a:t>Monople</a:t>
            </a:r>
            <a:r>
              <a:rPr lang="en-US" dirty="0" smtClean="0"/>
              <a:t> Otherwise)</a:t>
            </a:r>
          </a:p>
          <a:p>
            <a:pPr lvl="1"/>
            <a:r>
              <a:rPr lang="en-US" dirty="0" smtClean="0"/>
              <a:t>T&amp;C Active at All Times</a:t>
            </a:r>
          </a:p>
          <a:p>
            <a:pPr lvl="1"/>
            <a:r>
              <a:rPr lang="en-US" dirty="0" smtClean="0"/>
              <a:t>UHF SSPA: ≥ 1.0 watts</a:t>
            </a:r>
          </a:p>
          <a:p>
            <a:pPr lvl="1"/>
            <a:r>
              <a:rPr lang="en-US" dirty="0" smtClean="0"/>
              <a:t>L-Band LNA:  ≤ 1.0 dB NF  (75 K)  225K system N.T.</a:t>
            </a:r>
          </a:p>
          <a:p>
            <a:pPr lvl="1"/>
            <a:r>
              <a:rPr lang="en-US" dirty="0" smtClean="0"/>
              <a:t>User </a:t>
            </a:r>
            <a:r>
              <a:rPr lang="en-US" dirty="0" err="1" smtClean="0"/>
              <a:t>Passband</a:t>
            </a:r>
            <a:r>
              <a:rPr lang="en-US" dirty="0" smtClean="0"/>
              <a:t>:  40 to 50 KHz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79462" y="3107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T &amp; C; L-to-U Transponder</a:t>
            </a:r>
            <a:br>
              <a:rPr lang="en-US" sz="3200" dirty="0" smtClean="0">
                <a:latin typeface="Times New Roman"/>
                <a:cs typeface="Times New Roman"/>
              </a:rPr>
            </a:b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606800" y="4965700"/>
            <a:ext cx="292100" cy="1066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219700" y="4953000"/>
            <a:ext cx="292100" cy="1066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3898900" y="4883347"/>
            <a:ext cx="1321076" cy="171253"/>
          </a:xfrm>
          <a:custGeom>
            <a:avLst/>
            <a:gdLst>
              <a:gd name="connsiteX0" fmla="*/ 0 w 1321076"/>
              <a:gd name="connsiteY0" fmla="*/ 82353 h 171253"/>
              <a:gd name="connsiteX1" fmla="*/ 114300 w 1321076"/>
              <a:gd name="connsiteY1" fmla="*/ 18853 h 171253"/>
              <a:gd name="connsiteX2" fmla="*/ 152400 w 1321076"/>
              <a:gd name="connsiteY2" fmla="*/ 69653 h 171253"/>
              <a:gd name="connsiteX3" fmla="*/ 203200 w 1321076"/>
              <a:gd name="connsiteY3" fmla="*/ 133153 h 171253"/>
              <a:gd name="connsiteX4" fmla="*/ 279400 w 1321076"/>
              <a:gd name="connsiteY4" fmla="*/ 56953 h 171253"/>
              <a:gd name="connsiteX5" fmla="*/ 304800 w 1321076"/>
              <a:gd name="connsiteY5" fmla="*/ 44253 h 171253"/>
              <a:gd name="connsiteX6" fmla="*/ 381000 w 1321076"/>
              <a:gd name="connsiteY6" fmla="*/ 69653 h 171253"/>
              <a:gd name="connsiteX7" fmla="*/ 406400 w 1321076"/>
              <a:gd name="connsiteY7" fmla="*/ 133153 h 171253"/>
              <a:gd name="connsiteX8" fmla="*/ 482600 w 1321076"/>
              <a:gd name="connsiteY8" fmla="*/ 31553 h 171253"/>
              <a:gd name="connsiteX9" fmla="*/ 571500 w 1321076"/>
              <a:gd name="connsiteY9" fmla="*/ 6153 h 171253"/>
              <a:gd name="connsiteX10" fmla="*/ 635000 w 1321076"/>
              <a:gd name="connsiteY10" fmla="*/ 133153 h 171253"/>
              <a:gd name="connsiteX11" fmla="*/ 685800 w 1321076"/>
              <a:gd name="connsiteY11" fmla="*/ 171253 h 171253"/>
              <a:gd name="connsiteX12" fmla="*/ 698500 w 1321076"/>
              <a:gd name="connsiteY12" fmla="*/ 120453 h 171253"/>
              <a:gd name="connsiteX13" fmla="*/ 774700 w 1321076"/>
              <a:gd name="connsiteY13" fmla="*/ 82353 h 171253"/>
              <a:gd name="connsiteX14" fmla="*/ 812800 w 1321076"/>
              <a:gd name="connsiteY14" fmla="*/ 31553 h 171253"/>
              <a:gd name="connsiteX15" fmla="*/ 863600 w 1321076"/>
              <a:gd name="connsiteY15" fmla="*/ 18853 h 171253"/>
              <a:gd name="connsiteX16" fmla="*/ 927100 w 1321076"/>
              <a:gd name="connsiteY16" fmla="*/ 95053 h 171253"/>
              <a:gd name="connsiteX17" fmla="*/ 977900 w 1321076"/>
              <a:gd name="connsiteY17" fmla="*/ 158553 h 171253"/>
              <a:gd name="connsiteX18" fmla="*/ 1003300 w 1321076"/>
              <a:gd name="connsiteY18" fmla="*/ 69653 h 171253"/>
              <a:gd name="connsiteX19" fmla="*/ 1066800 w 1321076"/>
              <a:gd name="connsiteY19" fmla="*/ 18853 h 171253"/>
              <a:gd name="connsiteX20" fmla="*/ 1104900 w 1321076"/>
              <a:gd name="connsiteY20" fmla="*/ 18853 h 171253"/>
              <a:gd name="connsiteX21" fmla="*/ 1206500 w 1321076"/>
              <a:gd name="connsiteY21" fmla="*/ 82353 h 171253"/>
              <a:gd name="connsiteX22" fmla="*/ 1219200 w 1321076"/>
              <a:gd name="connsiteY22" fmla="*/ 133153 h 171253"/>
              <a:gd name="connsiteX23" fmla="*/ 1295400 w 1321076"/>
              <a:gd name="connsiteY23" fmla="*/ 133153 h 171253"/>
              <a:gd name="connsiteX24" fmla="*/ 1308100 w 1321076"/>
              <a:gd name="connsiteY24" fmla="*/ 82353 h 171253"/>
              <a:gd name="connsiteX25" fmla="*/ 1320800 w 1321076"/>
              <a:gd name="connsiteY25" fmla="*/ 133153 h 171253"/>
              <a:gd name="connsiteX26" fmla="*/ 1295400 w 1321076"/>
              <a:gd name="connsiteY26" fmla="*/ 133153 h 1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21076" h="171253">
                <a:moveTo>
                  <a:pt x="0" y="82353"/>
                </a:moveTo>
                <a:cubicBezTo>
                  <a:pt x="44450" y="51661"/>
                  <a:pt x="88900" y="20970"/>
                  <a:pt x="114300" y="18853"/>
                </a:cubicBezTo>
                <a:cubicBezTo>
                  <a:pt x="139700" y="16736"/>
                  <a:pt x="137583" y="50603"/>
                  <a:pt x="152400" y="69653"/>
                </a:cubicBezTo>
                <a:cubicBezTo>
                  <a:pt x="167217" y="88703"/>
                  <a:pt x="182033" y="135270"/>
                  <a:pt x="203200" y="133153"/>
                </a:cubicBezTo>
                <a:cubicBezTo>
                  <a:pt x="224367" y="131036"/>
                  <a:pt x="262467" y="71770"/>
                  <a:pt x="279400" y="56953"/>
                </a:cubicBezTo>
                <a:cubicBezTo>
                  <a:pt x="296333" y="42136"/>
                  <a:pt x="287867" y="42136"/>
                  <a:pt x="304800" y="44253"/>
                </a:cubicBezTo>
                <a:cubicBezTo>
                  <a:pt x="321733" y="46370"/>
                  <a:pt x="364067" y="54836"/>
                  <a:pt x="381000" y="69653"/>
                </a:cubicBezTo>
                <a:cubicBezTo>
                  <a:pt x="397933" y="84470"/>
                  <a:pt x="389467" y="139503"/>
                  <a:pt x="406400" y="133153"/>
                </a:cubicBezTo>
                <a:cubicBezTo>
                  <a:pt x="423333" y="126803"/>
                  <a:pt x="455083" y="52720"/>
                  <a:pt x="482600" y="31553"/>
                </a:cubicBezTo>
                <a:cubicBezTo>
                  <a:pt x="510117" y="10386"/>
                  <a:pt x="546100" y="-10780"/>
                  <a:pt x="571500" y="6153"/>
                </a:cubicBezTo>
                <a:cubicBezTo>
                  <a:pt x="596900" y="23086"/>
                  <a:pt x="615950" y="105636"/>
                  <a:pt x="635000" y="133153"/>
                </a:cubicBezTo>
                <a:cubicBezTo>
                  <a:pt x="654050" y="160670"/>
                  <a:pt x="675217" y="173370"/>
                  <a:pt x="685800" y="171253"/>
                </a:cubicBezTo>
                <a:cubicBezTo>
                  <a:pt x="696383" y="169136"/>
                  <a:pt x="683683" y="135270"/>
                  <a:pt x="698500" y="120453"/>
                </a:cubicBezTo>
                <a:cubicBezTo>
                  <a:pt x="713317" y="105636"/>
                  <a:pt x="755650" y="97170"/>
                  <a:pt x="774700" y="82353"/>
                </a:cubicBezTo>
                <a:cubicBezTo>
                  <a:pt x="793750" y="67536"/>
                  <a:pt x="797983" y="42136"/>
                  <a:pt x="812800" y="31553"/>
                </a:cubicBezTo>
                <a:cubicBezTo>
                  <a:pt x="827617" y="20970"/>
                  <a:pt x="844550" y="8270"/>
                  <a:pt x="863600" y="18853"/>
                </a:cubicBezTo>
                <a:cubicBezTo>
                  <a:pt x="882650" y="29436"/>
                  <a:pt x="908050" y="71770"/>
                  <a:pt x="927100" y="95053"/>
                </a:cubicBezTo>
                <a:cubicBezTo>
                  <a:pt x="946150" y="118336"/>
                  <a:pt x="965200" y="162786"/>
                  <a:pt x="977900" y="158553"/>
                </a:cubicBezTo>
                <a:cubicBezTo>
                  <a:pt x="990600" y="154320"/>
                  <a:pt x="988483" y="92936"/>
                  <a:pt x="1003300" y="69653"/>
                </a:cubicBezTo>
                <a:cubicBezTo>
                  <a:pt x="1018117" y="46370"/>
                  <a:pt x="1049867" y="27320"/>
                  <a:pt x="1066800" y="18853"/>
                </a:cubicBezTo>
                <a:cubicBezTo>
                  <a:pt x="1083733" y="10386"/>
                  <a:pt x="1081617" y="8270"/>
                  <a:pt x="1104900" y="18853"/>
                </a:cubicBezTo>
                <a:cubicBezTo>
                  <a:pt x="1128183" y="29436"/>
                  <a:pt x="1187450" y="63303"/>
                  <a:pt x="1206500" y="82353"/>
                </a:cubicBezTo>
                <a:cubicBezTo>
                  <a:pt x="1225550" y="101403"/>
                  <a:pt x="1204383" y="124686"/>
                  <a:pt x="1219200" y="133153"/>
                </a:cubicBezTo>
                <a:cubicBezTo>
                  <a:pt x="1234017" y="141620"/>
                  <a:pt x="1280583" y="141620"/>
                  <a:pt x="1295400" y="133153"/>
                </a:cubicBezTo>
                <a:cubicBezTo>
                  <a:pt x="1310217" y="124686"/>
                  <a:pt x="1303867" y="82353"/>
                  <a:pt x="1308100" y="82353"/>
                </a:cubicBezTo>
                <a:cubicBezTo>
                  <a:pt x="1312333" y="82353"/>
                  <a:pt x="1322917" y="124686"/>
                  <a:pt x="1320800" y="133153"/>
                </a:cubicBezTo>
                <a:cubicBezTo>
                  <a:pt x="1318683" y="141620"/>
                  <a:pt x="1295400" y="133153"/>
                  <a:pt x="1295400" y="13315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993900" y="5899347"/>
            <a:ext cx="1321076" cy="171253"/>
          </a:xfrm>
          <a:custGeom>
            <a:avLst/>
            <a:gdLst>
              <a:gd name="connsiteX0" fmla="*/ 0 w 1321076"/>
              <a:gd name="connsiteY0" fmla="*/ 82353 h 171253"/>
              <a:gd name="connsiteX1" fmla="*/ 114300 w 1321076"/>
              <a:gd name="connsiteY1" fmla="*/ 18853 h 171253"/>
              <a:gd name="connsiteX2" fmla="*/ 152400 w 1321076"/>
              <a:gd name="connsiteY2" fmla="*/ 69653 h 171253"/>
              <a:gd name="connsiteX3" fmla="*/ 203200 w 1321076"/>
              <a:gd name="connsiteY3" fmla="*/ 133153 h 171253"/>
              <a:gd name="connsiteX4" fmla="*/ 279400 w 1321076"/>
              <a:gd name="connsiteY4" fmla="*/ 56953 h 171253"/>
              <a:gd name="connsiteX5" fmla="*/ 304800 w 1321076"/>
              <a:gd name="connsiteY5" fmla="*/ 44253 h 171253"/>
              <a:gd name="connsiteX6" fmla="*/ 381000 w 1321076"/>
              <a:gd name="connsiteY6" fmla="*/ 69653 h 171253"/>
              <a:gd name="connsiteX7" fmla="*/ 406400 w 1321076"/>
              <a:gd name="connsiteY7" fmla="*/ 133153 h 171253"/>
              <a:gd name="connsiteX8" fmla="*/ 482600 w 1321076"/>
              <a:gd name="connsiteY8" fmla="*/ 31553 h 171253"/>
              <a:gd name="connsiteX9" fmla="*/ 571500 w 1321076"/>
              <a:gd name="connsiteY9" fmla="*/ 6153 h 171253"/>
              <a:gd name="connsiteX10" fmla="*/ 635000 w 1321076"/>
              <a:gd name="connsiteY10" fmla="*/ 133153 h 171253"/>
              <a:gd name="connsiteX11" fmla="*/ 685800 w 1321076"/>
              <a:gd name="connsiteY11" fmla="*/ 171253 h 171253"/>
              <a:gd name="connsiteX12" fmla="*/ 698500 w 1321076"/>
              <a:gd name="connsiteY12" fmla="*/ 120453 h 171253"/>
              <a:gd name="connsiteX13" fmla="*/ 774700 w 1321076"/>
              <a:gd name="connsiteY13" fmla="*/ 82353 h 171253"/>
              <a:gd name="connsiteX14" fmla="*/ 812800 w 1321076"/>
              <a:gd name="connsiteY14" fmla="*/ 31553 h 171253"/>
              <a:gd name="connsiteX15" fmla="*/ 863600 w 1321076"/>
              <a:gd name="connsiteY15" fmla="*/ 18853 h 171253"/>
              <a:gd name="connsiteX16" fmla="*/ 927100 w 1321076"/>
              <a:gd name="connsiteY16" fmla="*/ 95053 h 171253"/>
              <a:gd name="connsiteX17" fmla="*/ 977900 w 1321076"/>
              <a:gd name="connsiteY17" fmla="*/ 158553 h 171253"/>
              <a:gd name="connsiteX18" fmla="*/ 1003300 w 1321076"/>
              <a:gd name="connsiteY18" fmla="*/ 69653 h 171253"/>
              <a:gd name="connsiteX19" fmla="*/ 1066800 w 1321076"/>
              <a:gd name="connsiteY19" fmla="*/ 18853 h 171253"/>
              <a:gd name="connsiteX20" fmla="*/ 1104900 w 1321076"/>
              <a:gd name="connsiteY20" fmla="*/ 18853 h 171253"/>
              <a:gd name="connsiteX21" fmla="*/ 1206500 w 1321076"/>
              <a:gd name="connsiteY21" fmla="*/ 82353 h 171253"/>
              <a:gd name="connsiteX22" fmla="*/ 1219200 w 1321076"/>
              <a:gd name="connsiteY22" fmla="*/ 133153 h 171253"/>
              <a:gd name="connsiteX23" fmla="*/ 1295400 w 1321076"/>
              <a:gd name="connsiteY23" fmla="*/ 133153 h 171253"/>
              <a:gd name="connsiteX24" fmla="*/ 1308100 w 1321076"/>
              <a:gd name="connsiteY24" fmla="*/ 82353 h 171253"/>
              <a:gd name="connsiteX25" fmla="*/ 1320800 w 1321076"/>
              <a:gd name="connsiteY25" fmla="*/ 133153 h 171253"/>
              <a:gd name="connsiteX26" fmla="*/ 1295400 w 1321076"/>
              <a:gd name="connsiteY26" fmla="*/ 133153 h 1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21076" h="171253">
                <a:moveTo>
                  <a:pt x="0" y="82353"/>
                </a:moveTo>
                <a:cubicBezTo>
                  <a:pt x="44450" y="51661"/>
                  <a:pt x="88900" y="20970"/>
                  <a:pt x="114300" y="18853"/>
                </a:cubicBezTo>
                <a:cubicBezTo>
                  <a:pt x="139700" y="16736"/>
                  <a:pt x="137583" y="50603"/>
                  <a:pt x="152400" y="69653"/>
                </a:cubicBezTo>
                <a:cubicBezTo>
                  <a:pt x="167217" y="88703"/>
                  <a:pt x="182033" y="135270"/>
                  <a:pt x="203200" y="133153"/>
                </a:cubicBezTo>
                <a:cubicBezTo>
                  <a:pt x="224367" y="131036"/>
                  <a:pt x="262467" y="71770"/>
                  <a:pt x="279400" y="56953"/>
                </a:cubicBezTo>
                <a:cubicBezTo>
                  <a:pt x="296333" y="42136"/>
                  <a:pt x="287867" y="42136"/>
                  <a:pt x="304800" y="44253"/>
                </a:cubicBezTo>
                <a:cubicBezTo>
                  <a:pt x="321733" y="46370"/>
                  <a:pt x="364067" y="54836"/>
                  <a:pt x="381000" y="69653"/>
                </a:cubicBezTo>
                <a:cubicBezTo>
                  <a:pt x="397933" y="84470"/>
                  <a:pt x="389467" y="139503"/>
                  <a:pt x="406400" y="133153"/>
                </a:cubicBezTo>
                <a:cubicBezTo>
                  <a:pt x="423333" y="126803"/>
                  <a:pt x="455083" y="52720"/>
                  <a:pt x="482600" y="31553"/>
                </a:cubicBezTo>
                <a:cubicBezTo>
                  <a:pt x="510117" y="10386"/>
                  <a:pt x="546100" y="-10780"/>
                  <a:pt x="571500" y="6153"/>
                </a:cubicBezTo>
                <a:cubicBezTo>
                  <a:pt x="596900" y="23086"/>
                  <a:pt x="615950" y="105636"/>
                  <a:pt x="635000" y="133153"/>
                </a:cubicBezTo>
                <a:cubicBezTo>
                  <a:pt x="654050" y="160670"/>
                  <a:pt x="675217" y="173370"/>
                  <a:pt x="685800" y="171253"/>
                </a:cubicBezTo>
                <a:cubicBezTo>
                  <a:pt x="696383" y="169136"/>
                  <a:pt x="683683" y="135270"/>
                  <a:pt x="698500" y="120453"/>
                </a:cubicBezTo>
                <a:cubicBezTo>
                  <a:pt x="713317" y="105636"/>
                  <a:pt x="755650" y="97170"/>
                  <a:pt x="774700" y="82353"/>
                </a:cubicBezTo>
                <a:cubicBezTo>
                  <a:pt x="793750" y="67536"/>
                  <a:pt x="797983" y="42136"/>
                  <a:pt x="812800" y="31553"/>
                </a:cubicBezTo>
                <a:cubicBezTo>
                  <a:pt x="827617" y="20970"/>
                  <a:pt x="844550" y="8270"/>
                  <a:pt x="863600" y="18853"/>
                </a:cubicBezTo>
                <a:cubicBezTo>
                  <a:pt x="882650" y="29436"/>
                  <a:pt x="908050" y="71770"/>
                  <a:pt x="927100" y="95053"/>
                </a:cubicBezTo>
                <a:cubicBezTo>
                  <a:pt x="946150" y="118336"/>
                  <a:pt x="965200" y="162786"/>
                  <a:pt x="977900" y="158553"/>
                </a:cubicBezTo>
                <a:cubicBezTo>
                  <a:pt x="990600" y="154320"/>
                  <a:pt x="988483" y="92936"/>
                  <a:pt x="1003300" y="69653"/>
                </a:cubicBezTo>
                <a:cubicBezTo>
                  <a:pt x="1018117" y="46370"/>
                  <a:pt x="1049867" y="27320"/>
                  <a:pt x="1066800" y="18853"/>
                </a:cubicBezTo>
                <a:cubicBezTo>
                  <a:pt x="1083733" y="10386"/>
                  <a:pt x="1081617" y="8270"/>
                  <a:pt x="1104900" y="18853"/>
                </a:cubicBezTo>
                <a:cubicBezTo>
                  <a:pt x="1128183" y="29436"/>
                  <a:pt x="1187450" y="63303"/>
                  <a:pt x="1206500" y="82353"/>
                </a:cubicBezTo>
                <a:cubicBezTo>
                  <a:pt x="1225550" y="101403"/>
                  <a:pt x="1204383" y="124686"/>
                  <a:pt x="1219200" y="133153"/>
                </a:cubicBezTo>
                <a:cubicBezTo>
                  <a:pt x="1234017" y="141620"/>
                  <a:pt x="1280583" y="141620"/>
                  <a:pt x="1295400" y="133153"/>
                </a:cubicBezTo>
                <a:cubicBezTo>
                  <a:pt x="1310217" y="124686"/>
                  <a:pt x="1303867" y="82353"/>
                  <a:pt x="1308100" y="82353"/>
                </a:cubicBezTo>
                <a:cubicBezTo>
                  <a:pt x="1312333" y="82353"/>
                  <a:pt x="1322917" y="124686"/>
                  <a:pt x="1320800" y="133153"/>
                </a:cubicBezTo>
                <a:cubicBezTo>
                  <a:pt x="1318683" y="141620"/>
                  <a:pt x="1295400" y="133153"/>
                  <a:pt x="1295400" y="13315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23"/>
          </p:cNvCxnSpPr>
          <p:nvPr/>
        </p:nvCxnSpPr>
        <p:spPr>
          <a:xfrm flipV="1">
            <a:off x="3289300" y="5397500"/>
            <a:ext cx="139700" cy="6350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429000" y="5397500"/>
            <a:ext cx="165100" cy="6223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5524500" y="5946873"/>
            <a:ext cx="1321076" cy="171253"/>
          </a:xfrm>
          <a:custGeom>
            <a:avLst/>
            <a:gdLst>
              <a:gd name="connsiteX0" fmla="*/ 0 w 1321076"/>
              <a:gd name="connsiteY0" fmla="*/ 82353 h 171253"/>
              <a:gd name="connsiteX1" fmla="*/ 114300 w 1321076"/>
              <a:gd name="connsiteY1" fmla="*/ 18853 h 171253"/>
              <a:gd name="connsiteX2" fmla="*/ 152400 w 1321076"/>
              <a:gd name="connsiteY2" fmla="*/ 69653 h 171253"/>
              <a:gd name="connsiteX3" fmla="*/ 203200 w 1321076"/>
              <a:gd name="connsiteY3" fmla="*/ 133153 h 171253"/>
              <a:gd name="connsiteX4" fmla="*/ 279400 w 1321076"/>
              <a:gd name="connsiteY4" fmla="*/ 56953 h 171253"/>
              <a:gd name="connsiteX5" fmla="*/ 304800 w 1321076"/>
              <a:gd name="connsiteY5" fmla="*/ 44253 h 171253"/>
              <a:gd name="connsiteX6" fmla="*/ 381000 w 1321076"/>
              <a:gd name="connsiteY6" fmla="*/ 69653 h 171253"/>
              <a:gd name="connsiteX7" fmla="*/ 406400 w 1321076"/>
              <a:gd name="connsiteY7" fmla="*/ 133153 h 171253"/>
              <a:gd name="connsiteX8" fmla="*/ 482600 w 1321076"/>
              <a:gd name="connsiteY8" fmla="*/ 31553 h 171253"/>
              <a:gd name="connsiteX9" fmla="*/ 571500 w 1321076"/>
              <a:gd name="connsiteY9" fmla="*/ 6153 h 171253"/>
              <a:gd name="connsiteX10" fmla="*/ 635000 w 1321076"/>
              <a:gd name="connsiteY10" fmla="*/ 133153 h 171253"/>
              <a:gd name="connsiteX11" fmla="*/ 685800 w 1321076"/>
              <a:gd name="connsiteY11" fmla="*/ 171253 h 171253"/>
              <a:gd name="connsiteX12" fmla="*/ 698500 w 1321076"/>
              <a:gd name="connsiteY12" fmla="*/ 120453 h 171253"/>
              <a:gd name="connsiteX13" fmla="*/ 774700 w 1321076"/>
              <a:gd name="connsiteY13" fmla="*/ 82353 h 171253"/>
              <a:gd name="connsiteX14" fmla="*/ 812800 w 1321076"/>
              <a:gd name="connsiteY14" fmla="*/ 31553 h 171253"/>
              <a:gd name="connsiteX15" fmla="*/ 863600 w 1321076"/>
              <a:gd name="connsiteY15" fmla="*/ 18853 h 171253"/>
              <a:gd name="connsiteX16" fmla="*/ 927100 w 1321076"/>
              <a:gd name="connsiteY16" fmla="*/ 95053 h 171253"/>
              <a:gd name="connsiteX17" fmla="*/ 977900 w 1321076"/>
              <a:gd name="connsiteY17" fmla="*/ 158553 h 171253"/>
              <a:gd name="connsiteX18" fmla="*/ 1003300 w 1321076"/>
              <a:gd name="connsiteY18" fmla="*/ 69653 h 171253"/>
              <a:gd name="connsiteX19" fmla="*/ 1066800 w 1321076"/>
              <a:gd name="connsiteY19" fmla="*/ 18853 h 171253"/>
              <a:gd name="connsiteX20" fmla="*/ 1104900 w 1321076"/>
              <a:gd name="connsiteY20" fmla="*/ 18853 h 171253"/>
              <a:gd name="connsiteX21" fmla="*/ 1206500 w 1321076"/>
              <a:gd name="connsiteY21" fmla="*/ 82353 h 171253"/>
              <a:gd name="connsiteX22" fmla="*/ 1219200 w 1321076"/>
              <a:gd name="connsiteY22" fmla="*/ 133153 h 171253"/>
              <a:gd name="connsiteX23" fmla="*/ 1295400 w 1321076"/>
              <a:gd name="connsiteY23" fmla="*/ 133153 h 171253"/>
              <a:gd name="connsiteX24" fmla="*/ 1308100 w 1321076"/>
              <a:gd name="connsiteY24" fmla="*/ 82353 h 171253"/>
              <a:gd name="connsiteX25" fmla="*/ 1320800 w 1321076"/>
              <a:gd name="connsiteY25" fmla="*/ 133153 h 171253"/>
              <a:gd name="connsiteX26" fmla="*/ 1295400 w 1321076"/>
              <a:gd name="connsiteY26" fmla="*/ 133153 h 1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21076" h="171253">
                <a:moveTo>
                  <a:pt x="0" y="82353"/>
                </a:moveTo>
                <a:cubicBezTo>
                  <a:pt x="44450" y="51661"/>
                  <a:pt x="88900" y="20970"/>
                  <a:pt x="114300" y="18853"/>
                </a:cubicBezTo>
                <a:cubicBezTo>
                  <a:pt x="139700" y="16736"/>
                  <a:pt x="137583" y="50603"/>
                  <a:pt x="152400" y="69653"/>
                </a:cubicBezTo>
                <a:cubicBezTo>
                  <a:pt x="167217" y="88703"/>
                  <a:pt x="182033" y="135270"/>
                  <a:pt x="203200" y="133153"/>
                </a:cubicBezTo>
                <a:cubicBezTo>
                  <a:pt x="224367" y="131036"/>
                  <a:pt x="262467" y="71770"/>
                  <a:pt x="279400" y="56953"/>
                </a:cubicBezTo>
                <a:cubicBezTo>
                  <a:pt x="296333" y="42136"/>
                  <a:pt x="287867" y="42136"/>
                  <a:pt x="304800" y="44253"/>
                </a:cubicBezTo>
                <a:cubicBezTo>
                  <a:pt x="321733" y="46370"/>
                  <a:pt x="364067" y="54836"/>
                  <a:pt x="381000" y="69653"/>
                </a:cubicBezTo>
                <a:cubicBezTo>
                  <a:pt x="397933" y="84470"/>
                  <a:pt x="389467" y="139503"/>
                  <a:pt x="406400" y="133153"/>
                </a:cubicBezTo>
                <a:cubicBezTo>
                  <a:pt x="423333" y="126803"/>
                  <a:pt x="455083" y="52720"/>
                  <a:pt x="482600" y="31553"/>
                </a:cubicBezTo>
                <a:cubicBezTo>
                  <a:pt x="510117" y="10386"/>
                  <a:pt x="546100" y="-10780"/>
                  <a:pt x="571500" y="6153"/>
                </a:cubicBezTo>
                <a:cubicBezTo>
                  <a:pt x="596900" y="23086"/>
                  <a:pt x="615950" y="105636"/>
                  <a:pt x="635000" y="133153"/>
                </a:cubicBezTo>
                <a:cubicBezTo>
                  <a:pt x="654050" y="160670"/>
                  <a:pt x="675217" y="173370"/>
                  <a:pt x="685800" y="171253"/>
                </a:cubicBezTo>
                <a:cubicBezTo>
                  <a:pt x="696383" y="169136"/>
                  <a:pt x="683683" y="135270"/>
                  <a:pt x="698500" y="120453"/>
                </a:cubicBezTo>
                <a:cubicBezTo>
                  <a:pt x="713317" y="105636"/>
                  <a:pt x="755650" y="97170"/>
                  <a:pt x="774700" y="82353"/>
                </a:cubicBezTo>
                <a:cubicBezTo>
                  <a:pt x="793750" y="67536"/>
                  <a:pt x="797983" y="42136"/>
                  <a:pt x="812800" y="31553"/>
                </a:cubicBezTo>
                <a:cubicBezTo>
                  <a:pt x="827617" y="20970"/>
                  <a:pt x="844550" y="8270"/>
                  <a:pt x="863600" y="18853"/>
                </a:cubicBezTo>
                <a:cubicBezTo>
                  <a:pt x="882650" y="29436"/>
                  <a:pt x="908050" y="71770"/>
                  <a:pt x="927100" y="95053"/>
                </a:cubicBezTo>
                <a:cubicBezTo>
                  <a:pt x="946150" y="118336"/>
                  <a:pt x="965200" y="162786"/>
                  <a:pt x="977900" y="158553"/>
                </a:cubicBezTo>
                <a:cubicBezTo>
                  <a:pt x="990600" y="154320"/>
                  <a:pt x="988483" y="92936"/>
                  <a:pt x="1003300" y="69653"/>
                </a:cubicBezTo>
                <a:cubicBezTo>
                  <a:pt x="1018117" y="46370"/>
                  <a:pt x="1049867" y="27320"/>
                  <a:pt x="1066800" y="18853"/>
                </a:cubicBezTo>
                <a:cubicBezTo>
                  <a:pt x="1083733" y="10386"/>
                  <a:pt x="1081617" y="8270"/>
                  <a:pt x="1104900" y="18853"/>
                </a:cubicBezTo>
                <a:cubicBezTo>
                  <a:pt x="1128183" y="29436"/>
                  <a:pt x="1187450" y="63303"/>
                  <a:pt x="1206500" y="82353"/>
                </a:cubicBezTo>
                <a:cubicBezTo>
                  <a:pt x="1225550" y="101403"/>
                  <a:pt x="1204383" y="124686"/>
                  <a:pt x="1219200" y="133153"/>
                </a:cubicBezTo>
                <a:cubicBezTo>
                  <a:pt x="1234017" y="141620"/>
                  <a:pt x="1280583" y="141620"/>
                  <a:pt x="1295400" y="133153"/>
                </a:cubicBezTo>
                <a:cubicBezTo>
                  <a:pt x="1310217" y="124686"/>
                  <a:pt x="1303867" y="82353"/>
                  <a:pt x="1308100" y="82353"/>
                </a:cubicBezTo>
                <a:cubicBezTo>
                  <a:pt x="1312333" y="82353"/>
                  <a:pt x="1322917" y="124686"/>
                  <a:pt x="1320800" y="133153"/>
                </a:cubicBezTo>
                <a:cubicBezTo>
                  <a:pt x="1318683" y="141620"/>
                  <a:pt x="1295400" y="133153"/>
                  <a:pt x="1295400" y="13315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594688" y="4965700"/>
            <a:ext cx="3304212" cy="0"/>
          </a:xfrm>
          <a:prstGeom prst="line">
            <a:avLst/>
          </a:prstGeom>
          <a:ln>
            <a:solidFill>
              <a:srgbClr val="E26F08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94688" y="5384800"/>
            <a:ext cx="2834312" cy="0"/>
          </a:xfrm>
          <a:prstGeom prst="line">
            <a:avLst/>
          </a:prstGeom>
          <a:ln>
            <a:solidFill>
              <a:schemeClr val="accent5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66900" y="5511800"/>
            <a:ext cx="74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Beacon</a:t>
            </a:r>
            <a:endParaRPr lang="en-US" sz="14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615598" y="5676900"/>
            <a:ext cx="673702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61388" y="4965700"/>
            <a:ext cx="0" cy="419100"/>
          </a:xfrm>
          <a:prstGeom prst="straightConnector1">
            <a:avLst/>
          </a:prstGeom>
          <a:ln w="9525" cmpd="sng">
            <a:solidFill>
              <a:srgbClr val="FFFFFF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37468" y="5029200"/>
            <a:ext cx="2833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TLM Subcarrier at -10dB while XPDR is on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007100" y="5420499"/>
            <a:ext cx="190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Transponder </a:t>
            </a:r>
            <a:r>
              <a:rPr lang="en-US" sz="1400" dirty="0" err="1" smtClean="0">
                <a:solidFill>
                  <a:srgbClr val="FFFFFF"/>
                </a:solidFill>
              </a:rPr>
              <a:t>Passband</a:t>
            </a:r>
            <a:endParaRPr lang="en-US" sz="1400" dirty="0">
              <a:solidFill>
                <a:srgbClr val="FFFFFF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416249" y="5600700"/>
            <a:ext cx="673702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33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32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79462" y="3107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TLM Link Budget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>
                <a:latin typeface="Times New Roman"/>
                <a:cs typeface="Times New Roman"/>
              </a:rPr>
              <a:t>@Apogee; </a:t>
            </a:r>
            <a:r>
              <a:rPr lang="en-US" sz="2000" dirty="0" err="1">
                <a:latin typeface="Times New Roman"/>
                <a:cs typeface="Times New Roman"/>
              </a:rPr>
              <a:t>Elev</a:t>
            </a:r>
            <a:r>
              <a:rPr lang="en-US" sz="2000" dirty="0" err="1" smtClean="0">
                <a:latin typeface="Times New Roman"/>
                <a:cs typeface="Times New Roman"/>
              </a:rPr>
              <a:t>gle</a:t>
            </a:r>
            <a:r>
              <a:rPr lang="en-US" sz="2000" dirty="0" smtClean="0">
                <a:latin typeface="Times New Roman"/>
                <a:cs typeface="Times New Roman"/>
              </a:rPr>
              <a:t> = 10°)</a:t>
            </a:r>
            <a:br>
              <a:rPr lang="en-US" sz="2000" dirty="0" smtClean="0">
                <a:latin typeface="Times New Roman"/>
                <a:cs typeface="Times New Roman"/>
              </a:rPr>
            </a:b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5600"/>
            <a:ext cx="9144000" cy="4893511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5156200" y="6235700"/>
            <a:ext cx="711200" cy="36830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5867400" y="3568700"/>
            <a:ext cx="2070100" cy="36830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19800" y="3365500"/>
            <a:ext cx="1982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Circularly Polarized </a:t>
            </a:r>
            <a:r>
              <a:rPr lang="en-US" sz="1400" dirty="0" err="1" smtClean="0">
                <a:solidFill>
                  <a:schemeClr val="bg1"/>
                </a:solidFill>
              </a:rPr>
              <a:t>Yagi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3800" y="3584377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C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4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0" y="360257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CMD </a:t>
            </a:r>
            <a:r>
              <a:rPr lang="en-US" sz="3200" dirty="0">
                <a:latin typeface="Times New Roman"/>
                <a:cs typeface="Times New Roman"/>
              </a:rPr>
              <a:t>Link Budget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(@Apogee; </a:t>
            </a:r>
            <a:r>
              <a:rPr lang="en-US" sz="2000" dirty="0" err="1">
                <a:latin typeface="Times New Roman"/>
                <a:cs typeface="Times New Roman"/>
              </a:rPr>
              <a:t>Elevgle</a:t>
            </a:r>
            <a:r>
              <a:rPr lang="en-US" sz="2000" dirty="0">
                <a:latin typeface="Times New Roman"/>
                <a:cs typeface="Times New Roman"/>
              </a:rPr>
              <a:t> = 10°)</a:t>
            </a:r>
            <a:r>
              <a:rPr lang="en-US" sz="2400" dirty="0">
                <a:latin typeface="Times New Roman"/>
                <a:cs typeface="Times New Roman"/>
              </a:rPr>
              <a:t/>
            </a:r>
            <a:br>
              <a:rPr lang="en-US" sz="2400" dirty="0">
                <a:latin typeface="Times New Roman"/>
                <a:cs typeface="Times New Roman"/>
              </a:rPr>
            </a:b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2900"/>
            <a:ext cx="9144000" cy="4733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9100" y="2184400"/>
            <a:ext cx="2616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2385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RadFx</a:t>
            </a:r>
            <a:r>
              <a:rPr lang="en-US" sz="3200" dirty="0" smtClean="0">
                <a:latin typeface="Times New Roman"/>
                <a:cs typeface="Times New Roman"/>
              </a:rPr>
              <a:t> Experiment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Vanderbilt University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662" y="1739901"/>
            <a:ext cx="3657600" cy="39751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Vanderbilt researchers are investigating the SEU sensitivity of carefully selected digital devices.</a:t>
            </a:r>
          </a:p>
          <a:p>
            <a:r>
              <a:rPr lang="en-US" sz="1800" dirty="0" smtClean="0"/>
              <a:t>Models developed will allow estimates of the cross sectional area of a single device cell for protons capable of generating SEUs. </a:t>
            </a:r>
          </a:p>
          <a:p>
            <a:r>
              <a:rPr lang="en-US" sz="1800" dirty="0" smtClean="0"/>
              <a:t>SEUs will be evaluated as a function of supply (bias) voltage and orbit radiation inputs.   </a:t>
            </a:r>
            <a:endParaRPr lang="en-US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703763" y="1714501"/>
            <a:ext cx="3657600" cy="39751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The </a:t>
            </a:r>
            <a:r>
              <a:rPr lang="en-US" sz="1800" dirty="0" err="1" smtClean="0"/>
              <a:t>RadFx</a:t>
            </a:r>
            <a:r>
              <a:rPr lang="en-US" sz="1800" dirty="0" smtClean="0"/>
              <a:t> unit is a copy of that being flown in 2015 on the Fox-1 </a:t>
            </a:r>
            <a:r>
              <a:rPr lang="en-US" sz="1800" dirty="0" err="1"/>
              <a:t>C</a:t>
            </a:r>
            <a:r>
              <a:rPr lang="en-US" sz="1800" dirty="0" err="1" smtClean="0"/>
              <a:t>ubesat</a:t>
            </a:r>
            <a:r>
              <a:rPr lang="en-US" sz="1800" dirty="0" smtClean="0"/>
              <a:t>.  </a:t>
            </a:r>
          </a:p>
          <a:p>
            <a:r>
              <a:rPr lang="en-US" sz="1800" dirty="0" smtClean="0"/>
              <a:t>The radiation environment, however for GTO is quite different. (See Feasibility Rev.)</a:t>
            </a:r>
            <a:endParaRPr lang="en-US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0" y="3594100"/>
            <a:ext cx="3822700" cy="2628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912" y="5541745"/>
            <a:ext cx="4469088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Figure 5. Simulated and experimental proton cross sections </a:t>
            </a:r>
            <a:endParaRPr lang="en-US" sz="1200" b="1" dirty="0" smtClean="0">
              <a:solidFill>
                <a:srgbClr val="000000"/>
              </a:solidFill>
            </a:endParaRPr>
          </a:p>
          <a:p>
            <a:r>
              <a:rPr lang="en-US" sz="1200" b="1" dirty="0" smtClean="0">
                <a:solidFill>
                  <a:srgbClr val="000000"/>
                </a:solidFill>
              </a:rPr>
              <a:t>of </a:t>
            </a:r>
            <a:r>
              <a:rPr lang="en-US" sz="1200" b="1" dirty="0">
                <a:solidFill>
                  <a:srgbClr val="000000"/>
                </a:solidFill>
              </a:rPr>
              <a:t>a 65 nm SRAM cell. Model provides good agreement at high </a:t>
            </a:r>
            <a:endParaRPr lang="en-US" sz="1200" b="1" dirty="0" smtClean="0">
              <a:solidFill>
                <a:srgbClr val="000000"/>
              </a:solidFill>
            </a:endParaRPr>
          </a:p>
          <a:p>
            <a:r>
              <a:rPr lang="en-US" sz="1200" b="1" dirty="0" smtClean="0">
                <a:solidFill>
                  <a:srgbClr val="000000"/>
                </a:solidFill>
              </a:rPr>
              <a:t>energy </a:t>
            </a:r>
            <a:r>
              <a:rPr lang="en-US" sz="1200" b="1" dirty="0">
                <a:solidFill>
                  <a:srgbClr val="000000"/>
                </a:solidFill>
              </a:rPr>
              <a:t>and captures the steep increase in cross section at low energy.</a:t>
            </a:r>
          </a:p>
          <a:p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8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Precipitation Attenuation Experiment 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000" dirty="0" smtClean="0">
                <a:latin typeface="Times New Roman"/>
                <a:cs typeface="Times New Roman"/>
              </a:rPr>
              <a:t>Vanderbilt, Department of Atmospherics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2137944" y="255028"/>
            <a:ext cx="4817313" cy="7421223"/>
          </a:xfrm>
        </p:spPr>
        <p:txBody>
          <a:bodyPr/>
          <a:lstStyle/>
          <a:p>
            <a:r>
              <a:rPr lang="en-US" dirty="0" smtClean="0"/>
              <a:t>Experiment will Measure the Attenuation of a Special Beacon provided by the </a:t>
            </a:r>
            <a:r>
              <a:rPr lang="en-US" dirty="0" err="1" smtClean="0"/>
              <a:t>mmW</a:t>
            </a:r>
            <a:r>
              <a:rPr lang="en-US" dirty="0" smtClean="0"/>
              <a:t> Transponder on its Downlink Path.  Careful Calibration of Amplitude and Phase Noise measurements will be made of this beacon prior to launch.</a:t>
            </a:r>
          </a:p>
          <a:p>
            <a:r>
              <a:rPr lang="en-US" dirty="0" smtClean="0"/>
              <a:t>The power level of the beacon will be adjustable by ground command (from a level of +3o </a:t>
            </a:r>
            <a:r>
              <a:rPr lang="en-US" dirty="0" err="1" smtClean="0"/>
              <a:t>dBm</a:t>
            </a:r>
            <a:r>
              <a:rPr lang="en-US" dirty="0" smtClean="0"/>
              <a:t> to 0 </a:t>
            </a:r>
            <a:r>
              <a:rPr lang="en-US" dirty="0" err="1" smtClean="0"/>
              <a:t>dBm</a:t>
            </a:r>
            <a:r>
              <a:rPr lang="en-US" dirty="0" smtClean="0"/>
              <a:t>)  Amplitude level will be measured, recorded, time-tagged by the IHU for subsequent TLM downlink.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6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200" y="1156041"/>
            <a:ext cx="5918200" cy="34661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73200" y="1156041"/>
            <a:ext cx="1917700" cy="140935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97600" y="4000500"/>
            <a:ext cx="1181100" cy="617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85900" y="4483100"/>
            <a:ext cx="2540000" cy="1391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81400" y="4292600"/>
            <a:ext cx="1685077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IHU Beacon Control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606800" y="4965700"/>
            <a:ext cx="292100" cy="1066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527800" y="5029200"/>
            <a:ext cx="292100" cy="1066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3898900" y="4883347"/>
            <a:ext cx="1321076" cy="171253"/>
          </a:xfrm>
          <a:custGeom>
            <a:avLst/>
            <a:gdLst>
              <a:gd name="connsiteX0" fmla="*/ 0 w 1321076"/>
              <a:gd name="connsiteY0" fmla="*/ 82353 h 171253"/>
              <a:gd name="connsiteX1" fmla="*/ 114300 w 1321076"/>
              <a:gd name="connsiteY1" fmla="*/ 18853 h 171253"/>
              <a:gd name="connsiteX2" fmla="*/ 152400 w 1321076"/>
              <a:gd name="connsiteY2" fmla="*/ 69653 h 171253"/>
              <a:gd name="connsiteX3" fmla="*/ 203200 w 1321076"/>
              <a:gd name="connsiteY3" fmla="*/ 133153 h 171253"/>
              <a:gd name="connsiteX4" fmla="*/ 279400 w 1321076"/>
              <a:gd name="connsiteY4" fmla="*/ 56953 h 171253"/>
              <a:gd name="connsiteX5" fmla="*/ 304800 w 1321076"/>
              <a:gd name="connsiteY5" fmla="*/ 44253 h 171253"/>
              <a:gd name="connsiteX6" fmla="*/ 381000 w 1321076"/>
              <a:gd name="connsiteY6" fmla="*/ 69653 h 171253"/>
              <a:gd name="connsiteX7" fmla="*/ 406400 w 1321076"/>
              <a:gd name="connsiteY7" fmla="*/ 133153 h 171253"/>
              <a:gd name="connsiteX8" fmla="*/ 482600 w 1321076"/>
              <a:gd name="connsiteY8" fmla="*/ 31553 h 171253"/>
              <a:gd name="connsiteX9" fmla="*/ 571500 w 1321076"/>
              <a:gd name="connsiteY9" fmla="*/ 6153 h 171253"/>
              <a:gd name="connsiteX10" fmla="*/ 635000 w 1321076"/>
              <a:gd name="connsiteY10" fmla="*/ 133153 h 171253"/>
              <a:gd name="connsiteX11" fmla="*/ 685800 w 1321076"/>
              <a:gd name="connsiteY11" fmla="*/ 171253 h 171253"/>
              <a:gd name="connsiteX12" fmla="*/ 698500 w 1321076"/>
              <a:gd name="connsiteY12" fmla="*/ 120453 h 171253"/>
              <a:gd name="connsiteX13" fmla="*/ 774700 w 1321076"/>
              <a:gd name="connsiteY13" fmla="*/ 82353 h 171253"/>
              <a:gd name="connsiteX14" fmla="*/ 812800 w 1321076"/>
              <a:gd name="connsiteY14" fmla="*/ 31553 h 171253"/>
              <a:gd name="connsiteX15" fmla="*/ 863600 w 1321076"/>
              <a:gd name="connsiteY15" fmla="*/ 18853 h 171253"/>
              <a:gd name="connsiteX16" fmla="*/ 927100 w 1321076"/>
              <a:gd name="connsiteY16" fmla="*/ 95053 h 171253"/>
              <a:gd name="connsiteX17" fmla="*/ 977900 w 1321076"/>
              <a:gd name="connsiteY17" fmla="*/ 158553 h 171253"/>
              <a:gd name="connsiteX18" fmla="*/ 1003300 w 1321076"/>
              <a:gd name="connsiteY18" fmla="*/ 69653 h 171253"/>
              <a:gd name="connsiteX19" fmla="*/ 1066800 w 1321076"/>
              <a:gd name="connsiteY19" fmla="*/ 18853 h 171253"/>
              <a:gd name="connsiteX20" fmla="*/ 1104900 w 1321076"/>
              <a:gd name="connsiteY20" fmla="*/ 18853 h 171253"/>
              <a:gd name="connsiteX21" fmla="*/ 1206500 w 1321076"/>
              <a:gd name="connsiteY21" fmla="*/ 82353 h 171253"/>
              <a:gd name="connsiteX22" fmla="*/ 1219200 w 1321076"/>
              <a:gd name="connsiteY22" fmla="*/ 133153 h 171253"/>
              <a:gd name="connsiteX23" fmla="*/ 1295400 w 1321076"/>
              <a:gd name="connsiteY23" fmla="*/ 133153 h 171253"/>
              <a:gd name="connsiteX24" fmla="*/ 1308100 w 1321076"/>
              <a:gd name="connsiteY24" fmla="*/ 82353 h 171253"/>
              <a:gd name="connsiteX25" fmla="*/ 1320800 w 1321076"/>
              <a:gd name="connsiteY25" fmla="*/ 133153 h 171253"/>
              <a:gd name="connsiteX26" fmla="*/ 1295400 w 1321076"/>
              <a:gd name="connsiteY26" fmla="*/ 133153 h 1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21076" h="171253">
                <a:moveTo>
                  <a:pt x="0" y="82353"/>
                </a:moveTo>
                <a:cubicBezTo>
                  <a:pt x="44450" y="51661"/>
                  <a:pt x="88900" y="20970"/>
                  <a:pt x="114300" y="18853"/>
                </a:cubicBezTo>
                <a:cubicBezTo>
                  <a:pt x="139700" y="16736"/>
                  <a:pt x="137583" y="50603"/>
                  <a:pt x="152400" y="69653"/>
                </a:cubicBezTo>
                <a:cubicBezTo>
                  <a:pt x="167217" y="88703"/>
                  <a:pt x="182033" y="135270"/>
                  <a:pt x="203200" y="133153"/>
                </a:cubicBezTo>
                <a:cubicBezTo>
                  <a:pt x="224367" y="131036"/>
                  <a:pt x="262467" y="71770"/>
                  <a:pt x="279400" y="56953"/>
                </a:cubicBezTo>
                <a:cubicBezTo>
                  <a:pt x="296333" y="42136"/>
                  <a:pt x="287867" y="42136"/>
                  <a:pt x="304800" y="44253"/>
                </a:cubicBezTo>
                <a:cubicBezTo>
                  <a:pt x="321733" y="46370"/>
                  <a:pt x="364067" y="54836"/>
                  <a:pt x="381000" y="69653"/>
                </a:cubicBezTo>
                <a:cubicBezTo>
                  <a:pt x="397933" y="84470"/>
                  <a:pt x="389467" y="139503"/>
                  <a:pt x="406400" y="133153"/>
                </a:cubicBezTo>
                <a:cubicBezTo>
                  <a:pt x="423333" y="126803"/>
                  <a:pt x="455083" y="52720"/>
                  <a:pt x="482600" y="31553"/>
                </a:cubicBezTo>
                <a:cubicBezTo>
                  <a:pt x="510117" y="10386"/>
                  <a:pt x="546100" y="-10780"/>
                  <a:pt x="571500" y="6153"/>
                </a:cubicBezTo>
                <a:cubicBezTo>
                  <a:pt x="596900" y="23086"/>
                  <a:pt x="615950" y="105636"/>
                  <a:pt x="635000" y="133153"/>
                </a:cubicBezTo>
                <a:cubicBezTo>
                  <a:pt x="654050" y="160670"/>
                  <a:pt x="675217" y="173370"/>
                  <a:pt x="685800" y="171253"/>
                </a:cubicBezTo>
                <a:cubicBezTo>
                  <a:pt x="696383" y="169136"/>
                  <a:pt x="683683" y="135270"/>
                  <a:pt x="698500" y="120453"/>
                </a:cubicBezTo>
                <a:cubicBezTo>
                  <a:pt x="713317" y="105636"/>
                  <a:pt x="755650" y="97170"/>
                  <a:pt x="774700" y="82353"/>
                </a:cubicBezTo>
                <a:cubicBezTo>
                  <a:pt x="793750" y="67536"/>
                  <a:pt x="797983" y="42136"/>
                  <a:pt x="812800" y="31553"/>
                </a:cubicBezTo>
                <a:cubicBezTo>
                  <a:pt x="827617" y="20970"/>
                  <a:pt x="844550" y="8270"/>
                  <a:pt x="863600" y="18853"/>
                </a:cubicBezTo>
                <a:cubicBezTo>
                  <a:pt x="882650" y="29436"/>
                  <a:pt x="908050" y="71770"/>
                  <a:pt x="927100" y="95053"/>
                </a:cubicBezTo>
                <a:cubicBezTo>
                  <a:pt x="946150" y="118336"/>
                  <a:pt x="965200" y="162786"/>
                  <a:pt x="977900" y="158553"/>
                </a:cubicBezTo>
                <a:cubicBezTo>
                  <a:pt x="990600" y="154320"/>
                  <a:pt x="988483" y="92936"/>
                  <a:pt x="1003300" y="69653"/>
                </a:cubicBezTo>
                <a:cubicBezTo>
                  <a:pt x="1018117" y="46370"/>
                  <a:pt x="1049867" y="27320"/>
                  <a:pt x="1066800" y="18853"/>
                </a:cubicBezTo>
                <a:cubicBezTo>
                  <a:pt x="1083733" y="10386"/>
                  <a:pt x="1081617" y="8270"/>
                  <a:pt x="1104900" y="18853"/>
                </a:cubicBezTo>
                <a:cubicBezTo>
                  <a:pt x="1128183" y="29436"/>
                  <a:pt x="1187450" y="63303"/>
                  <a:pt x="1206500" y="82353"/>
                </a:cubicBezTo>
                <a:cubicBezTo>
                  <a:pt x="1225550" y="101403"/>
                  <a:pt x="1204383" y="124686"/>
                  <a:pt x="1219200" y="133153"/>
                </a:cubicBezTo>
                <a:cubicBezTo>
                  <a:pt x="1234017" y="141620"/>
                  <a:pt x="1280583" y="141620"/>
                  <a:pt x="1295400" y="133153"/>
                </a:cubicBezTo>
                <a:cubicBezTo>
                  <a:pt x="1310217" y="124686"/>
                  <a:pt x="1303867" y="82353"/>
                  <a:pt x="1308100" y="82353"/>
                </a:cubicBezTo>
                <a:cubicBezTo>
                  <a:pt x="1312333" y="82353"/>
                  <a:pt x="1322917" y="124686"/>
                  <a:pt x="1320800" y="133153"/>
                </a:cubicBezTo>
                <a:cubicBezTo>
                  <a:pt x="1318683" y="141620"/>
                  <a:pt x="1295400" y="133153"/>
                  <a:pt x="1295400" y="13315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298700" y="5899347"/>
            <a:ext cx="1321076" cy="171253"/>
          </a:xfrm>
          <a:custGeom>
            <a:avLst/>
            <a:gdLst>
              <a:gd name="connsiteX0" fmla="*/ 0 w 1321076"/>
              <a:gd name="connsiteY0" fmla="*/ 82353 h 171253"/>
              <a:gd name="connsiteX1" fmla="*/ 114300 w 1321076"/>
              <a:gd name="connsiteY1" fmla="*/ 18853 h 171253"/>
              <a:gd name="connsiteX2" fmla="*/ 152400 w 1321076"/>
              <a:gd name="connsiteY2" fmla="*/ 69653 h 171253"/>
              <a:gd name="connsiteX3" fmla="*/ 203200 w 1321076"/>
              <a:gd name="connsiteY3" fmla="*/ 133153 h 171253"/>
              <a:gd name="connsiteX4" fmla="*/ 279400 w 1321076"/>
              <a:gd name="connsiteY4" fmla="*/ 56953 h 171253"/>
              <a:gd name="connsiteX5" fmla="*/ 304800 w 1321076"/>
              <a:gd name="connsiteY5" fmla="*/ 44253 h 171253"/>
              <a:gd name="connsiteX6" fmla="*/ 381000 w 1321076"/>
              <a:gd name="connsiteY6" fmla="*/ 69653 h 171253"/>
              <a:gd name="connsiteX7" fmla="*/ 406400 w 1321076"/>
              <a:gd name="connsiteY7" fmla="*/ 133153 h 171253"/>
              <a:gd name="connsiteX8" fmla="*/ 482600 w 1321076"/>
              <a:gd name="connsiteY8" fmla="*/ 31553 h 171253"/>
              <a:gd name="connsiteX9" fmla="*/ 571500 w 1321076"/>
              <a:gd name="connsiteY9" fmla="*/ 6153 h 171253"/>
              <a:gd name="connsiteX10" fmla="*/ 635000 w 1321076"/>
              <a:gd name="connsiteY10" fmla="*/ 133153 h 171253"/>
              <a:gd name="connsiteX11" fmla="*/ 685800 w 1321076"/>
              <a:gd name="connsiteY11" fmla="*/ 171253 h 171253"/>
              <a:gd name="connsiteX12" fmla="*/ 698500 w 1321076"/>
              <a:gd name="connsiteY12" fmla="*/ 120453 h 171253"/>
              <a:gd name="connsiteX13" fmla="*/ 774700 w 1321076"/>
              <a:gd name="connsiteY13" fmla="*/ 82353 h 171253"/>
              <a:gd name="connsiteX14" fmla="*/ 812800 w 1321076"/>
              <a:gd name="connsiteY14" fmla="*/ 31553 h 171253"/>
              <a:gd name="connsiteX15" fmla="*/ 863600 w 1321076"/>
              <a:gd name="connsiteY15" fmla="*/ 18853 h 171253"/>
              <a:gd name="connsiteX16" fmla="*/ 927100 w 1321076"/>
              <a:gd name="connsiteY16" fmla="*/ 95053 h 171253"/>
              <a:gd name="connsiteX17" fmla="*/ 977900 w 1321076"/>
              <a:gd name="connsiteY17" fmla="*/ 158553 h 171253"/>
              <a:gd name="connsiteX18" fmla="*/ 1003300 w 1321076"/>
              <a:gd name="connsiteY18" fmla="*/ 69653 h 171253"/>
              <a:gd name="connsiteX19" fmla="*/ 1066800 w 1321076"/>
              <a:gd name="connsiteY19" fmla="*/ 18853 h 171253"/>
              <a:gd name="connsiteX20" fmla="*/ 1104900 w 1321076"/>
              <a:gd name="connsiteY20" fmla="*/ 18853 h 171253"/>
              <a:gd name="connsiteX21" fmla="*/ 1206500 w 1321076"/>
              <a:gd name="connsiteY21" fmla="*/ 82353 h 171253"/>
              <a:gd name="connsiteX22" fmla="*/ 1219200 w 1321076"/>
              <a:gd name="connsiteY22" fmla="*/ 133153 h 171253"/>
              <a:gd name="connsiteX23" fmla="*/ 1295400 w 1321076"/>
              <a:gd name="connsiteY23" fmla="*/ 133153 h 171253"/>
              <a:gd name="connsiteX24" fmla="*/ 1308100 w 1321076"/>
              <a:gd name="connsiteY24" fmla="*/ 82353 h 171253"/>
              <a:gd name="connsiteX25" fmla="*/ 1320800 w 1321076"/>
              <a:gd name="connsiteY25" fmla="*/ 133153 h 171253"/>
              <a:gd name="connsiteX26" fmla="*/ 1295400 w 1321076"/>
              <a:gd name="connsiteY26" fmla="*/ 133153 h 1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21076" h="171253">
                <a:moveTo>
                  <a:pt x="0" y="82353"/>
                </a:moveTo>
                <a:cubicBezTo>
                  <a:pt x="44450" y="51661"/>
                  <a:pt x="88900" y="20970"/>
                  <a:pt x="114300" y="18853"/>
                </a:cubicBezTo>
                <a:cubicBezTo>
                  <a:pt x="139700" y="16736"/>
                  <a:pt x="137583" y="50603"/>
                  <a:pt x="152400" y="69653"/>
                </a:cubicBezTo>
                <a:cubicBezTo>
                  <a:pt x="167217" y="88703"/>
                  <a:pt x="182033" y="135270"/>
                  <a:pt x="203200" y="133153"/>
                </a:cubicBezTo>
                <a:cubicBezTo>
                  <a:pt x="224367" y="131036"/>
                  <a:pt x="262467" y="71770"/>
                  <a:pt x="279400" y="56953"/>
                </a:cubicBezTo>
                <a:cubicBezTo>
                  <a:pt x="296333" y="42136"/>
                  <a:pt x="287867" y="42136"/>
                  <a:pt x="304800" y="44253"/>
                </a:cubicBezTo>
                <a:cubicBezTo>
                  <a:pt x="321733" y="46370"/>
                  <a:pt x="364067" y="54836"/>
                  <a:pt x="381000" y="69653"/>
                </a:cubicBezTo>
                <a:cubicBezTo>
                  <a:pt x="397933" y="84470"/>
                  <a:pt x="389467" y="139503"/>
                  <a:pt x="406400" y="133153"/>
                </a:cubicBezTo>
                <a:cubicBezTo>
                  <a:pt x="423333" y="126803"/>
                  <a:pt x="455083" y="52720"/>
                  <a:pt x="482600" y="31553"/>
                </a:cubicBezTo>
                <a:cubicBezTo>
                  <a:pt x="510117" y="10386"/>
                  <a:pt x="546100" y="-10780"/>
                  <a:pt x="571500" y="6153"/>
                </a:cubicBezTo>
                <a:cubicBezTo>
                  <a:pt x="596900" y="23086"/>
                  <a:pt x="615950" y="105636"/>
                  <a:pt x="635000" y="133153"/>
                </a:cubicBezTo>
                <a:cubicBezTo>
                  <a:pt x="654050" y="160670"/>
                  <a:pt x="675217" y="173370"/>
                  <a:pt x="685800" y="171253"/>
                </a:cubicBezTo>
                <a:cubicBezTo>
                  <a:pt x="696383" y="169136"/>
                  <a:pt x="683683" y="135270"/>
                  <a:pt x="698500" y="120453"/>
                </a:cubicBezTo>
                <a:cubicBezTo>
                  <a:pt x="713317" y="105636"/>
                  <a:pt x="755650" y="97170"/>
                  <a:pt x="774700" y="82353"/>
                </a:cubicBezTo>
                <a:cubicBezTo>
                  <a:pt x="793750" y="67536"/>
                  <a:pt x="797983" y="42136"/>
                  <a:pt x="812800" y="31553"/>
                </a:cubicBezTo>
                <a:cubicBezTo>
                  <a:pt x="827617" y="20970"/>
                  <a:pt x="844550" y="8270"/>
                  <a:pt x="863600" y="18853"/>
                </a:cubicBezTo>
                <a:cubicBezTo>
                  <a:pt x="882650" y="29436"/>
                  <a:pt x="908050" y="71770"/>
                  <a:pt x="927100" y="95053"/>
                </a:cubicBezTo>
                <a:cubicBezTo>
                  <a:pt x="946150" y="118336"/>
                  <a:pt x="965200" y="162786"/>
                  <a:pt x="977900" y="158553"/>
                </a:cubicBezTo>
                <a:cubicBezTo>
                  <a:pt x="990600" y="154320"/>
                  <a:pt x="988483" y="92936"/>
                  <a:pt x="1003300" y="69653"/>
                </a:cubicBezTo>
                <a:cubicBezTo>
                  <a:pt x="1018117" y="46370"/>
                  <a:pt x="1049867" y="27320"/>
                  <a:pt x="1066800" y="18853"/>
                </a:cubicBezTo>
                <a:cubicBezTo>
                  <a:pt x="1083733" y="10386"/>
                  <a:pt x="1081617" y="8270"/>
                  <a:pt x="1104900" y="18853"/>
                </a:cubicBezTo>
                <a:cubicBezTo>
                  <a:pt x="1128183" y="29436"/>
                  <a:pt x="1187450" y="63303"/>
                  <a:pt x="1206500" y="82353"/>
                </a:cubicBezTo>
                <a:cubicBezTo>
                  <a:pt x="1225550" y="101403"/>
                  <a:pt x="1204383" y="124686"/>
                  <a:pt x="1219200" y="133153"/>
                </a:cubicBezTo>
                <a:cubicBezTo>
                  <a:pt x="1234017" y="141620"/>
                  <a:pt x="1280583" y="141620"/>
                  <a:pt x="1295400" y="133153"/>
                </a:cubicBezTo>
                <a:cubicBezTo>
                  <a:pt x="1310217" y="124686"/>
                  <a:pt x="1303867" y="82353"/>
                  <a:pt x="1308100" y="82353"/>
                </a:cubicBezTo>
                <a:cubicBezTo>
                  <a:pt x="1312333" y="82353"/>
                  <a:pt x="1322917" y="124686"/>
                  <a:pt x="1320800" y="133153"/>
                </a:cubicBezTo>
                <a:cubicBezTo>
                  <a:pt x="1318683" y="141620"/>
                  <a:pt x="1295400" y="133153"/>
                  <a:pt x="1295400" y="13315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832600" y="5997673"/>
            <a:ext cx="1321076" cy="171253"/>
          </a:xfrm>
          <a:custGeom>
            <a:avLst/>
            <a:gdLst>
              <a:gd name="connsiteX0" fmla="*/ 0 w 1321076"/>
              <a:gd name="connsiteY0" fmla="*/ 82353 h 171253"/>
              <a:gd name="connsiteX1" fmla="*/ 114300 w 1321076"/>
              <a:gd name="connsiteY1" fmla="*/ 18853 h 171253"/>
              <a:gd name="connsiteX2" fmla="*/ 152400 w 1321076"/>
              <a:gd name="connsiteY2" fmla="*/ 69653 h 171253"/>
              <a:gd name="connsiteX3" fmla="*/ 203200 w 1321076"/>
              <a:gd name="connsiteY3" fmla="*/ 133153 h 171253"/>
              <a:gd name="connsiteX4" fmla="*/ 279400 w 1321076"/>
              <a:gd name="connsiteY4" fmla="*/ 56953 h 171253"/>
              <a:gd name="connsiteX5" fmla="*/ 304800 w 1321076"/>
              <a:gd name="connsiteY5" fmla="*/ 44253 h 171253"/>
              <a:gd name="connsiteX6" fmla="*/ 381000 w 1321076"/>
              <a:gd name="connsiteY6" fmla="*/ 69653 h 171253"/>
              <a:gd name="connsiteX7" fmla="*/ 406400 w 1321076"/>
              <a:gd name="connsiteY7" fmla="*/ 133153 h 171253"/>
              <a:gd name="connsiteX8" fmla="*/ 482600 w 1321076"/>
              <a:gd name="connsiteY8" fmla="*/ 31553 h 171253"/>
              <a:gd name="connsiteX9" fmla="*/ 571500 w 1321076"/>
              <a:gd name="connsiteY9" fmla="*/ 6153 h 171253"/>
              <a:gd name="connsiteX10" fmla="*/ 635000 w 1321076"/>
              <a:gd name="connsiteY10" fmla="*/ 133153 h 171253"/>
              <a:gd name="connsiteX11" fmla="*/ 685800 w 1321076"/>
              <a:gd name="connsiteY11" fmla="*/ 171253 h 171253"/>
              <a:gd name="connsiteX12" fmla="*/ 698500 w 1321076"/>
              <a:gd name="connsiteY12" fmla="*/ 120453 h 171253"/>
              <a:gd name="connsiteX13" fmla="*/ 774700 w 1321076"/>
              <a:gd name="connsiteY13" fmla="*/ 82353 h 171253"/>
              <a:gd name="connsiteX14" fmla="*/ 812800 w 1321076"/>
              <a:gd name="connsiteY14" fmla="*/ 31553 h 171253"/>
              <a:gd name="connsiteX15" fmla="*/ 863600 w 1321076"/>
              <a:gd name="connsiteY15" fmla="*/ 18853 h 171253"/>
              <a:gd name="connsiteX16" fmla="*/ 927100 w 1321076"/>
              <a:gd name="connsiteY16" fmla="*/ 95053 h 171253"/>
              <a:gd name="connsiteX17" fmla="*/ 977900 w 1321076"/>
              <a:gd name="connsiteY17" fmla="*/ 158553 h 171253"/>
              <a:gd name="connsiteX18" fmla="*/ 1003300 w 1321076"/>
              <a:gd name="connsiteY18" fmla="*/ 69653 h 171253"/>
              <a:gd name="connsiteX19" fmla="*/ 1066800 w 1321076"/>
              <a:gd name="connsiteY19" fmla="*/ 18853 h 171253"/>
              <a:gd name="connsiteX20" fmla="*/ 1104900 w 1321076"/>
              <a:gd name="connsiteY20" fmla="*/ 18853 h 171253"/>
              <a:gd name="connsiteX21" fmla="*/ 1206500 w 1321076"/>
              <a:gd name="connsiteY21" fmla="*/ 82353 h 171253"/>
              <a:gd name="connsiteX22" fmla="*/ 1219200 w 1321076"/>
              <a:gd name="connsiteY22" fmla="*/ 133153 h 171253"/>
              <a:gd name="connsiteX23" fmla="*/ 1295400 w 1321076"/>
              <a:gd name="connsiteY23" fmla="*/ 133153 h 171253"/>
              <a:gd name="connsiteX24" fmla="*/ 1308100 w 1321076"/>
              <a:gd name="connsiteY24" fmla="*/ 82353 h 171253"/>
              <a:gd name="connsiteX25" fmla="*/ 1320800 w 1321076"/>
              <a:gd name="connsiteY25" fmla="*/ 133153 h 171253"/>
              <a:gd name="connsiteX26" fmla="*/ 1295400 w 1321076"/>
              <a:gd name="connsiteY26" fmla="*/ 133153 h 1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21076" h="171253">
                <a:moveTo>
                  <a:pt x="0" y="82353"/>
                </a:moveTo>
                <a:cubicBezTo>
                  <a:pt x="44450" y="51661"/>
                  <a:pt x="88900" y="20970"/>
                  <a:pt x="114300" y="18853"/>
                </a:cubicBezTo>
                <a:cubicBezTo>
                  <a:pt x="139700" y="16736"/>
                  <a:pt x="137583" y="50603"/>
                  <a:pt x="152400" y="69653"/>
                </a:cubicBezTo>
                <a:cubicBezTo>
                  <a:pt x="167217" y="88703"/>
                  <a:pt x="182033" y="135270"/>
                  <a:pt x="203200" y="133153"/>
                </a:cubicBezTo>
                <a:cubicBezTo>
                  <a:pt x="224367" y="131036"/>
                  <a:pt x="262467" y="71770"/>
                  <a:pt x="279400" y="56953"/>
                </a:cubicBezTo>
                <a:cubicBezTo>
                  <a:pt x="296333" y="42136"/>
                  <a:pt x="287867" y="42136"/>
                  <a:pt x="304800" y="44253"/>
                </a:cubicBezTo>
                <a:cubicBezTo>
                  <a:pt x="321733" y="46370"/>
                  <a:pt x="364067" y="54836"/>
                  <a:pt x="381000" y="69653"/>
                </a:cubicBezTo>
                <a:cubicBezTo>
                  <a:pt x="397933" y="84470"/>
                  <a:pt x="389467" y="139503"/>
                  <a:pt x="406400" y="133153"/>
                </a:cubicBezTo>
                <a:cubicBezTo>
                  <a:pt x="423333" y="126803"/>
                  <a:pt x="455083" y="52720"/>
                  <a:pt x="482600" y="31553"/>
                </a:cubicBezTo>
                <a:cubicBezTo>
                  <a:pt x="510117" y="10386"/>
                  <a:pt x="546100" y="-10780"/>
                  <a:pt x="571500" y="6153"/>
                </a:cubicBezTo>
                <a:cubicBezTo>
                  <a:pt x="596900" y="23086"/>
                  <a:pt x="615950" y="105636"/>
                  <a:pt x="635000" y="133153"/>
                </a:cubicBezTo>
                <a:cubicBezTo>
                  <a:pt x="654050" y="160670"/>
                  <a:pt x="675217" y="173370"/>
                  <a:pt x="685800" y="171253"/>
                </a:cubicBezTo>
                <a:cubicBezTo>
                  <a:pt x="696383" y="169136"/>
                  <a:pt x="683683" y="135270"/>
                  <a:pt x="698500" y="120453"/>
                </a:cubicBezTo>
                <a:cubicBezTo>
                  <a:pt x="713317" y="105636"/>
                  <a:pt x="755650" y="97170"/>
                  <a:pt x="774700" y="82353"/>
                </a:cubicBezTo>
                <a:cubicBezTo>
                  <a:pt x="793750" y="67536"/>
                  <a:pt x="797983" y="42136"/>
                  <a:pt x="812800" y="31553"/>
                </a:cubicBezTo>
                <a:cubicBezTo>
                  <a:pt x="827617" y="20970"/>
                  <a:pt x="844550" y="8270"/>
                  <a:pt x="863600" y="18853"/>
                </a:cubicBezTo>
                <a:cubicBezTo>
                  <a:pt x="882650" y="29436"/>
                  <a:pt x="908050" y="71770"/>
                  <a:pt x="927100" y="95053"/>
                </a:cubicBezTo>
                <a:cubicBezTo>
                  <a:pt x="946150" y="118336"/>
                  <a:pt x="965200" y="162786"/>
                  <a:pt x="977900" y="158553"/>
                </a:cubicBezTo>
                <a:cubicBezTo>
                  <a:pt x="990600" y="154320"/>
                  <a:pt x="988483" y="92936"/>
                  <a:pt x="1003300" y="69653"/>
                </a:cubicBezTo>
                <a:cubicBezTo>
                  <a:pt x="1018117" y="46370"/>
                  <a:pt x="1049867" y="27320"/>
                  <a:pt x="1066800" y="18853"/>
                </a:cubicBezTo>
                <a:cubicBezTo>
                  <a:pt x="1083733" y="10386"/>
                  <a:pt x="1081617" y="8270"/>
                  <a:pt x="1104900" y="18853"/>
                </a:cubicBezTo>
                <a:cubicBezTo>
                  <a:pt x="1128183" y="29436"/>
                  <a:pt x="1187450" y="63303"/>
                  <a:pt x="1206500" y="82353"/>
                </a:cubicBezTo>
                <a:cubicBezTo>
                  <a:pt x="1225550" y="101403"/>
                  <a:pt x="1204383" y="124686"/>
                  <a:pt x="1219200" y="133153"/>
                </a:cubicBezTo>
                <a:cubicBezTo>
                  <a:pt x="1234017" y="141620"/>
                  <a:pt x="1280583" y="141620"/>
                  <a:pt x="1295400" y="133153"/>
                </a:cubicBezTo>
                <a:cubicBezTo>
                  <a:pt x="1310217" y="124686"/>
                  <a:pt x="1303867" y="82353"/>
                  <a:pt x="1308100" y="82353"/>
                </a:cubicBezTo>
                <a:cubicBezTo>
                  <a:pt x="1312333" y="82353"/>
                  <a:pt x="1322917" y="124686"/>
                  <a:pt x="1320800" y="133153"/>
                </a:cubicBezTo>
                <a:cubicBezTo>
                  <a:pt x="1318683" y="141620"/>
                  <a:pt x="1295400" y="133153"/>
                  <a:pt x="1295400" y="13315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854149" y="5255102"/>
            <a:ext cx="673702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5207000" y="4905473"/>
            <a:ext cx="1321076" cy="171253"/>
          </a:xfrm>
          <a:custGeom>
            <a:avLst/>
            <a:gdLst>
              <a:gd name="connsiteX0" fmla="*/ 0 w 1321076"/>
              <a:gd name="connsiteY0" fmla="*/ 82353 h 171253"/>
              <a:gd name="connsiteX1" fmla="*/ 114300 w 1321076"/>
              <a:gd name="connsiteY1" fmla="*/ 18853 h 171253"/>
              <a:gd name="connsiteX2" fmla="*/ 152400 w 1321076"/>
              <a:gd name="connsiteY2" fmla="*/ 69653 h 171253"/>
              <a:gd name="connsiteX3" fmla="*/ 203200 w 1321076"/>
              <a:gd name="connsiteY3" fmla="*/ 133153 h 171253"/>
              <a:gd name="connsiteX4" fmla="*/ 279400 w 1321076"/>
              <a:gd name="connsiteY4" fmla="*/ 56953 h 171253"/>
              <a:gd name="connsiteX5" fmla="*/ 304800 w 1321076"/>
              <a:gd name="connsiteY5" fmla="*/ 44253 h 171253"/>
              <a:gd name="connsiteX6" fmla="*/ 381000 w 1321076"/>
              <a:gd name="connsiteY6" fmla="*/ 69653 h 171253"/>
              <a:gd name="connsiteX7" fmla="*/ 406400 w 1321076"/>
              <a:gd name="connsiteY7" fmla="*/ 133153 h 171253"/>
              <a:gd name="connsiteX8" fmla="*/ 482600 w 1321076"/>
              <a:gd name="connsiteY8" fmla="*/ 31553 h 171253"/>
              <a:gd name="connsiteX9" fmla="*/ 571500 w 1321076"/>
              <a:gd name="connsiteY9" fmla="*/ 6153 h 171253"/>
              <a:gd name="connsiteX10" fmla="*/ 635000 w 1321076"/>
              <a:gd name="connsiteY10" fmla="*/ 133153 h 171253"/>
              <a:gd name="connsiteX11" fmla="*/ 685800 w 1321076"/>
              <a:gd name="connsiteY11" fmla="*/ 171253 h 171253"/>
              <a:gd name="connsiteX12" fmla="*/ 698500 w 1321076"/>
              <a:gd name="connsiteY12" fmla="*/ 120453 h 171253"/>
              <a:gd name="connsiteX13" fmla="*/ 774700 w 1321076"/>
              <a:gd name="connsiteY13" fmla="*/ 82353 h 171253"/>
              <a:gd name="connsiteX14" fmla="*/ 812800 w 1321076"/>
              <a:gd name="connsiteY14" fmla="*/ 31553 h 171253"/>
              <a:gd name="connsiteX15" fmla="*/ 863600 w 1321076"/>
              <a:gd name="connsiteY15" fmla="*/ 18853 h 171253"/>
              <a:gd name="connsiteX16" fmla="*/ 927100 w 1321076"/>
              <a:gd name="connsiteY16" fmla="*/ 95053 h 171253"/>
              <a:gd name="connsiteX17" fmla="*/ 977900 w 1321076"/>
              <a:gd name="connsiteY17" fmla="*/ 158553 h 171253"/>
              <a:gd name="connsiteX18" fmla="*/ 1003300 w 1321076"/>
              <a:gd name="connsiteY18" fmla="*/ 69653 h 171253"/>
              <a:gd name="connsiteX19" fmla="*/ 1066800 w 1321076"/>
              <a:gd name="connsiteY19" fmla="*/ 18853 h 171253"/>
              <a:gd name="connsiteX20" fmla="*/ 1104900 w 1321076"/>
              <a:gd name="connsiteY20" fmla="*/ 18853 h 171253"/>
              <a:gd name="connsiteX21" fmla="*/ 1206500 w 1321076"/>
              <a:gd name="connsiteY21" fmla="*/ 82353 h 171253"/>
              <a:gd name="connsiteX22" fmla="*/ 1219200 w 1321076"/>
              <a:gd name="connsiteY22" fmla="*/ 133153 h 171253"/>
              <a:gd name="connsiteX23" fmla="*/ 1295400 w 1321076"/>
              <a:gd name="connsiteY23" fmla="*/ 133153 h 171253"/>
              <a:gd name="connsiteX24" fmla="*/ 1308100 w 1321076"/>
              <a:gd name="connsiteY24" fmla="*/ 82353 h 171253"/>
              <a:gd name="connsiteX25" fmla="*/ 1320800 w 1321076"/>
              <a:gd name="connsiteY25" fmla="*/ 133153 h 171253"/>
              <a:gd name="connsiteX26" fmla="*/ 1295400 w 1321076"/>
              <a:gd name="connsiteY26" fmla="*/ 133153 h 1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21076" h="171253">
                <a:moveTo>
                  <a:pt x="0" y="82353"/>
                </a:moveTo>
                <a:cubicBezTo>
                  <a:pt x="44450" y="51661"/>
                  <a:pt x="88900" y="20970"/>
                  <a:pt x="114300" y="18853"/>
                </a:cubicBezTo>
                <a:cubicBezTo>
                  <a:pt x="139700" y="16736"/>
                  <a:pt x="137583" y="50603"/>
                  <a:pt x="152400" y="69653"/>
                </a:cubicBezTo>
                <a:cubicBezTo>
                  <a:pt x="167217" y="88703"/>
                  <a:pt x="182033" y="135270"/>
                  <a:pt x="203200" y="133153"/>
                </a:cubicBezTo>
                <a:cubicBezTo>
                  <a:pt x="224367" y="131036"/>
                  <a:pt x="262467" y="71770"/>
                  <a:pt x="279400" y="56953"/>
                </a:cubicBezTo>
                <a:cubicBezTo>
                  <a:pt x="296333" y="42136"/>
                  <a:pt x="287867" y="42136"/>
                  <a:pt x="304800" y="44253"/>
                </a:cubicBezTo>
                <a:cubicBezTo>
                  <a:pt x="321733" y="46370"/>
                  <a:pt x="364067" y="54836"/>
                  <a:pt x="381000" y="69653"/>
                </a:cubicBezTo>
                <a:cubicBezTo>
                  <a:pt x="397933" y="84470"/>
                  <a:pt x="389467" y="139503"/>
                  <a:pt x="406400" y="133153"/>
                </a:cubicBezTo>
                <a:cubicBezTo>
                  <a:pt x="423333" y="126803"/>
                  <a:pt x="455083" y="52720"/>
                  <a:pt x="482600" y="31553"/>
                </a:cubicBezTo>
                <a:cubicBezTo>
                  <a:pt x="510117" y="10386"/>
                  <a:pt x="546100" y="-10780"/>
                  <a:pt x="571500" y="6153"/>
                </a:cubicBezTo>
                <a:cubicBezTo>
                  <a:pt x="596900" y="23086"/>
                  <a:pt x="615950" y="105636"/>
                  <a:pt x="635000" y="133153"/>
                </a:cubicBezTo>
                <a:cubicBezTo>
                  <a:pt x="654050" y="160670"/>
                  <a:pt x="675217" y="173370"/>
                  <a:pt x="685800" y="171253"/>
                </a:cubicBezTo>
                <a:cubicBezTo>
                  <a:pt x="696383" y="169136"/>
                  <a:pt x="683683" y="135270"/>
                  <a:pt x="698500" y="120453"/>
                </a:cubicBezTo>
                <a:cubicBezTo>
                  <a:pt x="713317" y="105636"/>
                  <a:pt x="755650" y="97170"/>
                  <a:pt x="774700" y="82353"/>
                </a:cubicBezTo>
                <a:cubicBezTo>
                  <a:pt x="793750" y="67536"/>
                  <a:pt x="797983" y="42136"/>
                  <a:pt x="812800" y="31553"/>
                </a:cubicBezTo>
                <a:cubicBezTo>
                  <a:pt x="827617" y="20970"/>
                  <a:pt x="844550" y="8270"/>
                  <a:pt x="863600" y="18853"/>
                </a:cubicBezTo>
                <a:cubicBezTo>
                  <a:pt x="882650" y="29436"/>
                  <a:pt x="908050" y="71770"/>
                  <a:pt x="927100" y="95053"/>
                </a:cubicBezTo>
                <a:cubicBezTo>
                  <a:pt x="946150" y="118336"/>
                  <a:pt x="965200" y="162786"/>
                  <a:pt x="977900" y="158553"/>
                </a:cubicBezTo>
                <a:cubicBezTo>
                  <a:pt x="990600" y="154320"/>
                  <a:pt x="988483" y="92936"/>
                  <a:pt x="1003300" y="69653"/>
                </a:cubicBezTo>
                <a:cubicBezTo>
                  <a:pt x="1018117" y="46370"/>
                  <a:pt x="1049867" y="27320"/>
                  <a:pt x="1066800" y="18853"/>
                </a:cubicBezTo>
                <a:cubicBezTo>
                  <a:pt x="1083733" y="10386"/>
                  <a:pt x="1081617" y="8270"/>
                  <a:pt x="1104900" y="18853"/>
                </a:cubicBezTo>
                <a:cubicBezTo>
                  <a:pt x="1128183" y="29436"/>
                  <a:pt x="1187450" y="63303"/>
                  <a:pt x="1206500" y="82353"/>
                </a:cubicBezTo>
                <a:cubicBezTo>
                  <a:pt x="1225550" y="101403"/>
                  <a:pt x="1204383" y="124686"/>
                  <a:pt x="1219200" y="133153"/>
                </a:cubicBezTo>
                <a:cubicBezTo>
                  <a:pt x="1234017" y="141620"/>
                  <a:pt x="1280583" y="141620"/>
                  <a:pt x="1295400" y="133153"/>
                </a:cubicBezTo>
                <a:cubicBezTo>
                  <a:pt x="1310217" y="124686"/>
                  <a:pt x="1303867" y="82353"/>
                  <a:pt x="1308100" y="82353"/>
                </a:cubicBezTo>
                <a:cubicBezTo>
                  <a:pt x="1312333" y="82353"/>
                  <a:pt x="1322917" y="124686"/>
                  <a:pt x="1320800" y="133153"/>
                </a:cubicBezTo>
                <a:cubicBezTo>
                  <a:pt x="1318683" y="141620"/>
                  <a:pt x="1295400" y="133153"/>
                  <a:pt x="1295400" y="13315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873449" y="5255102"/>
            <a:ext cx="673702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96051" y="5095677"/>
            <a:ext cx="2198038" cy="523220"/>
          </a:xfrm>
          <a:prstGeom prst="rect">
            <a:avLst/>
          </a:prstGeom>
          <a:solidFill>
            <a:srgbClr val="40404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Transponder Downlink 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Modulation Limit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smtClean="0">
                <a:solidFill>
                  <a:srgbClr val="FFFFFF"/>
                </a:solidFill>
              </a:rPr>
              <a:t>(10 MHz)</a:t>
            </a:r>
            <a:endParaRPr lang="en-US" sz="1400" dirty="0">
              <a:solidFill>
                <a:srgbClr val="FFFFFF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959100" y="4905473"/>
            <a:ext cx="0" cy="1114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0493" y="5105400"/>
            <a:ext cx="1570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Precision Injection</a:t>
            </a:r>
          </a:p>
          <a:p>
            <a:pPr algn="ctr"/>
            <a:r>
              <a:rPr lang="en-US" sz="1400" dirty="0" smtClean="0"/>
              <a:t>Beacon</a:t>
            </a:r>
            <a:endParaRPr lang="en-US" sz="14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271306" y="5290810"/>
            <a:ext cx="649694" cy="0"/>
          </a:xfrm>
          <a:prstGeom prst="straightConnector1">
            <a:avLst/>
          </a:prstGeom>
          <a:ln w="9525" cmpd="sng">
            <a:solidFill>
              <a:srgbClr val="FFFF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796161" y="361434"/>
            <a:ext cx="5557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Precipitation Attenuation Experiment 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3378200" y="6292850"/>
            <a:ext cx="1017739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24.001 GHz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6083300" y="6305550"/>
            <a:ext cx="919117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24.01 GHz</a:t>
            </a:r>
            <a:endParaRPr lang="en-US" sz="14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6540500" y="4845050"/>
            <a:ext cx="0" cy="1447800"/>
          </a:xfrm>
          <a:prstGeom prst="line">
            <a:avLst/>
          </a:prstGeom>
          <a:ln w="1270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860800" y="4845050"/>
            <a:ext cx="0" cy="1447800"/>
          </a:xfrm>
          <a:prstGeom prst="line">
            <a:avLst/>
          </a:prstGeom>
          <a:ln w="1270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522006" y="6216650"/>
            <a:ext cx="1728345" cy="523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22.800 – 24.000 GHz</a:t>
            </a:r>
          </a:p>
          <a:p>
            <a:pPr algn="ctr"/>
            <a:r>
              <a:rPr lang="en-US" sz="1400" dirty="0" smtClean="0"/>
              <a:t>(TBD)</a:t>
            </a:r>
            <a:endParaRPr lang="en-US" sz="1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2959100" y="5029200"/>
            <a:ext cx="0" cy="1187450"/>
          </a:xfrm>
          <a:prstGeom prst="line">
            <a:avLst/>
          </a:prstGeom>
          <a:ln w="1270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82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 Pulse Plasma Thruster (</a:t>
            </a:r>
            <a:r>
              <a:rPr lang="en-US" sz="3200" dirty="0" err="1" smtClean="0">
                <a:latin typeface="Times New Roman"/>
                <a:cs typeface="Times New Roman"/>
              </a:rPr>
              <a:t>μCAT</a:t>
            </a:r>
            <a:r>
              <a:rPr lang="en-US" sz="3200" dirty="0" smtClean="0">
                <a:latin typeface="Times New Roman"/>
                <a:cs typeface="Times New Roman"/>
              </a:rPr>
              <a:t> )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>George Washington University, Wash. DC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2163344" y="229628"/>
            <a:ext cx="4817313" cy="7421223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</a:rPr>
              <a:t>Micro-Cathode Arc Thruster (µCAT) </a:t>
            </a:r>
            <a:r>
              <a:rPr lang="en-US" sz="2000" dirty="0" smtClean="0">
                <a:effectLst/>
              </a:rPr>
              <a:t>micro-propulsion </a:t>
            </a:r>
            <a:r>
              <a:rPr lang="en-US" sz="2000" dirty="0">
                <a:effectLst/>
              </a:rPr>
              <a:t>subsystem is an outgrowth of GWU </a:t>
            </a:r>
            <a:r>
              <a:rPr lang="en-US" sz="2000" dirty="0" err="1">
                <a:effectLst/>
              </a:rPr>
              <a:t>Micropropulsion</a:t>
            </a:r>
            <a:r>
              <a:rPr lang="en-US" sz="2000" dirty="0">
                <a:effectLst/>
              </a:rPr>
              <a:t> and Nanotechnology Laboratory (</a:t>
            </a:r>
            <a:r>
              <a:rPr lang="en-US" sz="2000" dirty="0" err="1">
                <a:effectLst/>
              </a:rPr>
              <a:t>MpNL</a:t>
            </a:r>
            <a:r>
              <a:rPr lang="en-US" sz="2000" dirty="0">
                <a:effectLst/>
              </a:rPr>
              <a:t>) </a:t>
            </a:r>
            <a:r>
              <a:rPr lang="en-US" sz="2000" dirty="0" smtClean="0">
                <a:effectLst/>
              </a:rPr>
              <a:t>research.</a:t>
            </a:r>
          </a:p>
          <a:p>
            <a:r>
              <a:rPr lang="en-US" sz="2000" dirty="0" smtClean="0">
                <a:effectLst/>
              </a:rPr>
              <a:t>The technology here will be used in two mission-critical phases</a:t>
            </a:r>
          </a:p>
          <a:p>
            <a:pPr lvl="1"/>
            <a:r>
              <a:rPr lang="en-US" sz="1800" dirty="0" smtClean="0">
                <a:effectLst/>
              </a:rPr>
              <a:t>Perigee raising or maintenance</a:t>
            </a:r>
          </a:p>
          <a:p>
            <a:pPr lvl="1"/>
            <a:r>
              <a:rPr lang="en-US" sz="1800" dirty="0" smtClean="0">
                <a:effectLst/>
              </a:rPr>
              <a:t>Mission </a:t>
            </a:r>
            <a:r>
              <a:rPr lang="en-US" sz="1800" dirty="0" err="1" smtClean="0">
                <a:effectLst/>
              </a:rPr>
              <a:t>Termintation</a:t>
            </a:r>
            <a:r>
              <a:rPr lang="en-US" sz="1800" dirty="0" smtClean="0">
                <a:effectLst/>
              </a:rPr>
              <a:t> (By lowering perigee at EOL)</a:t>
            </a:r>
          </a:p>
          <a:p>
            <a:r>
              <a:rPr lang="en-US" sz="2000" dirty="0" smtClean="0">
                <a:effectLst/>
              </a:rPr>
              <a:t>Total ΔV Requirement is approximately 75 m/sec</a:t>
            </a:r>
          </a:p>
          <a:p>
            <a:pPr lvl="1"/>
            <a:r>
              <a:rPr lang="en-US" sz="1800" dirty="0" smtClean="0">
                <a:effectLst/>
              </a:rPr>
              <a:t>31 m/sec for perigee raising</a:t>
            </a:r>
          </a:p>
          <a:p>
            <a:pPr lvl="1"/>
            <a:r>
              <a:rPr lang="en-US" sz="1800" dirty="0" smtClean="0">
                <a:effectLst/>
              </a:rPr>
              <a:t>44 m/sec (or less) for mission termination</a:t>
            </a:r>
          </a:p>
          <a:p>
            <a:r>
              <a:rPr lang="en-US" sz="2000" dirty="0" smtClean="0"/>
              <a:t>Four Thrusters will be employed in Off-Pulse mode to control</a:t>
            </a:r>
            <a:r>
              <a:rPr lang="en-US" sz="2000" dirty="0"/>
              <a:t> </a:t>
            </a:r>
            <a:r>
              <a:rPr lang="en-US" sz="2000" dirty="0" smtClean="0"/>
              <a:t>attitude during the active maneuver</a:t>
            </a:r>
            <a:r>
              <a:rPr lang="en-US" dirty="0" smtClean="0"/>
              <a:t>. 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8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01" y="-10549"/>
            <a:ext cx="4051300" cy="487438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38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349500"/>
            <a:ext cx="4546600" cy="3505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4191000" y="3289300"/>
            <a:ext cx="3441700" cy="2438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96100" y="3695700"/>
            <a:ext cx="1658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Typical of 4 Units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9421" y="894834"/>
            <a:ext cx="33906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imes New Roman"/>
                <a:cs typeface="Times New Roman"/>
              </a:rPr>
              <a:t>Pulse Plasma Thruster 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dirty="0" err="1" smtClean="0">
                <a:latin typeface="Times New Roman"/>
                <a:cs typeface="Times New Roman"/>
              </a:rPr>
              <a:t>μCAT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902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 Total Integrated Dose (TID) 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Radiation Monitor (AMSAT-NA)</a:t>
            </a:r>
            <a:br>
              <a:rPr lang="en-US" sz="3200" dirty="0" smtClean="0">
                <a:latin typeface="Times New Roman"/>
                <a:cs typeface="Times New Roman"/>
              </a:rPr>
            </a:b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4" name="Vertical 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74762" y="1130301"/>
            <a:ext cx="3657600" cy="394969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Teledyne TID device will be flown to continuously monitor the in-flight cumulative dose.</a:t>
            </a:r>
          </a:p>
          <a:p>
            <a:r>
              <a:rPr lang="en-US" sz="1800" dirty="0" smtClean="0"/>
              <a:t>Unit selected has a wide range of dose-rate settings.</a:t>
            </a:r>
          </a:p>
          <a:p>
            <a:r>
              <a:rPr lang="en-US" sz="1800" dirty="0" smtClean="0"/>
              <a:t>Interface to S/C via A/D and I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C Telemetry Bus.  Simple analog output.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232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512" y="1816100"/>
            <a:ext cx="3683000" cy="2768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91" y="3924300"/>
            <a:ext cx="5257340" cy="2349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6612" y="4689242"/>
            <a:ext cx="3139888" cy="16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2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Prior AMSAT HEO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Missions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5" descr="P3A 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0" y="1642289"/>
            <a:ext cx="3300081" cy="22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AO-10 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81" y="1706589"/>
            <a:ext cx="3301593" cy="22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AO-13 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4" y="4024635"/>
            <a:ext cx="3215098" cy="233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031 DSCN179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45" y="4040710"/>
            <a:ext cx="3141371" cy="235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402143" y="1663389"/>
            <a:ext cx="147989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cs typeface="+mn-cs"/>
              </a:rPr>
              <a:t>AMSAT-Phase-3A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cs typeface="+mn-cs"/>
              </a:rPr>
              <a:t>(1980 – Launch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cs typeface="+mn-cs"/>
              </a:rPr>
              <a:t> Vehicle Failure)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088195" y="2906479"/>
            <a:ext cx="15242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cs typeface="+mn-cs"/>
              </a:rPr>
              <a:t>AMSAT-OSCAR-10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cs typeface="+mn-cs"/>
              </a:rPr>
              <a:t>(1983)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338670" y="5836473"/>
            <a:ext cx="15128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cs typeface="+mn-cs"/>
              </a:rPr>
              <a:t>AMSAT-OSCAR-13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cs typeface="+mn-cs"/>
              </a:rPr>
              <a:t>(1988) 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745569" y="5751835"/>
            <a:ext cx="2055508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cs typeface="+mn-cs"/>
              </a:rPr>
              <a:t>AMSAT-OSCAR -40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cs typeface="+mn-cs"/>
              </a:rPr>
              <a:t> (November 2000)</a:t>
            </a:r>
          </a:p>
          <a:p>
            <a:pPr algn="ctr">
              <a:defRPr/>
            </a:pPr>
            <a:r>
              <a:rPr lang="en-US" sz="1400" dirty="0">
                <a:solidFill>
                  <a:schemeClr val="hlink"/>
                </a:solidFill>
                <a:cs typeface="+mn-cs"/>
              </a:rPr>
              <a:t>AO-40 Took 1 Decade</a:t>
            </a:r>
          </a:p>
          <a:p>
            <a:pPr algn="ctr">
              <a:defRPr/>
            </a:pPr>
            <a:r>
              <a:rPr lang="en-US" sz="1400" dirty="0">
                <a:solidFill>
                  <a:schemeClr val="hlink"/>
                </a:solidFill>
                <a:cs typeface="+mn-cs"/>
              </a:rPr>
              <a:t>To Construct and Launch</a:t>
            </a:r>
          </a:p>
        </p:txBody>
      </p:sp>
    </p:spTree>
    <p:extLst>
      <p:ext uri="{BB962C8B-B14F-4D97-AF65-F5344CB8AC3E}">
        <p14:creationId xmlns:p14="http://schemas.microsoft.com/office/powerpoint/2010/main" val="20737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/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Mission Orbit(s)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2152309" y="462691"/>
            <a:ext cx="4817313" cy="7421223"/>
          </a:xfrm>
        </p:spPr>
        <p:txBody>
          <a:bodyPr/>
          <a:lstStyle/>
          <a:p>
            <a:r>
              <a:rPr lang="en-US" dirty="0" smtClean="0"/>
              <a:t>Initial Orbit:</a:t>
            </a:r>
          </a:p>
          <a:p>
            <a:pPr lvl="1"/>
            <a:r>
              <a:rPr lang="en-US" dirty="0"/>
              <a:t>h</a:t>
            </a:r>
            <a:r>
              <a:rPr lang="en-US" sz="1400" dirty="0" smtClean="0"/>
              <a:t>a</a:t>
            </a:r>
            <a:r>
              <a:rPr lang="en-US" sz="2400" dirty="0" smtClean="0"/>
              <a:t> = 35,786 km</a:t>
            </a:r>
          </a:p>
          <a:p>
            <a:pPr lvl="1"/>
            <a:r>
              <a:rPr lang="en-US" sz="2400" dirty="0" err="1"/>
              <a:t>h</a:t>
            </a:r>
            <a:r>
              <a:rPr lang="en-US" sz="1400" dirty="0" err="1" smtClean="0"/>
              <a:t>p</a:t>
            </a:r>
            <a:r>
              <a:rPr lang="en-US" sz="2400" dirty="0" smtClean="0"/>
              <a:t> = 200 km</a:t>
            </a:r>
          </a:p>
          <a:p>
            <a:pPr lvl="1"/>
            <a:r>
              <a:rPr lang="en-US" sz="2400" dirty="0" err="1"/>
              <a:t>i</a:t>
            </a:r>
            <a:r>
              <a:rPr lang="en-US" sz="2400" dirty="0" smtClean="0"/>
              <a:t> = 7.0</a:t>
            </a:r>
            <a:r>
              <a:rPr lang="en-US" dirty="0" smtClean="0"/>
              <a:t>° to 51°</a:t>
            </a:r>
          </a:p>
          <a:p>
            <a:pPr lvl="1"/>
            <a:r>
              <a:rPr lang="en-US" dirty="0" err="1" smtClean="0"/>
              <a:t>ω</a:t>
            </a:r>
            <a:r>
              <a:rPr lang="en-US" dirty="0" smtClean="0"/>
              <a:t> = 178°</a:t>
            </a:r>
          </a:p>
          <a:p>
            <a:r>
              <a:rPr lang="en-US" dirty="0" smtClean="0"/>
              <a:t>Final Orbit:</a:t>
            </a:r>
          </a:p>
          <a:p>
            <a:pPr lvl="1"/>
            <a:r>
              <a:rPr lang="en-US" dirty="0" smtClean="0"/>
              <a:t>h</a:t>
            </a:r>
            <a:r>
              <a:rPr lang="en-US" sz="1400" dirty="0" smtClean="0"/>
              <a:t>a</a:t>
            </a:r>
            <a:r>
              <a:rPr lang="en-US" dirty="0" smtClean="0"/>
              <a:t> = 35,786 km</a:t>
            </a:r>
          </a:p>
          <a:p>
            <a:pPr lvl="1"/>
            <a:r>
              <a:rPr lang="en-US" dirty="0" err="1" smtClean="0"/>
              <a:t>h</a:t>
            </a:r>
            <a:r>
              <a:rPr lang="en-US" sz="1400" dirty="0" err="1" smtClean="0"/>
              <a:t>p</a:t>
            </a:r>
            <a:r>
              <a:rPr lang="en-US" dirty="0" smtClean="0"/>
              <a:t> = 500 km</a:t>
            </a:r>
          </a:p>
          <a:p>
            <a:pPr lvl="1"/>
            <a:r>
              <a:rPr lang="en-US" dirty="0" err="1" smtClean="0"/>
              <a:t>i</a:t>
            </a:r>
            <a:r>
              <a:rPr lang="en-US" dirty="0" smtClean="0"/>
              <a:t> = Unchanged</a:t>
            </a:r>
          </a:p>
          <a:p>
            <a:pPr lvl="1"/>
            <a:r>
              <a:rPr lang="en-US" dirty="0" err="1"/>
              <a:t>ω</a:t>
            </a:r>
            <a:r>
              <a:rPr lang="en-US" dirty="0"/>
              <a:t> = </a:t>
            </a:r>
            <a:r>
              <a:rPr lang="en-US" dirty="0" smtClean="0"/>
              <a:t>180°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75130" y="2959652"/>
            <a:ext cx="20519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Removal Orbit:</a:t>
            </a:r>
          </a:p>
          <a:p>
            <a:r>
              <a:rPr lang="en-US" sz="2000" dirty="0"/>
              <a:t>h</a:t>
            </a:r>
            <a:r>
              <a:rPr lang="en-US" sz="1400" dirty="0" smtClean="0"/>
              <a:t>a</a:t>
            </a:r>
            <a:r>
              <a:rPr lang="en-US" sz="2400" dirty="0" smtClean="0"/>
              <a:t> = 35,786 km</a:t>
            </a:r>
          </a:p>
          <a:p>
            <a:r>
              <a:rPr lang="en-US" sz="2000" dirty="0" err="1"/>
              <a:t>h</a:t>
            </a:r>
            <a:r>
              <a:rPr lang="en-US" sz="1400" dirty="0" err="1" smtClean="0"/>
              <a:t>p</a:t>
            </a:r>
            <a:r>
              <a:rPr lang="en-US" sz="1400" dirty="0" smtClean="0"/>
              <a:t> </a:t>
            </a:r>
            <a:r>
              <a:rPr lang="en-US" sz="2400" dirty="0" smtClean="0"/>
              <a:t>= 80 km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 = Unchanged</a:t>
            </a:r>
          </a:p>
          <a:p>
            <a:pPr marL="0" lvl="1"/>
            <a:r>
              <a:rPr lang="en-US" sz="2400" dirty="0" err="1"/>
              <a:t>ω</a:t>
            </a:r>
            <a:r>
              <a:rPr lang="en-US" sz="2400" dirty="0"/>
              <a:t> = </a:t>
            </a:r>
            <a:r>
              <a:rPr lang="en-US" sz="2400" dirty="0" smtClean="0"/>
              <a:t>unknown°</a:t>
            </a:r>
            <a:endParaRPr lang="en-US" sz="2400" dirty="0"/>
          </a:p>
          <a:p>
            <a:endParaRPr lang="en-US" sz="2400" dirty="0" smtClean="0"/>
          </a:p>
          <a:p>
            <a:endParaRPr lang="en-US" sz="2000" dirty="0"/>
          </a:p>
        </p:txBody>
      </p:sp>
      <p:sp>
        <p:nvSpPr>
          <p:cNvPr id="10" name="Right Brace 9"/>
          <p:cNvSpPr/>
          <p:nvPr/>
        </p:nvSpPr>
        <p:spPr>
          <a:xfrm>
            <a:off x="3511826" y="1855304"/>
            <a:ext cx="309217" cy="438426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87921" y="3854177"/>
            <a:ext cx="137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ΔV=31 m/sec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7882872" y="3070087"/>
            <a:ext cx="309217" cy="319159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110204" y="4456275"/>
            <a:ext cx="105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ΔV=</a:t>
            </a:r>
          </a:p>
          <a:p>
            <a:pPr algn="ctr"/>
            <a:r>
              <a:rPr lang="en-US" dirty="0" smtClean="0"/>
              <a:t>44 m/sec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7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2273300"/>
            <a:ext cx="6083300" cy="195635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Spacecraft Physical Size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2163344" y="442778"/>
            <a:ext cx="4817313" cy="7421223"/>
          </a:xfrm>
        </p:spPr>
        <p:txBody>
          <a:bodyPr/>
          <a:lstStyle/>
          <a:p>
            <a:r>
              <a:rPr lang="en-US" dirty="0" smtClean="0"/>
              <a:t>6U </a:t>
            </a:r>
            <a:r>
              <a:rPr lang="en-US" dirty="0" err="1" smtClean="0"/>
              <a:t>Cubesat</a:t>
            </a:r>
            <a:r>
              <a:rPr lang="en-US" dirty="0" smtClean="0"/>
              <a:t> Form Factor (But, 3 Standards Exist)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Up to 12 Kg Mass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2325676"/>
            <a:ext cx="6083300" cy="23114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27170" y="4349008"/>
            <a:ext cx="4123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Dimensions are provided by Innovative Solutions in Space BV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785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0"/>
            <a:ext cx="3965773" cy="6536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2163344" y="153428"/>
            <a:ext cx="4817313" cy="74212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27971" y="58243"/>
            <a:ext cx="24320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36-44 watt Light Weight Solar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Array; MMA Design, LLP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(typical of 2)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2031" y="2024458"/>
            <a:ext cx="10549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Solar Array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Drive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Mechanism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4196" y="5494284"/>
            <a:ext cx="112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24 GHz Horn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(20.0 </a:t>
            </a:r>
            <a:r>
              <a:rPr lang="en-US" sz="1400" dirty="0" err="1" smtClean="0">
                <a:solidFill>
                  <a:srgbClr val="000000"/>
                </a:solidFill>
              </a:rPr>
              <a:t>dBi</a:t>
            </a:r>
            <a:r>
              <a:rPr lang="en-US" sz="1400" dirty="0" smtClean="0">
                <a:solidFill>
                  <a:srgbClr val="000000"/>
                </a:solidFill>
              </a:rPr>
              <a:t>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9907" y="2271946"/>
            <a:ext cx="8467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435 MHz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Omni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Antenna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7668" y="1710201"/>
            <a:ext cx="134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10.5 GHz Horn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(17.2 </a:t>
            </a:r>
            <a:r>
              <a:rPr lang="en-US" sz="1400" dirty="0" err="1" smtClean="0">
                <a:solidFill>
                  <a:srgbClr val="000000"/>
                </a:solidFill>
              </a:rPr>
              <a:t>dBi</a:t>
            </a:r>
            <a:r>
              <a:rPr lang="en-US" sz="1400" dirty="0" smtClean="0">
                <a:solidFill>
                  <a:srgbClr val="000000"/>
                </a:solidFill>
              </a:rPr>
              <a:t> Gain)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3795" y="5191694"/>
            <a:ext cx="1300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1.270 GHz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Patch Antenna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649304" y="796907"/>
            <a:ext cx="483597" cy="561441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852684" y="2626241"/>
            <a:ext cx="472309" cy="1318234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953000" y="4219856"/>
            <a:ext cx="362860" cy="1397484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540621" y="4219856"/>
            <a:ext cx="364436" cy="1026066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490841" y="2639335"/>
            <a:ext cx="359353" cy="131731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85794" y="2940495"/>
            <a:ext cx="0" cy="266997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816" y="2981722"/>
            <a:ext cx="1966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Spacecraft</a:t>
            </a:r>
          </a:p>
          <a:p>
            <a:pPr algn="ctr"/>
            <a:r>
              <a:rPr lang="en-US" sz="2400" dirty="0" smtClean="0"/>
              <a:t>Configuration</a:t>
            </a:r>
            <a:endParaRPr lang="en-US" sz="2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314286" y="2220327"/>
            <a:ext cx="0" cy="419395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06348" y="4472609"/>
            <a:ext cx="81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1269 MHz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Omni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Antenna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318002" y="3944476"/>
            <a:ext cx="176694" cy="605437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22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528" y="1215278"/>
            <a:ext cx="4439174" cy="5235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407029"/>
            <a:ext cx="7581901" cy="1653988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Spacecraft Internal </a:t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sz="3200" dirty="0" smtClean="0">
                <a:latin typeface="Times New Roman"/>
                <a:cs typeface="Times New Roman"/>
              </a:rPr>
              <a:t>Volume Allocation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0" y="2173966"/>
            <a:ext cx="2260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L/UHF Transponder +TLM +CMD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6100" y="2555787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X-</a:t>
            </a:r>
            <a:r>
              <a:rPr lang="en-US" sz="1200" dirty="0" err="1" smtClean="0">
                <a:solidFill>
                  <a:srgbClr val="000000"/>
                </a:solidFill>
              </a:rPr>
              <a:t>Ka</a:t>
            </a:r>
            <a:r>
              <a:rPr lang="en-US" sz="1200" dirty="0" smtClean="0">
                <a:solidFill>
                  <a:srgbClr val="000000"/>
                </a:solidFill>
              </a:rPr>
              <a:t> (</a:t>
            </a:r>
            <a:r>
              <a:rPr lang="en-US" sz="1200" dirty="0" err="1" smtClean="0">
                <a:solidFill>
                  <a:srgbClr val="000000"/>
                </a:solidFill>
              </a:rPr>
              <a:t>mmW</a:t>
            </a:r>
            <a:r>
              <a:rPr lang="en-US" sz="1200" dirty="0" smtClean="0">
                <a:solidFill>
                  <a:srgbClr val="000000"/>
                </a:solidFill>
              </a:rPr>
              <a:t>) Transponder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8301" y="1477159"/>
            <a:ext cx="2294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Vanderbilt Radiation Experiment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8836" y="4874597"/>
            <a:ext cx="2370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Avionics (3 RWs, Flight Computer,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MPPTs, BCR, PDU)</a:t>
            </a:r>
          </a:p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5022" y="2694287"/>
            <a:ext cx="962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Star Tracker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5033" y="4784843"/>
            <a:ext cx="831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</a:rPr>
              <a:t>μCAT</a:t>
            </a:r>
            <a:r>
              <a:rPr lang="en-US" sz="1200" dirty="0" smtClean="0">
                <a:solidFill>
                  <a:srgbClr val="000000"/>
                </a:solidFill>
              </a:rPr>
              <a:t> PPT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(typ. of 4)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5106369" y="4784843"/>
            <a:ext cx="228664" cy="230833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91000" y="1686218"/>
            <a:ext cx="114332" cy="1390880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305332" y="2440321"/>
            <a:ext cx="381000" cy="1390880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829572" y="2806954"/>
            <a:ext cx="280860" cy="898657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697032" y="4006775"/>
            <a:ext cx="1178570" cy="930337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409344" y="2832786"/>
            <a:ext cx="152021" cy="596214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68926" y="4601527"/>
            <a:ext cx="1519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1269 MHz Monopole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3275892" y="4445757"/>
            <a:ext cx="625896" cy="234334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62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19423"/>
            <a:ext cx="7581901" cy="1653988"/>
          </a:xfrm>
        </p:spPr>
        <p:txBody>
          <a:bodyPr/>
          <a:lstStyle/>
          <a:p>
            <a:r>
              <a:rPr lang="en-US" sz="2400" dirty="0" smtClean="0">
                <a:latin typeface="Times New Roman"/>
                <a:cs typeface="Times New Roman"/>
              </a:rPr>
              <a:t>Spacecraft Functional Block Diagram 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5" name="Picture 22" descr="logo4790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9" y="-10549"/>
            <a:ext cx="1264367" cy="14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2163343" y="991446"/>
            <a:ext cx="4817313" cy="74212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HEO-F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99" y="1418125"/>
            <a:ext cx="9175542" cy="5734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649" y="-10549"/>
            <a:ext cx="1453351" cy="17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8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3126</TotalTime>
  <Words>2391</Words>
  <Application>Microsoft Macintosh PowerPoint</Application>
  <PresentationFormat>On-screen Show (4:3)</PresentationFormat>
  <Paragraphs>433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Orbit</vt:lpstr>
      <vt:lpstr>           HEO-F Mission Overview - Space System Design Concept - </vt:lpstr>
      <vt:lpstr>HEO-F Mission Objectives</vt:lpstr>
      <vt:lpstr>HEO-F Mission Objectives (2) </vt:lpstr>
      <vt:lpstr>Prior AMSAT HEO Missions</vt:lpstr>
      <vt:lpstr> Mission Orbit(s)  </vt:lpstr>
      <vt:lpstr> Spacecraft Physical Size </vt:lpstr>
      <vt:lpstr> </vt:lpstr>
      <vt:lpstr> Spacecraft Internal  Volume Allocation</vt:lpstr>
      <vt:lpstr>Spacecraft Functional Block Diagram </vt:lpstr>
      <vt:lpstr>Power Subsystem </vt:lpstr>
      <vt:lpstr> </vt:lpstr>
      <vt:lpstr>Power  Budget </vt:lpstr>
      <vt:lpstr> Structure Design (Basic Approach)</vt:lpstr>
      <vt:lpstr> </vt:lpstr>
      <vt:lpstr> Mass  Budget</vt:lpstr>
      <vt:lpstr> Thermal Design</vt:lpstr>
      <vt:lpstr>Attitude Control System  </vt:lpstr>
      <vt:lpstr> Attitude Control System (2)</vt:lpstr>
      <vt:lpstr> Attitude Control System (3) (Component Interfaces)</vt:lpstr>
      <vt:lpstr> Attitude Control System (4) (Operating Modes)</vt:lpstr>
      <vt:lpstr> Flight Computer (IHU) (Has Flight Heritage from FOX Program) </vt:lpstr>
      <vt:lpstr>Primary Experiment  - mmW Regenerative Transponder -  </vt:lpstr>
      <vt:lpstr> </vt:lpstr>
      <vt:lpstr> Primary Experiment     mmW Regenerative Transponder (3) Uplink Signal Processor (How Do We Know It Can Be Done?)    </vt:lpstr>
      <vt:lpstr> Primary Experiment     mmW Regenerative Transponder (4) 24 GHz GaN SSPA (How Do We Know It Can Be Done?)  </vt:lpstr>
      <vt:lpstr> mmW Transponder Uplink (Reference)</vt:lpstr>
      <vt:lpstr> </vt:lpstr>
      <vt:lpstr> </vt:lpstr>
      <vt:lpstr> T &amp; C; L-to-U Transponder </vt:lpstr>
      <vt:lpstr> </vt:lpstr>
      <vt:lpstr> </vt:lpstr>
      <vt:lpstr> </vt:lpstr>
      <vt:lpstr> RadFx Experiment Vanderbilt University</vt:lpstr>
      <vt:lpstr> Precipitation Attenuation Experiment  Vanderbilt, Department of Atmospherics</vt:lpstr>
      <vt:lpstr> </vt:lpstr>
      <vt:lpstr> Pulse Plasma Thruster (μCAT ) George Washington University, Wash. DC</vt:lpstr>
      <vt:lpstr> </vt:lpstr>
      <vt:lpstr> Total Integrated Dose (TID)  Radiation Monitor (AMSAT-NA) </vt:lpstr>
    </vt:vector>
  </TitlesOfParts>
  <Company>Canopus Systems US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King</dc:creator>
  <cp:lastModifiedBy>Jan King</cp:lastModifiedBy>
  <cp:revision>122</cp:revision>
  <dcterms:created xsi:type="dcterms:W3CDTF">2014-11-14T03:05:23Z</dcterms:created>
  <dcterms:modified xsi:type="dcterms:W3CDTF">2016-02-01T23:16:57Z</dcterms:modified>
</cp:coreProperties>
</file>