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8"/>
  </p:notesMasterIdLst>
  <p:sldIdLst>
    <p:sldId id="373" r:id="rId2"/>
    <p:sldId id="1196" r:id="rId3"/>
    <p:sldId id="1199" r:id="rId4"/>
    <p:sldId id="1200" r:id="rId5"/>
    <p:sldId id="1197" r:id="rId6"/>
    <p:sldId id="1198" r:id="rId7"/>
    <p:sldId id="1204" r:id="rId8"/>
    <p:sldId id="1201" r:id="rId9"/>
    <p:sldId id="1172" r:id="rId10"/>
    <p:sldId id="1182" r:id="rId11"/>
    <p:sldId id="337" r:id="rId12"/>
    <p:sldId id="1143" r:id="rId13"/>
    <p:sldId id="1168" r:id="rId14"/>
    <p:sldId id="1191" r:id="rId15"/>
    <p:sldId id="1193" r:id="rId16"/>
    <p:sldId id="1194" r:id="rId17"/>
    <p:sldId id="1151" r:id="rId18"/>
    <p:sldId id="1195" r:id="rId19"/>
    <p:sldId id="1294" r:id="rId20"/>
    <p:sldId id="1154" r:id="rId21"/>
    <p:sldId id="1155" r:id="rId22"/>
    <p:sldId id="1152" r:id="rId23"/>
    <p:sldId id="1223" r:id="rId24"/>
    <p:sldId id="258" r:id="rId25"/>
    <p:sldId id="1211" r:id="rId26"/>
    <p:sldId id="1202" r:id="rId27"/>
    <p:sldId id="1203" r:id="rId28"/>
    <p:sldId id="256" r:id="rId29"/>
    <p:sldId id="1224" r:id="rId30"/>
    <p:sldId id="1225" r:id="rId31"/>
    <p:sldId id="259" r:id="rId32"/>
    <p:sldId id="260" r:id="rId33"/>
    <p:sldId id="261" r:id="rId34"/>
    <p:sldId id="1226" r:id="rId35"/>
    <p:sldId id="1227" r:id="rId36"/>
    <p:sldId id="1285" r:id="rId37"/>
    <p:sldId id="1290" r:id="rId38"/>
    <p:sldId id="1286" r:id="rId39"/>
    <p:sldId id="1287" r:id="rId40"/>
    <p:sldId id="1288" r:id="rId41"/>
    <p:sldId id="1289" r:id="rId42"/>
    <p:sldId id="1291" r:id="rId43"/>
    <p:sldId id="1292" r:id="rId44"/>
    <p:sldId id="1293" r:id="rId45"/>
    <p:sldId id="1279" r:id="rId46"/>
    <p:sldId id="276" r:id="rId47"/>
    <p:sldId id="1280" r:id="rId48"/>
    <p:sldId id="1281" r:id="rId49"/>
    <p:sldId id="1282" r:id="rId50"/>
    <p:sldId id="274" r:id="rId51"/>
    <p:sldId id="1283" r:id="rId52"/>
    <p:sldId id="1284" r:id="rId53"/>
    <p:sldId id="1244" r:id="rId54"/>
    <p:sldId id="1245" r:id="rId55"/>
    <p:sldId id="1228" r:id="rId56"/>
    <p:sldId id="1230" r:id="rId57"/>
    <p:sldId id="1231" r:id="rId58"/>
    <p:sldId id="1232" r:id="rId59"/>
    <p:sldId id="1233" r:id="rId60"/>
    <p:sldId id="1229" r:id="rId61"/>
    <p:sldId id="1206" r:id="rId62"/>
    <p:sldId id="1274" r:id="rId63"/>
    <p:sldId id="1275" r:id="rId64"/>
    <p:sldId id="1276" r:id="rId65"/>
    <p:sldId id="1277" r:id="rId66"/>
    <p:sldId id="1278" r:id="rId67"/>
    <p:sldId id="1207" r:id="rId68"/>
    <p:sldId id="1246" r:id="rId69"/>
    <p:sldId id="1185" r:id="rId70"/>
    <p:sldId id="1247" r:id="rId71"/>
    <p:sldId id="1248" r:id="rId72"/>
    <p:sldId id="1249" r:id="rId73"/>
    <p:sldId id="1250" r:id="rId74"/>
    <p:sldId id="1208" r:id="rId75"/>
    <p:sldId id="1235" r:id="rId76"/>
    <p:sldId id="1236" r:id="rId77"/>
    <p:sldId id="272" r:id="rId78"/>
    <p:sldId id="271" r:id="rId79"/>
    <p:sldId id="270" r:id="rId80"/>
    <p:sldId id="1237" r:id="rId81"/>
    <p:sldId id="269" r:id="rId82"/>
    <p:sldId id="268" r:id="rId83"/>
    <p:sldId id="267" r:id="rId84"/>
    <p:sldId id="1238" r:id="rId85"/>
    <p:sldId id="1239" r:id="rId86"/>
    <p:sldId id="1240" r:id="rId87"/>
    <p:sldId id="1241" r:id="rId88"/>
    <p:sldId id="1242" r:id="rId89"/>
    <p:sldId id="1243" r:id="rId90"/>
    <p:sldId id="273" r:id="rId91"/>
    <p:sldId id="1209" r:id="rId92"/>
    <p:sldId id="1189" r:id="rId93"/>
    <p:sldId id="1160" r:id="rId94"/>
    <p:sldId id="1161" r:id="rId95"/>
    <p:sldId id="1162" r:id="rId96"/>
    <p:sldId id="1163" r:id="rId97"/>
    <p:sldId id="1166" r:id="rId98"/>
    <p:sldId id="262" r:id="rId99"/>
    <p:sldId id="263" r:id="rId100"/>
    <p:sldId id="1216" r:id="rId101"/>
    <p:sldId id="265" r:id="rId102"/>
    <p:sldId id="266" r:id="rId103"/>
    <p:sldId id="257" r:id="rId104"/>
    <p:sldId id="1220" r:id="rId105"/>
    <p:sldId id="1221" r:id="rId106"/>
    <p:sldId id="1222" r:id="rId107"/>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96"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D7EE"/>
    <a:srgbClr val="2F528F"/>
    <a:srgbClr val="002060"/>
    <a:srgbClr val="030303"/>
    <a:srgbClr val="3F92A6"/>
    <a:srgbClr val="8DB43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56" autoAdjust="0"/>
    <p:restoredTop sz="94721"/>
  </p:normalViewPr>
  <p:slideViewPr>
    <p:cSldViewPr snapToGrid="0" snapToObjects="1">
      <p:cViewPr>
        <p:scale>
          <a:sx n="110" d="100"/>
          <a:sy n="110" d="100"/>
        </p:scale>
        <p:origin x="258" y="444"/>
      </p:cViewPr>
      <p:guideLst>
        <p:guide orient="horz" pos="1596"/>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notesMaster" Target="notesMasters/notesMaster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presProps" Target="pres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639A03F-523C-BE46-934E-6F45426C6A79}" type="datetimeFigureOut">
              <a:rPr lang="en-US" smtClean="0"/>
              <a:t>7/2/2020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B95CB0E-F4E9-EC4A-8EF7-42F867FA405C}" type="slidenum">
              <a:rPr lang="en-US" smtClean="0"/>
              <a:t>‹#›</a:t>
            </a:fld>
            <a:endParaRPr lang="en-US"/>
          </a:p>
        </p:txBody>
      </p:sp>
    </p:spTree>
    <p:extLst>
      <p:ext uri="{BB962C8B-B14F-4D97-AF65-F5344CB8AC3E}">
        <p14:creationId xmlns:p14="http://schemas.microsoft.com/office/powerpoint/2010/main" val="306989154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Paper shows some of the details on how we are able make sure we have simple ground stations on </a:t>
            </a:r>
            <a:r>
              <a:rPr lang="en-US" dirty="0" err="1"/>
              <a:t>Earth</a:t>
            </a:r>
            <a:r>
              <a:rPr lang="en-US" dirty="0" err="1">
                <a:sym typeface="Wingdings" panose="05000000000000000000" pitchFamily="2" charset="2"/>
              </a:rPr>
              <a:t>easier</a:t>
            </a:r>
            <a:r>
              <a:rPr lang="en-US" dirty="0">
                <a:sym typeface="Wingdings" panose="05000000000000000000" pitchFamily="2" charset="2"/>
              </a:rPr>
              <a:t> contacts with the Lunar Gateway</a:t>
            </a:r>
            <a:r>
              <a:rPr lang="en-US" dirty="0"/>
              <a:t>.  By using microwave frequencies, we eliminate the weak signal (lunar long distance) issue.  Also antenna pointing to the moon is super simple as compared to pointing to ISS.  (moon—half day visibility; ISS 10 minute visibility).</a:t>
            </a:r>
          </a:p>
        </p:txBody>
      </p:sp>
      <p:sp>
        <p:nvSpPr>
          <p:cNvPr id="4" name="Slide Number Placeholder 3"/>
          <p:cNvSpPr>
            <a:spLocks noGrp="1"/>
          </p:cNvSpPr>
          <p:nvPr>
            <p:ph type="sldNum" sz="quarter" idx="5"/>
          </p:nvPr>
        </p:nvSpPr>
        <p:spPr/>
        <p:txBody>
          <a:bodyPr/>
          <a:lstStyle/>
          <a:p>
            <a:fld id="{FD94B867-3FA0-4B8E-ABA8-C32E6B2D1B80}" type="slidenum">
              <a:rPr lang="en-US" smtClean="0"/>
              <a:t>9</a:t>
            </a:fld>
            <a:endParaRPr lang="en-US"/>
          </a:p>
        </p:txBody>
      </p:sp>
    </p:spTree>
    <p:extLst>
      <p:ext uri="{BB962C8B-B14F-4D97-AF65-F5344CB8AC3E}">
        <p14:creationId xmlns:p14="http://schemas.microsoft.com/office/powerpoint/2010/main" val="11186493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94B867-3FA0-4B8E-ABA8-C32E6B2D1B80}" type="slidenum">
              <a:rPr lang="en-US" smtClean="0"/>
              <a:t>19</a:t>
            </a:fld>
            <a:endParaRPr lang="en-US"/>
          </a:p>
        </p:txBody>
      </p:sp>
    </p:spTree>
    <p:extLst>
      <p:ext uri="{BB962C8B-B14F-4D97-AF65-F5344CB8AC3E}">
        <p14:creationId xmlns:p14="http://schemas.microsoft.com/office/powerpoint/2010/main" val="1434349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5"/>
          </p:nvPr>
        </p:nvSpPr>
        <p:spPr/>
        <p:txBody>
          <a:bodyPr/>
          <a:lstStyle/>
          <a:p>
            <a:pPr defTabSz="931774">
              <a:defRPr/>
            </a:pPr>
            <a:fld id="{FD94B867-3FA0-4B8E-ABA8-C32E6B2D1B80}" type="slidenum">
              <a:rPr lang="en-US">
                <a:solidFill>
                  <a:prstClr val="black"/>
                </a:solidFill>
                <a:latin typeface="Calibri" panose="020F0502020204030204"/>
              </a:rPr>
              <a:pPr defTabSz="931774">
                <a:defRPr/>
              </a:pPr>
              <a:t>20</a:t>
            </a:fld>
            <a:endParaRPr lang="en-US">
              <a:solidFill>
                <a:prstClr val="black"/>
              </a:solidFill>
              <a:latin typeface="Calibri" panose="020F0502020204030204"/>
            </a:endParaRPr>
          </a:p>
        </p:txBody>
      </p:sp>
    </p:spTree>
    <p:extLst>
      <p:ext uri="{BB962C8B-B14F-4D97-AF65-F5344CB8AC3E}">
        <p14:creationId xmlns:p14="http://schemas.microsoft.com/office/powerpoint/2010/main" val="27753873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FD94B867-3FA0-4B8E-ABA8-C32E6B2D1B80}" type="slidenum">
              <a:rPr lang="en-US">
                <a:solidFill>
                  <a:prstClr val="black"/>
                </a:solidFill>
                <a:latin typeface="Calibri" panose="020F0502020204030204"/>
              </a:rPr>
              <a:pPr defTabSz="931774">
                <a:defRPr/>
              </a:pPr>
              <a:t>21</a:t>
            </a:fld>
            <a:endParaRPr lang="en-US">
              <a:solidFill>
                <a:prstClr val="black"/>
              </a:solidFill>
              <a:latin typeface="Calibri" panose="020F0502020204030204"/>
            </a:endParaRPr>
          </a:p>
        </p:txBody>
      </p:sp>
    </p:spTree>
    <p:extLst>
      <p:ext uri="{BB962C8B-B14F-4D97-AF65-F5344CB8AC3E}">
        <p14:creationId xmlns:p14="http://schemas.microsoft.com/office/powerpoint/2010/main" val="19897445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94B867-3FA0-4B8E-ABA8-C32E6B2D1B80}" type="slidenum">
              <a:rPr lang="en-US" smtClean="0"/>
              <a:t>69</a:t>
            </a:fld>
            <a:endParaRPr lang="en-US"/>
          </a:p>
        </p:txBody>
      </p:sp>
    </p:spTree>
    <p:extLst>
      <p:ext uri="{BB962C8B-B14F-4D97-AF65-F5344CB8AC3E}">
        <p14:creationId xmlns:p14="http://schemas.microsoft.com/office/powerpoint/2010/main" val="10966281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and Content">
    <p:bg>
      <p:bgPr>
        <a:gradFill rotWithShape="1">
          <a:gsLst>
            <a:gs pos="0">
              <a:srgbClr val="002060"/>
            </a:gs>
            <a:gs pos="100000">
              <a:schemeClr val="bg2">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4" name="Date Placeholder 13"/>
          <p:cNvSpPr>
            <a:spLocks noGrp="1"/>
          </p:cNvSpPr>
          <p:nvPr>
            <p:ph type="dt" sz="half" idx="14"/>
          </p:nvPr>
        </p:nvSpPr>
        <p:spPr>
          <a:xfrm>
            <a:off x="638038" y="4964762"/>
            <a:ext cx="536994" cy="141345"/>
          </a:xfrm>
          <a:prstGeom prst="rect">
            <a:avLst/>
          </a:prstGeom>
        </p:spPr>
        <p:txBody>
          <a:bodyPr/>
          <a:lstStyle/>
          <a:p>
            <a:fld id="{42B93ECE-D6D4-8243-AEC3-E3A239D11549}" type="datetimeFigureOut">
              <a:rPr lang="en-US" smtClean="0"/>
              <a:pPr/>
              <a:t>7/2/2020</a:t>
            </a:fld>
            <a:endParaRPr lang="en-US" dirty="0"/>
          </a:p>
        </p:txBody>
      </p:sp>
      <p:sp>
        <p:nvSpPr>
          <p:cNvPr id="15" name="Footer Placeholder 14"/>
          <p:cNvSpPr>
            <a:spLocks noGrp="1"/>
          </p:cNvSpPr>
          <p:nvPr>
            <p:ph type="ftr" sz="quarter" idx="15"/>
          </p:nvPr>
        </p:nvSpPr>
        <p:spPr>
          <a:xfrm>
            <a:off x="1318990" y="4964762"/>
            <a:ext cx="2895600" cy="141346"/>
          </a:xfrm>
          <a:prstGeom prst="rect">
            <a:avLst/>
          </a:prstGeom>
        </p:spPr>
        <p:txBody>
          <a:bodyPr/>
          <a:lstStyle/>
          <a:p>
            <a:endParaRPr lang="en-US" dirty="0"/>
          </a:p>
        </p:txBody>
      </p:sp>
      <p:sp>
        <p:nvSpPr>
          <p:cNvPr id="16" name="Slide Number Placeholder 15"/>
          <p:cNvSpPr>
            <a:spLocks noGrp="1"/>
          </p:cNvSpPr>
          <p:nvPr>
            <p:ph type="sldNum" sz="quarter" idx="16"/>
          </p:nvPr>
        </p:nvSpPr>
        <p:spPr>
          <a:xfrm>
            <a:off x="183026" y="4964762"/>
            <a:ext cx="326988" cy="141346"/>
          </a:xfrm>
          <a:prstGeom prst="rect">
            <a:avLst/>
          </a:prstGeom>
        </p:spPr>
        <p:txBody>
          <a:bodyPr/>
          <a:lstStyle/>
          <a:p>
            <a:fld id="{50B6F184-2CC9-3046-8892-E8AC39126F09}" type="slidenum">
              <a:rPr lang="en-US" smtClean="0"/>
              <a:pPr/>
              <a:t>‹#›</a:t>
            </a:fld>
            <a:endParaRPr lang="en-US" dirty="0"/>
          </a:p>
        </p:txBody>
      </p:sp>
      <p:sp>
        <p:nvSpPr>
          <p:cNvPr id="17" name="Title 16"/>
          <p:cNvSpPr>
            <a:spLocks noGrp="1"/>
          </p:cNvSpPr>
          <p:nvPr>
            <p:ph type="title"/>
          </p:nvPr>
        </p:nvSpPr>
        <p:spPr>
          <a:xfrm>
            <a:off x="1318990" y="284616"/>
            <a:ext cx="6663722" cy="581880"/>
          </a:xfrm>
          <a:prstGeom prst="rect">
            <a:avLst/>
          </a:prstGeom>
        </p:spPr>
        <p:txBody>
          <a:bodyPr/>
          <a:lstStyle>
            <a:lvl1pPr algn="ctr">
              <a:defRPr b="1">
                <a:solidFill>
                  <a:srgbClr val="FFFF00"/>
                </a:solidFill>
              </a:defRPr>
            </a:lvl1pPr>
          </a:lstStyle>
          <a:p>
            <a:r>
              <a:rPr lang="en-US" dirty="0"/>
              <a:t>Click to edit Master title style</a:t>
            </a:r>
          </a:p>
        </p:txBody>
      </p:sp>
      <p:sp>
        <p:nvSpPr>
          <p:cNvPr id="7" name="Content Placeholder 4"/>
          <p:cNvSpPr>
            <a:spLocks noGrp="1"/>
          </p:cNvSpPr>
          <p:nvPr>
            <p:ph sz="quarter" idx="17"/>
          </p:nvPr>
        </p:nvSpPr>
        <p:spPr>
          <a:xfrm>
            <a:off x="1444752" y="1324547"/>
            <a:ext cx="6340602" cy="3131556"/>
          </a:xfrm>
          <a:prstGeom prst="rect">
            <a:avLst/>
          </a:prstGeom>
          <a:ln>
            <a:noFill/>
          </a:ln>
        </p:spPr>
        <p:txBody>
          <a:bodyPr/>
          <a:lstStyle>
            <a:lvl1pPr marL="228600" indent="-228600">
              <a:buFont typeface="Arial" panose="020B0604020202020204" pitchFamily="34" charset="0"/>
              <a:buChar char="•"/>
              <a:defRPr sz="2400">
                <a:solidFill>
                  <a:schemeClr val="tx1"/>
                </a:solidFill>
              </a:defRPr>
            </a:lvl1pPr>
            <a:lvl2pPr marL="457200" indent="-168275">
              <a:buFont typeface="Century Gothic" panose="020B0502020202020204" pitchFamily="34" charset="0"/>
              <a:buChar char="-"/>
              <a:defRPr sz="2200">
                <a:solidFill>
                  <a:schemeClr val="tx1"/>
                </a:solidFill>
              </a:defRPr>
            </a:lvl2pPr>
            <a:lvl3pPr marL="493776" indent="-228600">
              <a:buSzPct val="80000"/>
              <a:buFont typeface="Wingdings" panose="05000000000000000000" pitchFamily="2" charset="2"/>
              <a:buChar char="Ø"/>
              <a:defRPr>
                <a:solidFill>
                  <a:schemeClr val="tx1"/>
                </a:solidFill>
              </a:defRPr>
            </a:lvl3pPr>
            <a:lvl4pPr marL="676656" indent="-228600">
              <a:buFont typeface="Courier New" panose="02070309020205020404" pitchFamily="49" charset="0"/>
              <a:buChar char="o"/>
              <a:defRPr>
                <a:solidFill>
                  <a:schemeClr val="tx1"/>
                </a:solidFill>
              </a:defRPr>
            </a:lvl4pPr>
            <a:lvl5pPr marL="914400" indent="-228600">
              <a:buFont typeface="Arial" panose="020B0604020202020204" pitchFamily="34" charset="0"/>
              <a:buChar cha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ariss icon.jpg">
            <a:extLst>
              <a:ext uri="{FF2B5EF4-FFF2-40B4-BE49-F238E27FC236}">
                <a16:creationId xmlns:a16="http://schemas.microsoft.com/office/drawing/2014/main" id="{B4CD3DE4-4682-4D10-A175-74E1B0F76A8C}"/>
              </a:ext>
            </a:extLst>
          </p:cNvPr>
          <p:cNvPicPr>
            <a:picLocks noChangeAspect="1"/>
          </p:cNvPicPr>
          <p:nvPr userDrawn="1"/>
        </p:nvPicPr>
        <p:blipFill>
          <a:blip r:embed="rId2" cstate="print"/>
          <a:stretch>
            <a:fillRect/>
          </a:stretch>
        </p:blipFill>
        <p:spPr>
          <a:xfrm>
            <a:off x="8052633" y="77835"/>
            <a:ext cx="1055106" cy="1055106"/>
          </a:xfrm>
          <a:prstGeom prst="rect">
            <a:avLst/>
          </a:prstGeom>
        </p:spPr>
      </p:pic>
      <p:grpSp>
        <p:nvGrpSpPr>
          <p:cNvPr id="2" name="Group 1">
            <a:extLst>
              <a:ext uri="{FF2B5EF4-FFF2-40B4-BE49-F238E27FC236}">
                <a16:creationId xmlns:a16="http://schemas.microsoft.com/office/drawing/2014/main" id="{CCDBE39A-6B39-49E4-BAA2-C06953841AC5}"/>
              </a:ext>
            </a:extLst>
          </p:cNvPr>
          <p:cNvGrpSpPr/>
          <p:nvPr userDrawn="1"/>
        </p:nvGrpSpPr>
        <p:grpSpPr>
          <a:xfrm>
            <a:off x="0" y="48547"/>
            <a:ext cx="1117223" cy="1204399"/>
            <a:chOff x="0" y="48547"/>
            <a:chExt cx="1117223" cy="1204399"/>
          </a:xfrm>
        </p:grpSpPr>
        <p:pic>
          <p:nvPicPr>
            <p:cNvPr id="12" name="Picture 11">
              <a:extLst>
                <a:ext uri="{FF2B5EF4-FFF2-40B4-BE49-F238E27FC236}">
                  <a16:creationId xmlns:a16="http://schemas.microsoft.com/office/drawing/2014/main" id="{FD3CCA37-9838-456E-BBB7-752F081BF1E4}"/>
                </a:ext>
              </a:extLst>
            </p:cNvPr>
            <p:cNvPicPr>
              <a:picLocks noChangeAspect="1"/>
            </p:cNvPicPr>
            <p:nvPr/>
          </p:nvPicPr>
          <p:blipFill rotWithShape="1">
            <a:blip r:embed="rId3"/>
            <a:srcRect b="21410"/>
            <a:stretch/>
          </p:blipFill>
          <p:spPr>
            <a:xfrm>
              <a:off x="0" y="48547"/>
              <a:ext cx="1117223" cy="975581"/>
            </a:xfrm>
            <a:prstGeom prst="rect">
              <a:avLst/>
            </a:prstGeom>
          </p:spPr>
        </p:pic>
        <p:sp>
          <p:nvSpPr>
            <p:cNvPr id="13" name="TextBox 12">
              <a:extLst>
                <a:ext uri="{FF2B5EF4-FFF2-40B4-BE49-F238E27FC236}">
                  <a16:creationId xmlns:a16="http://schemas.microsoft.com/office/drawing/2014/main" id="{E377C9D2-4B4B-4198-98FA-892789100A79}"/>
                </a:ext>
              </a:extLst>
            </p:cNvPr>
            <p:cNvSpPr txBox="1"/>
            <p:nvPr/>
          </p:nvSpPr>
          <p:spPr>
            <a:xfrm>
              <a:off x="68573" y="914392"/>
              <a:ext cx="980076" cy="338554"/>
            </a:xfrm>
            <a:prstGeom prst="rect">
              <a:avLst/>
            </a:prstGeom>
            <a:noFill/>
          </p:spPr>
          <p:txBody>
            <a:bodyPr wrap="none" rtlCol="0">
              <a:spAutoFit/>
            </a:bodyPr>
            <a:lstStyle/>
            <a:p>
              <a:r>
                <a:rPr lang="en-US" sz="1600" b="1" i="1" dirty="0">
                  <a:solidFill>
                    <a:srgbClr val="3F92A6"/>
                  </a:solidFill>
                  <a:latin typeface="Arial Black" panose="020B0A04020102020204" pitchFamily="34" charset="0"/>
                </a:rPr>
                <a:t>AMSAT</a:t>
              </a:r>
            </a:p>
          </p:txBody>
        </p:sp>
      </p:grpSp>
    </p:spTree>
    <p:extLst>
      <p:ext uri="{BB962C8B-B14F-4D97-AF65-F5344CB8AC3E}">
        <p14:creationId xmlns:p14="http://schemas.microsoft.com/office/powerpoint/2010/main" val="2590764547"/>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4_Title and Content">
    <p:bg>
      <p:bgPr>
        <a:gradFill rotWithShape="1">
          <a:gsLst>
            <a:gs pos="0">
              <a:srgbClr val="002060"/>
            </a:gs>
            <a:gs pos="100000">
              <a:schemeClr val="bg2">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4" name="Date Placeholder 13"/>
          <p:cNvSpPr>
            <a:spLocks noGrp="1"/>
          </p:cNvSpPr>
          <p:nvPr>
            <p:ph type="dt" sz="half" idx="14"/>
          </p:nvPr>
        </p:nvSpPr>
        <p:spPr/>
        <p:txBody>
          <a:bodyPr/>
          <a:lstStyle/>
          <a:p>
            <a:fld id="{42B93ECE-D6D4-8243-AEC3-E3A239D11549}" type="datetimeFigureOut">
              <a:rPr lang="en-US" smtClean="0"/>
              <a:pPr/>
              <a:t>7/2/2020</a:t>
            </a:fld>
            <a:endParaRPr lang="en-US" dirty="0"/>
          </a:p>
        </p:txBody>
      </p:sp>
      <p:sp>
        <p:nvSpPr>
          <p:cNvPr id="15" name="Footer Placeholder 14"/>
          <p:cNvSpPr>
            <a:spLocks noGrp="1"/>
          </p:cNvSpPr>
          <p:nvPr>
            <p:ph type="ftr" sz="quarter" idx="15"/>
          </p:nvPr>
        </p:nvSpPr>
        <p:spPr/>
        <p:txBody>
          <a:bodyPr/>
          <a:lstStyle/>
          <a:p>
            <a:endParaRPr lang="en-US" dirty="0"/>
          </a:p>
        </p:txBody>
      </p:sp>
      <p:sp>
        <p:nvSpPr>
          <p:cNvPr id="16" name="Slide Number Placeholder 15"/>
          <p:cNvSpPr>
            <a:spLocks noGrp="1"/>
          </p:cNvSpPr>
          <p:nvPr>
            <p:ph type="sldNum" sz="quarter" idx="16"/>
          </p:nvPr>
        </p:nvSpPr>
        <p:spPr/>
        <p:txBody>
          <a:bodyPr/>
          <a:lstStyle/>
          <a:p>
            <a:fld id="{50B6F184-2CC9-3046-8892-E8AC39126F09}" type="slidenum">
              <a:rPr lang="en-US" smtClean="0"/>
              <a:pPr/>
              <a:t>‹#›</a:t>
            </a:fld>
            <a:endParaRPr lang="en-US" dirty="0"/>
          </a:p>
        </p:txBody>
      </p:sp>
      <p:sp>
        <p:nvSpPr>
          <p:cNvPr id="17" name="Title 16"/>
          <p:cNvSpPr>
            <a:spLocks noGrp="1"/>
          </p:cNvSpPr>
          <p:nvPr>
            <p:ph type="title"/>
          </p:nvPr>
        </p:nvSpPr>
        <p:spPr>
          <a:xfrm>
            <a:off x="1318990" y="284616"/>
            <a:ext cx="6663722" cy="581880"/>
          </a:xfrm>
        </p:spPr>
        <p:txBody>
          <a:bodyPr/>
          <a:lstStyle>
            <a:lvl1pPr algn="ctr">
              <a:defRPr b="1">
                <a:solidFill>
                  <a:srgbClr val="FFFF00"/>
                </a:solidFill>
              </a:defRPr>
            </a:lvl1pPr>
          </a:lstStyle>
          <a:p>
            <a:r>
              <a:rPr lang="en-US" dirty="0"/>
              <a:t>Click to edit Master title style</a:t>
            </a:r>
          </a:p>
        </p:txBody>
      </p:sp>
      <p:sp>
        <p:nvSpPr>
          <p:cNvPr id="7" name="Content Placeholder 4"/>
          <p:cNvSpPr>
            <a:spLocks noGrp="1"/>
          </p:cNvSpPr>
          <p:nvPr>
            <p:ph sz="quarter" idx="17"/>
          </p:nvPr>
        </p:nvSpPr>
        <p:spPr>
          <a:xfrm>
            <a:off x="1444752" y="1324547"/>
            <a:ext cx="6340602" cy="3131556"/>
          </a:xfrm>
          <a:ln>
            <a:noFill/>
          </a:ln>
        </p:spPr>
        <p:txBody>
          <a:bodyPr/>
          <a:lstStyle>
            <a:lvl1pPr marL="228594" indent="-228594">
              <a:buFont typeface="Arial" panose="020B0604020202020204" pitchFamily="34" charset="0"/>
              <a:buChar char="•"/>
              <a:defRPr sz="2400">
                <a:solidFill>
                  <a:schemeClr val="tx1"/>
                </a:solidFill>
              </a:defRPr>
            </a:lvl1pPr>
            <a:lvl2pPr marL="310889" indent="-228594">
              <a:buFont typeface="Century Gothic" panose="020B0502020202020204" pitchFamily="34" charset="0"/>
              <a:buChar char="-"/>
              <a:defRPr sz="2200"/>
            </a:lvl2pPr>
            <a:lvl3pPr marL="493764" indent="-228594">
              <a:buSzPct val="80000"/>
              <a:buFont typeface="Wingdings" panose="05000000000000000000" pitchFamily="2" charset="2"/>
              <a:buChar char="Ø"/>
              <a:defRPr/>
            </a:lvl3pPr>
            <a:lvl4pPr marL="676639" indent="-228594">
              <a:buFont typeface="Courier New" panose="02070309020205020404" pitchFamily="49" charset="0"/>
              <a:buChar char="o"/>
              <a:defRPr/>
            </a:lvl4pPr>
            <a:lvl5pPr marL="914378" indent="-228594">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ariss icon.jpg">
            <a:extLst>
              <a:ext uri="{FF2B5EF4-FFF2-40B4-BE49-F238E27FC236}">
                <a16:creationId xmlns:a16="http://schemas.microsoft.com/office/drawing/2014/main" id="{B4CD3DE4-4682-4D10-A175-74E1B0F76A8C}"/>
              </a:ext>
            </a:extLst>
          </p:cNvPr>
          <p:cNvPicPr>
            <a:picLocks noChangeAspect="1"/>
          </p:cNvPicPr>
          <p:nvPr userDrawn="1"/>
        </p:nvPicPr>
        <p:blipFill>
          <a:blip r:embed="rId2" cstate="print"/>
          <a:stretch>
            <a:fillRect/>
          </a:stretch>
        </p:blipFill>
        <p:spPr>
          <a:xfrm>
            <a:off x="8052633" y="77835"/>
            <a:ext cx="1055106" cy="1055106"/>
          </a:xfrm>
          <a:prstGeom prst="rect">
            <a:avLst/>
          </a:prstGeom>
        </p:spPr>
      </p:pic>
    </p:spTree>
    <p:extLst>
      <p:ext uri="{BB962C8B-B14F-4D97-AF65-F5344CB8AC3E}">
        <p14:creationId xmlns:p14="http://schemas.microsoft.com/office/powerpoint/2010/main" val="2930304744"/>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5_Title and Content">
    <p:bg>
      <p:bgPr>
        <a:gradFill rotWithShape="1">
          <a:gsLst>
            <a:gs pos="0">
              <a:srgbClr val="002060"/>
            </a:gs>
            <a:gs pos="100000">
              <a:schemeClr val="bg2">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4" name="Date Placeholder 13"/>
          <p:cNvSpPr>
            <a:spLocks noGrp="1"/>
          </p:cNvSpPr>
          <p:nvPr>
            <p:ph type="dt" sz="half" idx="14"/>
          </p:nvPr>
        </p:nvSpPr>
        <p:spPr/>
        <p:txBody>
          <a:bodyPr/>
          <a:lstStyle/>
          <a:p>
            <a:fld id="{42B93ECE-D6D4-8243-AEC3-E3A239D11549}" type="datetimeFigureOut">
              <a:rPr lang="en-US" smtClean="0"/>
              <a:pPr/>
              <a:t>7/2/2020</a:t>
            </a:fld>
            <a:endParaRPr lang="en-US" dirty="0"/>
          </a:p>
        </p:txBody>
      </p:sp>
      <p:sp>
        <p:nvSpPr>
          <p:cNvPr id="15" name="Footer Placeholder 14"/>
          <p:cNvSpPr>
            <a:spLocks noGrp="1"/>
          </p:cNvSpPr>
          <p:nvPr>
            <p:ph type="ftr" sz="quarter" idx="15"/>
          </p:nvPr>
        </p:nvSpPr>
        <p:spPr/>
        <p:txBody>
          <a:bodyPr/>
          <a:lstStyle/>
          <a:p>
            <a:endParaRPr lang="en-US" dirty="0"/>
          </a:p>
        </p:txBody>
      </p:sp>
      <p:sp>
        <p:nvSpPr>
          <p:cNvPr id="16" name="Slide Number Placeholder 15"/>
          <p:cNvSpPr>
            <a:spLocks noGrp="1"/>
          </p:cNvSpPr>
          <p:nvPr>
            <p:ph type="sldNum" sz="quarter" idx="16"/>
          </p:nvPr>
        </p:nvSpPr>
        <p:spPr/>
        <p:txBody>
          <a:bodyPr/>
          <a:lstStyle/>
          <a:p>
            <a:fld id="{50B6F184-2CC9-3046-8892-E8AC39126F09}" type="slidenum">
              <a:rPr lang="en-US" smtClean="0"/>
              <a:pPr/>
              <a:t>‹#›</a:t>
            </a:fld>
            <a:endParaRPr lang="en-US" dirty="0"/>
          </a:p>
        </p:txBody>
      </p:sp>
      <p:sp>
        <p:nvSpPr>
          <p:cNvPr id="17" name="Title 16"/>
          <p:cNvSpPr>
            <a:spLocks noGrp="1"/>
          </p:cNvSpPr>
          <p:nvPr>
            <p:ph type="title"/>
          </p:nvPr>
        </p:nvSpPr>
        <p:spPr>
          <a:xfrm>
            <a:off x="1318990" y="284616"/>
            <a:ext cx="6663722" cy="581880"/>
          </a:xfrm>
        </p:spPr>
        <p:txBody>
          <a:bodyPr/>
          <a:lstStyle>
            <a:lvl1pPr algn="ctr">
              <a:defRPr b="1">
                <a:solidFill>
                  <a:srgbClr val="FFFF00"/>
                </a:solidFill>
              </a:defRPr>
            </a:lvl1pPr>
          </a:lstStyle>
          <a:p>
            <a:r>
              <a:rPr lang="en-US" dirty="0"/>
              <a:t>Click to edit Master title style</a:t>
            </a:r>
          </a:p>
        </p:txBody>
      </p:sp>
      <p:sp>
        <p:nvSpPr>
          <p:cNvPr id="7" name="Content Placeholder 4"/>
          <p:cNvSpPr>
            <a:spLocks noGrp="1"/>
          </p:cNvSpPr>
          <p:nvPr>
            <p:ph sz="quarter" idx="17"/>
          </p:nvPr>
        </p:nvSpPr>
        <p:spPr>
          <a:xfrm>
            <a:off x="1444752" y="1324547"/>
            <a:ext cx="6340602" cy="3131556"/>
          </a:xfrm>
          <a:ln>
            <a:noFill/>
          </a:ln>
        </p:spPr>
        <p:txBody>
          <a:bodyPr/>
          <a:lstStyle>
            <a:lvl1pPr marL="228594" indent="-228594">
              <a:buFont typeface="Arial" panose="020B0604020202020204" pitchFamily="34" charset="0"/>
              <a:buChar char="•"/>
              <a:defRPr sz="2400">
                <a:solidFill>
                  <a:schemeClr val="tx1"/>
                </a:solidFill>
              </a:defRPr>
            </a:lvl1pPr>
            <a:lvl2pPr marL="310889" indent="-228594">
              <a:buFont typeface="Century Gothic" panose="020B0502020202020204" pitchFamily="34" charset="0"/>
              <a:buChar char="-"/>
              <a:defRPr sz="2200"/>
            </a:lvl2pPr>
            <a:lvl3pPr marL="493764" indent="-228594">
              <a:buSzPct val="80000"/>
              <a:buFont typeface="Wingdings" panose="05000000000000000000" pitchFamily="2" charset="2"/>
              <a:buChar char="Ø"/>
              <a:defRPr/>
            </a:lvl3pPr>
            <a:lvl4pPr marL="676639" indent="-228594">
              <a:buFont typeface="Courier New" panose="02070309020205020404" pitchFamily="49" charset="0"/>
              <a:buChar char="o"/>
              <a:defRPr/>
            </a:lvl4pPr>
            <a:lvl5pPr marL="914378" indent="-228594">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ariss icon.jpg">
            <a:extLst>
              <a:ext uri="{FF2B5EF4-FFF2-40B4-BE49-F238E27FC236}">
                <a16:creationId xmlns:a16="http://schemas.microsoft.com/office/drawing/2014/main" id="{B4CD3DE4-4682-4D10-A175-74E1B0F76A8C}"/>
              </a:ext>
            </a:extLst>
          </p:cNvPr>
          <p:cNvPicPr>
            <a:picLocks noChangeAspect="1"/>
          </p:cNvPicPr>
          <p:nvPr userDrawn="1"/>
        </p:nvPicPr>
        <p:blipFill>
          <a:blip r:embed="rId2" cstate="print"/>
          <a:stretch>
            <a:fillRect/>
          </a:stretch>
        </p:blipFill>
        <p:spPr>
          <a:xfrm>
            <a:off x="8052633" y="77835"/>
            <a:ext cx="1055106" cy="1055106"/>
          </a:xfrm>
          <a:prstGeom prst="rect">
            <a:avLst/>
          </a:prstGeom>
        </p:spPr>
      </p:pic>
    </p:spTree>
    <p:extLst>
      <p:ext uri="{BB962C8B-B14F-4D97-AF65-F5344CB8AC3E}">
        <p14:creationId xmlns:p14="http://schemas.microsoft.com/office/powerpoint/2010/main" val="1171222805"/>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gradFill rotWithShape="1">
          <a:gsLst>
            <a:gs pos="0">
              <a:srgbClr val="002060"/>
            </a:gs>
            <a:gs pos="100000">
              <a:schemeClr val="bg2">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4" name="Date Placeholder 13"/>
          <p:cNvSpPr>
            <a:spLocks noGrp="1"/>
          </p:cNvSpPr>
          <p:nvPr>
            <p:ph type="dt" sz="half" idx="14"/>
          </p:nvPr>
        </p:nvSpPr>
        <p:spPr>
          <a:xfrm>
            <a:off x="638038" y="4964762"/>
            <a:ext cx="536994" cy="141345"/>
          </a:xfrm>
          <a:prstGeom prst="rect">
            <a:avLst/>
          </a:prstGeom>
        </p:spPr>
        <p:txBody>
          <a:bodyPr/>
          <a:lstStyle/>
          <a:p>
            <a:fld id="{42B93ECE-D6D4-8243-AEC3-E3A239D11549}" type="datetimeFigureOut">
              <a:rPr lang="en-US" smtClean="0"/>
              <a:pPr/>
              <a:t>7/2/2020</a:t>
            </a:fld>
            <a:endParaRPr lang="en-US" dirty="0"/>
          </a:p>
        </p:txBody>
      </p:sp>
      <p:sp>
        <p:nvSpPr>
          <p:cNvPr id="15" name="Footer Placeholder 14"/>
          <p:cNvSpPr>
            <a:spLocks noGrp="1"/>
          </p:cNvSpPr>
          <p:nvPr>
            <p:ph type="ftr" sz="quarter" idx="15"/>
          </p:nvPr>
        </p:nvSpPr>
        <p:spPr>
          <a:xfrm>
            <a:off x="1318990" y="4964762"/>
            <a:ext cx="2895600" cy="141346"/>
          </a:xfrm>
          <a:prstGeom prst="rect">
            <a:avLst/>
          </a:prstGeom>
        </p:spPr>
        <p:txBody>
          <a:bodyPr/>
          <a:lstStyle/>
          <a:p>
            <a:endParaRPr lang="en-US" dirty="0"/>
          </a:p>
        </p:txBody>
      </p:sp>
      <p:sp>
        <p:nvSpPr>
          <p:cNvPr id="16" name="Slide Number Placeholder 15"/>
          <p:cNvSpPr>
            <a:spLocks noGrp="1"/>
          </p:cNvSpPr>
          <p:nvPr>
            <p:ph type="sldNum" sz="quarter" idx="16"/>
          </p:nvPr>
        </p:nvSpPr>
        <p:spPr>
          <a:xfrm>
            <a:off x="183026" y="4964762"/>
            <a:ext cx="326988" cy="141346"/>
          </a:xfrm>
          <a:prstGeom prst="rect">
            <a:avLst/>
          </a:prstGeom>
        </p:spPr>
        <p:txBody>
          <a:bodyPr/>
          <a:lstStyle/>
          <a:p>
            <a:fld id="{50B6F184-2CC9-3046-8892-E8AC39126F09}" type="slidenum">
              <a:rPr lang="en-US" smtClean="0"/>
              <a:pPr/>
              <a:t>‹#›</a:t>
            </a:fld>
            <a:endParaRPr lang="en-US" dirty="0"/>
          </a:p>
        </p:txBody>
      </p:sp>
      <p:sp>
        <p:nvSpPr>
          <p:cNvPr id="17" name="Title 16"/>
          <p:cNvSpPr>
            <a:spLocks noGrp="1"/>
          </p:cNvSpPr>
          <p:nvPr>
            <p:ph type="title"/>
          </p:nvPr>
        </p:nvSpPr>
        <p:spPr>
          <a:xfrm>
            <a:off x="1318990" y="284616"/>
            <a:ext cx="6663722" cy="581880"/>
          </a:xfrm>
          <a:prstGeom prst="rect">
            <a:avLst/>
          </a:prstGeom>
        </p:spPr>
        <p:txBody>
          <a:bodyPr/>
          <a:lstStyle>
            <a:lvl1pPr algn="ctr">
              <a:defRPr b="1">
                <a:solidFill>
                  <a:srgbClr val="FFFF00"/>
                </a:solidFill>
              </a:defRPr>
            </a:lvl1pPr>
          </a:lstStyle>
          <a:p>
            <a:r>
              <a:rPr lang="en-US" dirty="0"/>
              <a:t>Click to edit Master title style</a:t>
            </a:r>
          </a:p>
        </p:txBody>
      </p:sp>
      <p:sp>
        <p:nvSpPr>
          <p:cNvPr id="7" name="Content Placeholder 4"/>
          <p:cNvSpPr>
            <a:spLocks noGrp="1"/>
          </p:cNvSpPr>
          <p:nvPr>
            <p:ph sz="quarter" idx="17"/>
          </p:nvPr>
        </p:nvSpPr>
        <p:spPr>
          <a:xfrm>
            <a:off x="1444752" y="1324547"/>
            <a:ext cx="6340602" cy="3131556"/>
          </a:xfrm>
          <a:prstGeom prst="rect">
            <a:avLst/>
          </a:prstGeom>
          <a:ln>
            <a:noFill/>
          </a:ln>
        </p:spPr>
        <p:txBody>
          <a:bodyPr/>
          <a:lstStyle>
            <a:lvl1pPr marL="228600" indent="-228600">
              <a:buFont typeface="Arial" panose="020B0604020202020204" pitchFamily="34" charset="0"/>
              <a:buChar char="•"/>
              <a:defRPr sz="2400">
                <a:solidFill>
                  <a:schemeClr val="tx1"/>
                </a:solidFill>
              </a:defRPr>
            </a:lvl1pPr>
            <a:lvl2pPr marL="310896" indent="-228600">
              <a:buFont typeface="Century Gothic" panose="020B0502020202020204" pitchFamily="34" charset="0"/>
              <a:buChar char="-"/>
              <a:defRPr sz="2200">
                <a:solidFill>
                  <a:schemeClr val="tx1"/>
                </a:solidFill>
              </a:defRPr>
            </a:lvl2pPr>
            <a:lvl3pPr marL="493776" indent="-228600">
              <a:buSzPct val="80000"/>
              <a:buFont typeface="Wingdings" panose="05000000000000000000" pitchFamily="2" charset="2"/>
              <a:buChar char="Ø"/>
              <a:defRPr>
                <a:solidFill>
                  <a:schemeClr val="tx1"/>
                </a:solidFill>
              </a:defRPr>
            </a:lvl3pPr>
            <a:lvl4pPr marL="676656" indent="-228600">
              <a:buFont typeface="Courier New" panose="02070309020205020404" pitchFamily="49" charset="0"/>
              <a:buChar char="o"/>
              <a:defRPr>
                <a:solidFill>
                  <a:schemeClr val="tx1"/>
                </a:solidFill>
              </a:defRPr>
            </a:lvl4pPr>
            <a:lvl5pPr marL="914400" indent="-228600">
              <a:buFont typeface="Arial" panose="020B0604020202020204" pitchFamily="34" charset="0"/>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ariss icon.jpg">
            <a:extLst>
              <a:ext uri="{FF2B5EF4-FFF2-40B4-BE49-F238E27FC236}">
                <a16:creationId xmlns:a16="http://schemas.microsoft.com/office/drawing/2014/main" id="{B4CD3DE4-4682-4D10-A175-74E1B0F76A8C}"/>
              </a:ext>
            </a:extLst>
          </p:cNvPr>
          <p:cNvPicPr>
            <a:picLocks noChangeAspect="1"/>
          </p:cNvPicPr>
          <p:nvPr userDrawn="1"/>
        </p:nvPicPr>
        <p:blipFill>
          <a:blip r:embed="rId2" cstate="print"/>
          <a:stretch>
            <a:fillRect/>
          </a:stretch>
        </p:blipFill>
        <p:spPr>
          <a:xfrm>
            <a:off x="8052633" y="77835"/>
            <a:ext cx="1055106" cy="1055106"/>
          </a:xfrm>
          <a:prstGeom prst="rect">
            <a:avLst/>
          </a:prstGeom>
        </p:spPr>
      </p:pic>
      <p:grpSp>
        <p:nvGrpSpPr>
          <p:cNvPr id="2" name="Group 1">
            <a:extLst>
              <a:ext uri="{FF2B5EF4-FFF2-40B4-BE49-F238E27FC236}">
                <a16:creationId xmlns:a16="http://schemas.microsoft.com/office/drawing/2014/main" id="{CCDBE39A-6B39-49E4-BAA2-C06953841AC5}"/>
              </a:ext>
            </a:extLst>
          </p:cNvPr>
          <p:cNvGrpSpPr/>
          <p:nvPr userDrawn="1"/>
        </p:nvGrpSpPr>
        <p:grpSpPr>
          <a:xfrm>
            <a:off x="0" y="48547"/>
            <a:ext cx="1117223" cy="1204399"/>
            <a:chOff x="0" y="48547"/>
            <a:chExt cx="1117223" cy="1204399"/>
          </a:xfrm>
        </p:grpSpPr>
        <p:pic>
          <p:nvPicPr>
            <p:cNvPr id="12" name="Picture 11">
              <a:extLst>
                <a:ext uri="{FF2B5EF4-FFF2-40B4-BE49-F238E27FC236}">
                  <a16:creationId xmlns:a16="http://schemas.microsoft.com/office/drawing/2014/main" id="{FD3CCA37-9838-456E-BBB7-752F081BF1E4}"/>
                </a:ext>
              </a:extLst>
            </p:cNvPr>
            <p:cNvPicPr>
              <a:picLocks noChangeAspect="1"/>
            </p:cNvPicPr>
            <p:nvPr/>
          </p:nvPicPr>
          <p:blipFill rotWithShape="1">
            <a:blip r:embed="rId3"/>
            <a:srcRect b="21410"/>
            <a:stretch/>
          </p:blipFill>
          <p:spPr>
            <a:xfrm>
              <a:off x="0" y="48547"/>
              <a:ext cx="1117223" cy="975581"/>
            </a:xfrm>
            <a:prstGeom prst="rect">
              <a:avLst/>
            </a:prstGeom>
          </p:spPr>
        </p:pic>
        <p:sp>
          <p:nvSpPr>
            <p:cNvPr id="13" name="TextBox 12">
              <a:extLst>
                <a:ext uri="{FF2B5EF4-FFF2-40B4-BE49-F238E27FC236}">
                  <a16:creationId xmlns:a16="http://schemas.microsoft.com/office/drawing/2014/main" id="{E377C9D2-4B4B-4198-98FA-892789100A79}"/>
                </a:ext>
              </a:extLst>
            </p:cNvPr>
            <p:cNvSpPr txBox="1"/>
            <p:nvPr/>
          </p:nvSpPr>
          <p:spPr>
            <a:xfrm>
              <a:off x="68573" y="914392"/>
              <a:ext cx="980076" cy="338554"/>
            </a:xfrm>
            <a:prstGeom prst="rect">
              <a:avLst/>
            </a:prstGeom>
            <a:noFill/>
          </p:spPr>
          <p:txBody>
            <a:bodyPr wrap="none" rtlCol="0">
              <a:spAutoFit/>
            </a:bodyPr>
            <a:lstStyle/>
            <a:p>
              <a:r>
                <a:rPr lang="en-US" sz="1600" b="1" i="1" dirty="0">
                  <a:solidFill>
                    <a:srgbClr val="3F92A6"/>
                  </a:solidFill>
                  <a:latin typeface="Arial Black" panose="020B0A04020102020204" pitchFamily="34" charset="0"/>
                </a:rPr>
                <a:t>AMSAT</a:t>
              </a:r>
            </a:p>
          </p:txBody>
        </p:sp>
      </p:grpSp>
    </p:spTree>
    <p:extLst>
      <p:ext uri="{BB962C8B-B14F-4D97-AF65-F5344CB8AC3E}">
        <p14:creationId xmlns:p14="http://schemas.microsoft.com/office/powerpoint/2010/main" val="1469232594"/>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bg>
      <p:bgPr>
        <a:gradFill rotWithShape="1">
          <a:gsLst>
            <a:gs pos="0">
              <a:srgbClr val="002060"/>
            </a:gs>
            <a:gs pos="100000">
              <a:schemeClr val="bg2">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4" name="Date Placeholder 13"/>
          <p:cNvSpPr>
            <a:spLocks noGrp="1"/>
          </p:cNvSpPr>
          <p:nvPr>
            <p:ph type="dt" sz="half" idx="14"/>
          </p:nvPr>
        </p:nvSpPr>
        <p:spPr>
          <a:xfrm>
            <a:off x="638038" y="4964762"/>
            <a:ext cx="536994" cy="141345"/>
          </a:xfrm>
          <a:prstGeom prst="rect">
            <a:avLst/>
          </a:prstGeom>
        </p:spPr>
        <p:txBody>
          <a:bodyPr/>
          <a:lstStyle/>
          <a:p>
            <a:fld id="{42B93ECE-D6D4-8243-AEC3-E3A239D11549}" type="datetimeFigureOut">
              <a:rPr lang="en-US" smtClean="0"/>
              <a:pPr/>
              <a:t>7/2/2020</a:t>
            </a:fld>
            <a:endParaRPr lang="en-US" dirty="0"/>
          </a:p>
        </p:txBody>
      </p:sp>
      <p:sp>
        <p:nvSpPr>
          <p:cNvPr id="15" name="Footer Placeholder 14"/>
          <p:cNvSpPr>
            <a:spLocks noGrp="1"/>
          </p:cNvSpPr>
          <p:nvPr>
            <p:ph type="ftr" sz="quarter" idx="15"/>
          </p:nvPr>
        </p:nvSpPr>
        <p:spPr>
          <a:xfrm>
            <a:off x="1318990" y="4964762"/>
            <a:ext cx="2895600" cy="141346"/>
          </a:xfrm>
          <a:prstGeom prst="rect">
            <a:avLst/>
          </a:prstGeom>
        </p:spPr>
        <p:txBody>
          <a:bodyPr/>
          <a:lstStyle/>
          <a:p>
            <a:endParaRPr lang="en-US" dirty="0"/>
          </a:p>
        </p:txBody>
      </p:sp>
      <p:sp>
        <p:nvSpPr>
          <p:cNvPr id="16" name="Slide Number Placeholder 15"/>
          <p:cNvSpPr>
            <a:spLocks noGrp="1"/>
          </p:cNvSpPr>
          <p:nvPr>
            <p:ph type="sldNum" sz="quarter" idx="16"/>
          </p:nvPr>
        </p:nvSpPr>
        <p:spPr>
          <a:xfrm>
            <a:off x="183026" y="4964762"/>
            <a:ext cx="326988" cy="141346"/>
          </a:xfrm>
          <a:prstGeom prst="rect">
            <a:avLst/>
          </a:prstGeom>
        </p:spPr>
        <p:txBody>
          <a:bodyPr/>
          <a:lstStyle/>
          <a:p>
            <a:fld id="{50B6F184-2CC9-3046-8892-E8AC39126F09}" type="slidenum">
              <a:rPr lang="en-US" smtClean="0"/>
              <a:pPr/>
              <a:t>‹#›</a:t>
            </a:fld>
            <a:endParaRPr lang="en-US" dirty="0"/>
          </a:p>
        </p:txBody>
      </p:sp>
      <p:sp>
        <p:nvSpPr>
          <p:cNvPr id="17" name="Title 16"/>
          <p:cNvSpPr>
            <a:spLocks noGrp="1"/>
          </p:cNvSpPr>
          <p:nvPr>
            <p:ph type="title"/>
          </p:nvPr>
        </p:nvSpPr>
        <p:spPr>
          <a:xfrm>
            <a:off x="1318990" y="284616"/>
            <a:ext cx="6663722" cy="581880"/>
          </a:xfrm>
          <a:prstGeom prst="rect">
            <a:avLst/>
          </a:prstGeom>
        </p:spPr>
        <p:txBody>
          <a:bodyPr/>
          <a:lstStyle>
            <a:lvl1pPr algn="ctr">
              <a:defRPr b="1">
                <a:solidFill>
                  <a:srgbClr val="FFFF00"/>
                </a:solidFill>
              </a:defRPr>
            </a:lvl1pPr>
          </a:lstStyle>
          <a:p>
            <a:r>
              <a:rPr lang="en-US" dirty="0"/>
              <a:t>Click to edit Master title style</a:t>
            </a:r>
          </a:p>
        </p:txBody>
      </p:sp>
      <p:sp>
        <p:nvSpPr>
          <p:cNvPr id="7" name="Content Placeholder 4"/>
          <p:cNvSpPr>
            <a:spLocks noGrp="1"/>
          </p:cNvSpPr>
          <p:nvPr>
            <p:ph sz="quarter" idx="17"/>
          </p:nvPr>
        </p:nvSpPr>
        <p:spPr>
          <a:xfrm>
            <a:off x="1444752" y="1324547"/>
            <a:ext cx="6340602" cy="3131556"/>
          </a:xfrm>
          <a:prstGeom prst="rect">
            <a:avLst/>
          </a:prstGeom>
          <a:ln>
            <a:noFill/>
          </a:ln>
        </p:spPr>
        <p:txBody>
          <a:bodyPr/>
          <a:lstStyle>
            <a:lvl1pPr marL="228600" indent="-228600">
              <a:buFont typeface="Arial" panose="020B0604020202020204" pitchFamily="34" charset="0"/>
              <a:buChar char="•"/>
              <a:defRPr sz="2400">
                <a:solidFill>
                  <a:schemeClr val="tx1"/>
                </a:solidFill>
              </a:defRPr>
            </a:lvl1pPr>
            <a:lvl2pPr marL="310896" indent="-228600">
              <a:buFont typeface="Century Gothic" panose="020B0502020202020204" pitchFamily="34" charset="0"/>
              <a:buChar char="-"/>
              <a:defRPr sz="2200">
                <a:solidFill>
                  <a:schemeClr val="tx1"/>
                </a:solidFill>
              </a:defRPr>
            </a:lvl2pPr>
            <a:lvl3pPr marL="493776" indent="-228600">
              <a:buSzPct val="80000"/>
              <a:buFont typeface="Wingdings" panose="05000000000000000000" pitchFamily="2" charset="2"/>
              <a:buChar char="Ø"/>
              <a:defRPr>
                <a:solidFill>
                  <a:schemeClr val="tx1"/>
                </a:solidFill>
              </a:defRPr>
            </a:lvl3pPr>
            <a:lvl4pPr marL="676656" indent="-228600">
              <a:buFont typeface="Courier New" panose="02070309020205020404" pitchFamily="49" charset="0"/>
              <a:buChar char="o"/>
              <a:defRPr>
                <a:solidFill>
                  <a:schemeClr val="tx1"/>
                </a:solidFill>
              </a:defRPr>
            </a:lvl4pPr>
            <a:lvl5pPr marL="914400" indent="-228600">
              <a:buFont typeface="Arial" panose="020B0604020202020204" pitchFamily="34" charset="0"/>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ariss icon.jpg">
            <a:extLst>
              <a:ext uri="{FF2B5EF4-FFF2-40B4-BE49-F238E27FC236}">
                <a16:creationId xmlns:a16="http://schemas.microsoft.com/office/drawing/2014/main" id="{B4CD3DE4-4682-4D10-A175-74E1B0F76A8C}"/>
              </a:ext>
            </a:extLst>
          </p:cNvPr>
          <p:cNvPicPr>
            <a:picLocks noChangeAspect="1"/>
          </p:cNvPicPr>
          <p:nvPr userDrawn="1"/>
        </p:nvPicPr>
        <p:blipFill>
          <a:blip r:embed="rId2" cstate="print"/>
          <a:stretch>
            <a:fillRect/>
          </a:stretch>
        </p:blipFill>
        <p:spPr>
          <a:xfrm>
            <a:off x="8052633" y="77835"/>
            <a:ext cx="1055106" cy="1055106"/>
          </a:xfrm>
          <a:prstGeom prst="rect">
            <a:avLst/>
          </a:prstGeom>
        </p:spPr>
      </p:pic>
    </p:spTree>
    <p:extLst>
      <p:ext uri="{BB962C8B-B14F-4D97-AF65-F5344CB8AC3E}">
        <p14:creationId xmlns:p14="http://schemas.microsoft.com/office/powerpoint/2010/main" val="2962204409"/>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bg>
      <p:bgPr>
        <a:gradFill rotWithShape="1">
          <a:gsLst>
            <a:gs pos="0">
              <a:srgbClr val="002060"/>
            </a:gs>
            <a:gs pos="100000">
              <a:schemeClr val="bg2">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4" name="Date Placeholder 13"/>
          <p:cNvSpPr>
            <a:spLocks noGrp="1"/>
          </p:cNvSpPr>
          <p:nvPr>
            <p:ph type="dt" sz="half" idx="14"/>
          </p:nvPr>
        </p:nvSpPr>
        <p:spPr>
          <a:xfrm>
            <a:off x="638038" y="4964762"/>
            <a:ext cx="536994" cy="141345"/>
          </a:xfrm>
          <a:prstGeom prst="rect">
            <a:avLst/>
          </a:prstGeom>
        </p:spPr>
        <p:txBody>
          <a:bodyPr/>
          <a:lstStyle/>
          <a:p>
            <a:fld id="{42B93ECE-D6D4-8243-AEC3-E3A239D11549}" type="datetimeFigureOut">
              <a:rPr lang="en-US" smtClean="0"/>
              <a:pPr/>
              <a:t>7/2/2020</a:t>
            </a:fld>
            <a:endParaRPr lang="en-US" dirty="0"/>
          </a:p>
        </p:txBody>
      </p:sp>
      <p:sp>
        <p:nvSpPr>
          <p:cNvPr id="15" name="Footer Placeholder 14"/>
          <p:cNvSpPr>
            <a:spLocks noGrp="1"/>
          </p:cNvSpPr>
          <p:nvPr>
            <p:ph type="ftr" sz="quarter" idx="15"/>
          </p:nvPr>
        </p:nvSpPr>
        <p:spPr>
          <a:xfrm>
            <a:off x="1318990" y="4964762"/>
            <a:ext cx="2895600" cy="141346"/>
          </a:xfrm>
          <a:prstGeom prst="rect">
            <a:avLst/>
          </a:prstGeom>
        </p:spPr>
        <p:txBody>
          <a:bodyPr/>
          <a:lstStyle/>
          <a:p>
            <a:endParaRPr lang="en-US" dirty="0"/>
          </a:p>
        </p:txBody>
      </p:sp>
      <p:sp>
        <p:nvSpPr>
          <p:cNvPr id="16" name="Slide Number Placeholder 15"/>
          <p:cNvSpPr>
            <a:spLocks noGrp="1"/>
          </p:cNvSpPr>
          <p:nvPr>
            <p:ph type="sldNum" sz="quarter" idx="16"/>
          </p:nvPr>
        </p:nvSpPr>
        <p:spPr>
          <a:xfrm>
            <a:off x="183026" y="4964762"/>
            <a:ext cx="326988" cy="141346"/>
          </a:xfrm>
          <a:prstGeom prst="rect">
            <a:avLst/>
          </a:prstGeom>
        </p:spPr>
        <p:txBody>
          <a:bodyPr/>
          <a:lstStyle/>
          <a:p>
            <a:fld id="{50B6F184-2CC9-3046-8892-E8AC39126F09}" type="slidenum">
              <a:rPr lang="en-US" smtClean="0"/>
              <a:pPr/>
              <a:t>‹#›</a:t>
            </a:fld>
            <a:endParaRPr lang="en-US" dirty="0"/>
          </a:p>
        </p:txBody>
      </p:sp>
      <p:sp>
        <p:nvSpPr>
          <p:cNvPr id="17" name="Title 16"/>
          <p:cNvSpPr>
            <a:spLocks noGrp="1"/>
          </p:cNvSpPr>
          <p:nvPr>
            <p:ph type="title"/>
          </p:nvPr>
        </p:nvSpPr>
        <p:spPr>
          <a:xfrm>
            <a:off x="684278" y="206375"/>
            <a:ext cx="8002523" cy="581880"/>
          </a:xfrm>
          <a:prstGeom prst="rect">
            <a:avLst/>
          </a:prstGeom>
        </p:spPr>
        <p:txBody>
          <a:bodyPr/>
          <a:lstStyle>
            <a:lvl1pPr algn="ctr">
              <a:defRPr/>
            </a:lvl1pPr>
          </a:lstStyle>
          <a:p>
            <a:r>
              <a:rPr lang="en-US" dirty="0"/>
              <a:t>Click to edit Master title style</a:t>
            </a:r>
          </a:p>
        </p:txBody>
      </p:sp>
    </p:spTree>
    <p:extLst>
      <p:ext uri="{BB962C8B-B14F-4D97-AF65-F5344CB8AC3E}">
        <p14:creationId xmlns:p14="http://schemas.microsoft.com/office/powerpoint/2010/main" val="1075409352"/>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E9F23-28CD-49DC-893D-63073ACDD6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FE1810-61AC-44C8-A94D-FF1C223C7359}"/>
              </a:ext>
            </a:extLst>
          </p:cNvPr>
          <p:cNvSpPr>
            <a:spLocks noGrp="1"/>
          </p:cNvSpPr>
          <p:nvPr>
            <p:ph idx="1"/>
          </p:nvPr>
        </p:nvSpPr>
        <p:spPr/>
        <p:txBody>
          <a:bodyPr/>
          <a:lstStyle>
            <a:lvl1pPr marL="0" indent="0">
              <a:buNone/>
              <a:defRPr/>
            </a:lvl1pPr>
          </a:lstStyle>
          <a:p>
            <a:pPr lvl="0"/>
            <a:endParaRPr lang="en-US" dirty="0"/>
          </a:p>
        </p:txBody>
      </p:sp>
      <p:sp>
        <p:nvSpPr>
          <p:cNvPr id="4" name="Date Placeholder 3">
            <a:extLst>
              <a:ext uri="{FF2B5EF4-FFF2-40B4-BE49-F238E27FC236}">
                <a16:creationId xmlns:a16="http://schemas.microsoft.com/office/drawing/2014/main" id="{A6F0E7DE-2911-4869-BF97-DC441932EE61}"/>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EFBE413C-84FA-4D5F-8824-5BC1772F8B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C21A00-E88C-4697-9DFF-8F05F85150DD}"/>
              </a:ext>
            </a:extLst>
          </p:cNvPr>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3270081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prstGeom prst="rect">
            <a:avLst/>
          </a:prstGeom>
        </p:spPr>
        <p:txBody>
          <a:bodyPr/>
          <a:lstStyle/>
          <a:p>
            <a:r>
              <a:t>Slide Title</a:t>
            </a:r>
          </a:p>
        </p:txBody>
      </p:sp>
      <p:sp>
        <p:nvSpPr>
          <p:cNvPr id="80" name="Slide Subtitle"/>
          <p:cNvSpPr txBox="1">
            <a:spLocks noGrp="1"/>
          </p:cNvSpPr>
          <p:nvPr>
            <p:ph type="body" sz="quarter" idx="13" hasCustomPrompt="1"/>
          </p:nvPr>
        </p:nvSpPr>
        <p:spPr>
          <a:xfrm>
            <a:off x="457200" y="894243"/>
            <a:ext cx="8229601" cy="312230"/>
          </a:xfrm>
          <a:prstGeom prst="rect">
            <a:avLst/>
          </a:prstGeom>
        </p:spPr>
        <p:txBody>
          <a:bodyPr/>
          <a:lstStyle>
            <a:lvl1pPr marL="0" indent="0" algn="ctr" defTabSz="309563">
              <a:lnSpc>
                <a:spcPct val="100000"/>
              </a:lnSpc>
              <a:spcBef>
                <a:spcPts val="0"/>
              </a:spcBef>
              <a:buSzTx/>
              <a:buNone/>
              <a:defRPr spc="-17">
                <a:latin typeface="Graphik Semibold"/>
                <a:ea typeface="Graphik Semibold"/>
                <a:cs typeface="Graphik Semibold"/>
                <a:sym typeface="Graphik Semibold"/>
              </a:defRPr>
            </a:lvl1pPr>
          </a:lstStyle>
          <a:p>
            <a:r>
              <a:t>Slide Subtitle</a:t>
            </a:r>
          </a:p>
        </p:txBody>
      </p:sp>
      <p:sp>
        <p:nvSpPr>
          <p:cNvPr id="81" name="Slide Number"/>
          <p:cNvSpPr txBox="1">
            <a:spLocks noGrp="1"/>
          </p:cNvSpPr>
          <p:nvPr>
            <p:ph type="sldNum" sz="quarter" idx="2"/>
          </p:nvPr>
        </p:nvSpPr>
        <p:spPr>
          <a:xfrm>
            <a:off x="4500562" y="4762500"/>
            <a:ext cx="145733" cy="160973"/>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24734312"/>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E37C9-F03A-4219-A8AA-C1F151EC540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7F113E-AB09-4C07-8BB0-37B511972B81}"/>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E22CCC8-EC94-4DF8-9DEA-D258945CDCB9}"/>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E775B89-C18C-4799-B289-939B96D4F5ED}"/>
              </a:ext>
            </a:extLst>
          </p:cNvPr>
          <p:cNvSpPr>
            <a:spLocks noGrp="1"/>
          </p:cNvSpPr>
          <p:nvPr>
            <p:ph type="dt" sz="half" idx="10"/>
          </p:nvPr>
        </p:nvSpPr>
        <p:spPr/>
        <p:txBody>
          <a:bodyPr/>
          <a:lstStyle/>
          <a:p>
            <a:fld id="{9B6538F8-D511-4E85-87DF-B03188C704FD}" type="datetimeFigureOut">
              <a:rPr lang="en-US" smtClean="0"/>
              <a:t>7/2/2020</a:t>
            </a:fld>
            <a:endParaRPr lang="en-US" dirty="0"/>
          </a:p>
        </p:txBody>
      </p:sp>
      <p:sp>
        <p:nvSpPr>
          <p:cNvPr id="6" name="Footer Placeholder 5">
            <a:extLst>
              <a:ext uri="{FF2B5EF4-FFF2-40B4-BE49-F238E27FC236}">
                <a16:creationId xmlns:a16="http://schemas.microsoft.com/office/drawing/2014/main" id="{E5DD0E09-A4B0-4776-8557-AC78E3B39EE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2A3A20E-A3F8-48B8-913B-513F4FF4587A}"/>
              </a:ext>
            </a:extLst>
          </p:cNvPr>
          <p:cNvSpPr>
            <a:spLocks noGrp="1"/>
          </p:cNvSpPr>
          <p:nvPr>
            <p:ph type="sldNum" sz="quarter" idx="12"/>
          </p:nvPr>
        </p:nvSpPr>
        <p:spPr/>
        <p:txBody>
          <a:bodyPr/>
          <a:lstStyle/>
          <a:p>
            <a:fld id="{D8C9F770-0AC5-4F58-8D17-9FD8A61D085E}" type="slidenum">
              <a:rPr lang="en-US" smtClean="0"/>
              <a:t>‹#›</a:t>
            </a:fld>
            <a:endParaRPr lang="en-US" dirty="0"/>
          </a:p>
        </p:txBody>
      </p:sp>
    </p:spTree>
    <p:extLst>
      <p:ext uri="{BB962C8B-B14F-4D97-AF65-F5344CB8AC3E}">
        <p14:creationId xmlns:p14="http://schemas.microsoft.com/office/powerpoint/2010/main" val="41630926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A1F35F6-C7A5-4750-967E-E7B82A478CFD}" type="datetimeFigureOut">
              <a:rPr lang="en-US" smtClean="0"/>
              <a:t>7/2/2020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A79C60-32D6-4F28-BB95-7CA7791582E3}" type="slidenum">
              <a:rPr lang="en-US" smtClean="0"/>
              <a:t>‹#›</a:t>
            </a:fld>
            <a:endParaRPr lang="en-US"/>
          </a:p>
        </p:txBody>
      </p:sp>
    </p:spTree>
    <p:extLst>
      <p:ext uri="{BB962C8B-B14F-4D97-AF65-F5344CB8AC3E}">
        <p14:creationId xmlns:p14="http://schemas.microsoft.com/office/powerpoint/2010/main" val="15046412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E730B-21B2-4783-AFCE-7E4DC15F37BA}"/>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49CC3DB-3CED-4025-99B8-CE9F3AE9CCD6}"/>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63BAB6B3-48E2-4BFE-B66D-29F2AF42B112}"/>
              </a:ext>
            </a:extLst>
          </p:cNvPr>
          <p:cNvSpPr>
            <a:spLocks noGrp="1"/>
          </p:cNvSpPr>
          <p:nvPr>
            <p:ph type="sldNum" sz="quarter" idx="12"/>
          </p:nvPr>
        </p:nvSpPr>
        <p:spPr>
          <a:xfrm>
            <a:off x="8716518" y="4843177"/>
            <a:ext cx="427482" cy="273844"/>
          </a:xfrm>
        </p:spPr>
        <p:txBody>
          <a:bodyPr/>
          <a:lstStyle/>
          <a:p>
            <a:fld id="{410C05BC-358E-4E95-BD59-135D3BAC5ABB}" type="slidenum">
              <a:rPr lang="en-GB" smtClean="0"/>
              <a:t>‹#›</a:t>
            </a:fld>
            <a:endParaRPr lang="en-GB"/>
          </a:p>
        </p:txBody>
      </p:sp>
    </p:spTree>
    <p:extLst>
      <p:ext uri="{BB962C8B-B14F-4D97-AF65-F5344CB8AC3E}">
        <p14:creationId xmlns:p14="http://schemas.microsoft.com/office/powerpoint/2010/main" val="16783133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002060"/>
            </a:gs>
            <a:gs pos="0">
              <a:srgbClr val="002060"/>
            </a:gs>
            <a:gs pos="100000">
              <a:schemeClr val="tx1"/>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Placeholder 6">
            <a:extLst>
              <a:ext uri="{FF2B5EF4-FFF2-40B4-BE49-F238E27FC236}">
                <a16:creationId xmlns:a16="http://schemas.microsoft.com/office/drawing/2014/main" id="{F77CD7F0-337A-4857-97A0-7A6C6A51974C}"/>
              </a:ext>
            </a:extLst>
          </p:cNvPr>
          <p:cNvSpPr>
            <a:spLocks noGrp="1"/>
          </p:cNvSpPr>
          <p:nvPr>
            <p:ph type="title"/>
          </p:nvPr>
        </p:nvSpPr>
        <p:spPr>
          <a:xfrm>
            <a:off x="1048648" y="274638"/>
            <a:ext cx="6935411" cy="993775"/>
          </a:xfrm>
          <a:prstGeom prst="rect">
            <a:avLst/>
          </a:prstGeom>
        </p:spPr>
        <p:txBody>
          <a:bodyPr vert="horz" lIns="91440" tIns="45720" rIns="91440" bIns="45720" rtlCol="0" anchor="ctr">
            <a:normAutofit/>
          </a:bodyPr>
          <a:lstStyle/>
          <a:p>
            <a:r>
              <a:rPr lang="en-US" dirty="0"/>
              <a:t>Click to edit Master title style</a:t>
            </a:r>
          </a:p>
        </p:txBody>
      </p:sp>
      <p:pic>
        <p:nvPicPr>
          <p:cNvPr id="8" name="Picture 7" descr="ariss icon.jpg">
            <a:extLst>
              <a:ext uri="{FF2B5EF4-FFF2-40B4-BE49-F238E27FC236}">
                <a16:creationId xmlns:a16="http://schemas.microsoft.com/office/drawing/2014/main" id="{F1E40056-095A-4E58-98E7-0098A682C6C3}"/>
              </a:ext>
            </a:extLst>
          </p:cNvPr>
          <p:cNvPicPr>
            <a:picLocks noChangeAspect="1"/>
          </p:cNvPicPr>
          <p:nvPr userDrawn="1"/>
        </p:nvPicPr>
        <p:blipFill>
          <a:blip r:embed="rId13" cstate="print"/>
          <a:stretch>
            <a:fillRect/>
          </a:stretch>
        </p:blipFill>
        <p:spPr>
          <a:xfrm>
            <a:off x="8052633" y="77835"/>
            <a:ext cx="1055106" cy="1055106"/>
          </a:xfrm>
          <a:prstGeom prst="rect">
            <a:avLst/>
          </a:prstGeom>
        </p:spPr>
      </p:pic>
      <p:grpSp>
        <p:nvGrpSpPr>
          <p:cNvPr id="9" name="Group 8">
            <a:extLst>
              <a:ext uri="{FF2B5EF4-FFF2-40B4-BE49-F238E27FC236}">
                <a16:creationId xmlns:a16="http://schemas.microsoft.com/office/drawing/2014/main" id="{E3F9271A-7ECB-49BF-9A4D-B3622F098B32}"/>
              </a:ext>
            </a:extLst>
          </p:cNvPr>
          <p:cNvGrpSpPr/>
          <p:nvPr userDrawn="1"/>
        </p:nvGrpSpPr>
        <p:grpSpPr>
          <a:xfrm>
            <a:off x="0" y="48547"/>
            <a:ext cx="1117223" cy="1204399"/>
            <a:chOff x="0" y="48547"/>
            <a:chExt cx="1117223" cy="1204399"/>
          </a:xfrm>
        </p:grpSpPr>
        <p:pic>
          <p:nvPicPr>
            <p:cNvPr id="10" name="Picture 9">
              <a:extLst>
                <a:ext uri="{FF2B5EF4-FFF2-40B4-BE49-F238E27FC236}">
                  <a16:creationId xmlns:a16="http://schemas.microsoft.com/office/drawing/2014/main" id="{709F1601-5B52-43A9-B116-A86BCD9F439E}"/>
                </a:ext>
              </a:extLst>
            </p:cNvPr>
            <p:cNvPicPr>
              <a:picLocks noChangeAspect="1"/>
            </p:cNvPicPr>
            <p:nvPr/>
          </p:nvPicPr>
          <p:blipFill rotWithShape="1">
            <a:blip r:embed="rId14"/>
            <a:srcRect b="21410"/>
            <a:stretch/>
          </p:blipFill>
          <p:spPr>
            <a:xfrm>
              <a:off x="0" y="48547"/>
              <a:ext cx="1117223" cy="975581"/>
            </a:xfrm>
            <a:prstGeom prst="rect">
              <a:avLst/>
            </a:prstGeom>
          </p:spPr>
        </p:pic>
        <p:sp>
          <p:nvSpPr>
            <p:cNvPr id="11" name="TextBox 10">
              <a:extLst>
                <a:ext uri="{FF2B5EF4-FFF2-40B4-BE49-F238E27FC236}">
                  <a16:creationId xmlns:a16="http://schemas.microsoft.com/office/drawing/2014/main" id="{2E0D62B4-0C20-4FAC-8443-C982726A3C89}"/>
                </a:ext>
              </a:extLst>
            </p:cNvPr>
            <p:cNvSpPr txBox="1"/>
            <p:nvPr/>
          </p:nvSpPr>
          <p:spPr>
            <a:xfrm>
              <a:off x="68573" y="914392"/>
              <a:ext cx="980076" cy="338554"/>
            </a:xfrm>
            <a:prstGeom prst="rect">
              <a:avLst/>
            </a:prstGeom>
            <a:noFill/>
          </p:spPr>
          <p:txBody>
            <a:bodyPr wrap="none" rtlCol="0">
              <a:spAutoFit/>
            </a:bodyPr>
            <a:lstStyle/>
            <a:p>
              <a:r>
                <a:rPr lang="en-US" sz="1600" b="1" i="1" dirty="0">
                  <a:solidFill>
                    <a:srgbClr val="3F92A6"/>
                  </a:solidFill>
                  <a:latin typeface="Arial Black" panose="020B0A04020102020204" pitchFamily="34" charset="0"/>
                </a:rPr>
                <a:t>AMSAT</a:t>
              </a:r>
            </a:p>
          </p:txBody>
        </p:sp>
      </p:grpSp>
      <p:sp>
        <p:nvSpPr>
          <p:cNvPr id="13" name="Text Placeholder 12">
            <a:extLst>
              <a:ext uri="{FF2B5EF4-FFF2-40B4-BE49-F238E27FC236}">
                <a16:creationId xmlns:a16="http://schemas.microsoft.com/office/drawing/2014/main" id="{1FEB5406-8867-49BD-B5AF-54015E849F5B}"/>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Date Placeholder 13">
            <a:extLst>
              <a:ext uri="{FF2B5EF4-FFF2-40B4-BE49-F238E27FC236}">
                <a16:creationId xmlns:a16="http://schemas.microsoft.com/office/drawing/2014/main" id="{51C88E90-9544-4B1A-B6B0-B999FB82FEE3}"/>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9AB58EEF-246D-4224-B5C2-91F134633E1E}" type="datetimeFigureOut">
              <a:rPr lang="en-US" smtClean="0"/>
              <a:t>7/2/2020</a:t>
            </a:fld>
            <a:endParaRPr lang="en-US"/>
          </a:p>
        </p:txBody>
      </p:sp>
      <p:sp>
        <p:nvSpPr>
          <p:cNvPr id="15" name="Footer Placeholder 14">
            <a:extLst>
              <a:ext uri="{FF2B5EF4-FFF2-40B4-BE49-F238E27FC236}">
                <a16:creationId xmlns:a16="http://schemas.microsoft.com/office/drawing/2014/main" id="{217E2A7B-1C09-4EA6-8E58-5D91D886B41C}"/>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6" name="Slide Number Placeholder 15">
            <a:extLst>
              <a:ext uri="{FF2B5EF4-FFF2-40B4-BE49-F238E27FC236}">
                <a16:creationId xmlns:a16="http://schemas.microsoft.com/office/drawing/2014/main" id="{AFE04106-A83F-4CE3-A2AA-AA6F4ADB6139}"/>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2A137197-B143-43FE-A458-642AB300E6BD}" type="slidenum">
              <a:rPr lang="en-US" smtClean="0"/>
              <a:t>‹#›</a:t>
            </a:fld>
            <a:endParaRPr lang="en-US"/>
          </a:p>
        </p:txBody>
      </p:sp>
    </p:spTree>
    <p:extLst>
      <p:ext uri="{BB962C8B-B14F-4D97-AF65-F5344CB8AC3E}">
        <p14:creationId xmlns:p14="http://schemas.microsoft.com/office/powerpoint/2010/main" val="1828633441"/>
      </p:ext>
    </p:extLst>
  </p:cSld>
  <p:clrMap bg1="lt1" tx1="dk1" bg2="lt2" tx2="dk2" accent1="accent1" accent2="accent2" accent3="accent3" accent4="accent4" accent5="accent5" accent6="accent6" hlink="hlink" folHlink="folHlink"/>
  <p:sldLayoutIdLst>
    <p:sldLayoutId id="2147483734" r:id="rId1"/>
    <p:sldLayoutId id="2147483666" r:id="rId2"/>
    <p:sldLayoutId id="2147483732" r:id="rId3"/>
    <p:sldLayoutId id="2147483719" r:id="rId4"/>
    <p:sldLayoutId id="2147483735" r:id="rId5"/>
    <p:sldLayoutId id="2147483748" r:id="rId6"/>
    <p:sldLayoutId id="2147483750" r:id="rId7"/>
    <p:sldLayoutId id="2147483751" r:id="rId8"/>
    <p:sldLayoutId id="2147483752" r:id="rId9"/>
    <p:sldLayoutId id="2147483753" r:id="rId10"/>
    <p:sldLayoutId id="2147483754" r:id="rId11"/>
  </p:sldLayoutIdLst>
  <p:txStyles>
    <p:titleStyle>
      <a:lvl1pPr algn="ctr" defTabSz="457200" rtl="0" eaLnBrk="1" latinLnBrk="0" hangingPunct="1">
        <a:spcBef>
          <a:spcPct val="0"/>
        </a:spcBef>
        <a:buNone/>
        <a:defRPr sz="2600" b="1" kern="1200" cap="all">
          <a:solidFill>
            <a:srgbClr val="FFFF00"/>
          </a:solidFill>
          <a:latin typeface="Century Gothic"/>
          <a:ea typeface="+mj-ea"/>
          <a:cs typeface="Century Gothic"/>
        </a:defRPr>
      </a:lvl1pPr>
    </p:titleStyle>
    <p:bodyStyle>
      <a:lvl1pPr marL="228600" indent="-228600" algn="l" defTabSz="457200" rtl="0" eaLnBrk="1" latinLnBrk="0" hangingPunct="1">
        <a:lnSpc>
          <a:spcPct val="90000"/>
        </a:lnSpc>
        <a:spcBef>
          <a:spcPts val="600"/>
        </a:spcBef>
        <a:buSzPct val="100000"/>
        <a:buFont typeface="Arial" panose="020B0604020202020204" pitchFamily="34" charset="0"/>
        <a:buChar char="•"/>
        <a:defRPr sz="2400" kern="1200">
          <a:solidFill>
            <a:schemeClr val="bg1"/>
          </a:solidFill>
          <a:latin typeface="+mn-lt"/>
          <a:ea typeface="+mn-ea"/>
          <a:cs typeface="+mn-cs"/>
        </a:defRPr>
      </a:lvl1pPr>
      <a:lvl2pPr marL="457200" indent="-228600" algn="l" defTabSz="457200" rtl="0" eaLnBrk="1" latinLnBrk="0" hangingPunct="1">
        <a:lnSpc>
          <a:spcPct val="90000"/>
        </a:lnSpc>
        <a:spcBef>
          <a:spcPts val="350"/>
        </a:spcBef>
        <a:buSzPct val="100000"/>
        <a:buFont typeface="Century Gothic" panose="020B0502020202020204" pitchFamily="34" charset="0"/>
        <a:buChar char="–"/>
        <a:defRPr sz="2200" i="1" kern="1200">
          <a:solidFill>
            <a:schemeClr val="bg1"/>
          </a:solidFill>
          <a:latin typeface="+mn-lt"/>
          <a:ea typeface="+mn-ea"/>
          <a:cs typeface="+mn-cs"/>
        </a:defRPr>
      </a:lvl2pPr>
      <a:lvl3pPr marL="685800" indent="-228600" algn="l" defTabSz="457200" rtl="0" eaLnBrk="1" latinLnBrk="0" hangingPunct="1">
        <a:lnSpc>
          <a:spcPct val="90000"/>
        </a:lnSpc>
        <a:spcBef>
          <a:spcPts val="350"/>
        </a:spcBef>
        <a:buSzPct val="100000"/>
        <a:buFont typeface="Wingdings" panose="05000000000000000000" pitchFamily="2" charset="2"/>
        <a:buChar char="Ø"/>
        <a:defRPr sz="2000" i="1" u="none" kern="1200">
          <a:solidFill>
            <a:schemeClr val="bg1"/>
          </a:solidFill>
          <a:latin typeface="+mn-lt"/>
          <a:ea typeface="+mn-ea"/>
          <a:cs typeface="+mn-cs"/>
        </a:defRPr>
      </a:lvl3pPr>
      <a:lvl4pPr marL="914400" indent="-288925" algn="l" defTabSz="457200" rtl="0" eaLnBrk="1" latinLnBrk="0" hangingPunct="1">
        <a:lnSpc>
          <a:spcPct val="90000"/>
        </a:lnSpc>
        <a:spcBef>
          <a:spcPts val="350"/>
        </a:spcBef>
        <a:buSzPct val="100000"/>
        <a:buFont typeface="Courier New" panose="02070309020205020404" pitchFamily="49" charset="0"/>
        <a:buChar char="o"/>
        <a:defRPr sz="1800" i="1" kern="1200">
          <a:solidFill>
            <a:schemeClr val="bg1"/>
          </a:solidFill>
          <a:latin typeface="+mn-lt"/>
          <a:ea typeface="+mn-ea"/>
          <a:cs typeface="+mn-cs"/>
        </a:defRPr>
      </a:lvl4pPr>
      <a:lvl5pPr marL="1082675" indent="-228600" algn="l" defTabSz="457200" rtl="0" eaLnBrk="1" latinLnBrk="0" hangingPunct="1">
        <a:lnSpc>
          <a:spcPct val="90000"/>
        </a:lnSpc>
        <a:spcBef>
          <a:spcPts val="350"/>
        </a:spcBef>
        <a:buSzPct val="100000"/>
        <a:buFont typeface="Arial" panose="020B0604020202020204" pitchFamily="34" charset="0"/>
        <a:buChar char="•"/>
        <a:defRPr sz="1800" i="1"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14.JPG"/><Relationship Id="rId7" Type="http://schemas.openxmlformats.org/officeDocument/2006/relationships/image" Target="../media/image18.JPG"/><Relationship Id="rId12"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jpe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JPG"/><Relationship Id="rId4" Type="http://schemas.openxmlformats.org/officeDocument/2006/relationships/image" Target="../media/image15.JPG"/><Relationship Id="rId9" Type="http://schemas.openxmlformats.org/officeDocument/2006/relationships/image" Target="../media/image20.jpg"/></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1.JPG"/></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0.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able, black&#10;&#10;Description automatically generated">
            <a:extLst>
              <a:ext uri="{FF2B5EF4-FFF2-40B4-BE49-F238E27FC236}">
                <a16:creationId xmlns:a16="http://schemas.microsoft.com/office/drawing/2014/main" id="{823FB877-24FE-405D-94E3-321F3AE6F9D9}"/>
              </a:ext>
            </a:extLst>
          </p:cNvPr>
          <p:cNvPicPr>
            <a:picLocks noChangeAspect="1"/>
          </p:cNvPicPr>
          <p:nvPr/>
        </p:nvPicPr>
        <p:blipFill rotWithShape="1">
          <a:blip r:embed="rId2">
            <a:extLst>
              <a:ext uri="{28A0092B-C50C-407E-A947-70E740481C1C}">
                <a14:useLocalDpi xmlns:a14="http://schemas.microsoft.com/office/drawing/2010/main" val="0"/>
              </a:ext>
            </a:extLst>
          </a:blip>
          <a:srcRect r="13367" b="13367"/>
          <a:stretch/>
        </p:blipFill>
        <p:spPr>
          <a:xfrm>
            <a:off x="0" y="-1"/>
            <a:ext cx="9144000" cy="5143501"/>
          </a:xfrm>
          <a:prstGeom prst="rect">
            <a:avLst/>
          </a:prstGeom>
        </p:spPr>
      </p:pic>
      <p:sp>
        <p:nvSpPr>
          <p:cNvPr id="9" name="Title 8">
            <a:extLst>
              <a:ext uri="{FF2B5EF4-FFF2-40B4-BE49-F238E27FC236}">
                <a16:creationId xmlns:a16="http://schemas.microsoft.com/office/drawing/2014/main" id="{094B0349-8298-4F74-823A-0957DFCC10A6}"/>
              </a:ext>
            </a:extLst>
          </p:cNvPr>
          <p:cNvSpPr>
            <a:spLocks noGrp="1"/>
          </p:cNvSpPr>
          <p:nvPr>
            <p:ph type="title"/>
          </p:nvPr>
        </p:nvSpPr>
        <p:spPr>
          <a:xfrm>
            <a:off x="486448" y="1646057"/>
            <a:ext cx="8002523" cy="581880"/>
          </a:xfrm>
        </p:spPr>
        <p:txBody>
          <a:bodyPr>
            <a:normAutofit fontScale="90000"/>
          </a:bodyPr>
          <a:lstStyle/>
          <a:p>
            <a:pPr algn="ctr"/>
            <a:r>
              <a:rPr lang="en-US" b="1" dirty="0">
                <a:solidFill>
                  <a:srgbClr val="FFFF00"/>
                </a:solidFill>
              </a:rPr>
              <a:t>Gateway </a:t>
            </a:r>
            <a:br>
              <a:rPr lang="en-US" b="1" dirty="0">
                <a:solidFill>
                  <a:srgbClr val="FFFF00"/>
                </a:solidFill>
              </a:rPr>
            </a:br>
            <a:r>
              <a:rPr lang="en-US" b="1" dirty="0">
                <a:solidFill>
                  <a:srgbClr val="FFFF00"/>
                </a:solidFill>
              </a:rPr>
              <a:t>Amateur Radio Exploration (</a:t>
            </a:r>
            <a:r>
              <a:rPr lang="en-US" b="1" dirty="0" err="1">
                <a:solidFill>
                  <a:srgbClr val="FFFF00"/>
                </a:solidFill>
              </a:rPr>
              <a:t>ARE</a:t>
            </a:r>
            <a:r>
              <a:rPr lang="en-US" b="1" cap="none" dirty="0" err="1">
                <a:solidFill>
                  <a:srgbClr val="FFFF00"/>
                </a:solidFill>
              </a:rPr>
              <a:t>x</a:t>
            </a:r>
            <a:r>
              <a:rPr lang="en-US" b="1" dirty="0">
                <a:solidFill>
                  <a:srgbClr val="FFFF00"/>
                </a:solidFill>
              </a:rPr>
              <a:t>)</a:t>
            </a:r>
            <a:br>
              <a:rPr lang="en-US" b="1" dirty="0">
                <a:solidFill>
                  <a:srgbClr val="FFFF00"/>
                </a:solidFill>
              </a:rPr>
            </a:br>
            <a:br>
              <a:rPr lang="en-US" b="1" dirty="0">
                <a:solidFill>
                  <a:srgbClr val="FFFF00"/>
                </a:solidFill>
              </a:rPr>
            </a:br>
            <a:br>
              <a:rPr lang="en-US" b="1" dirty="0">
                <a:solidFill>
                  <a:srgbClr val="FFFF00"/>
                </a:solidFill>
              </a:rPr>
            </a:br>
            <a:r>
              <a:rPr lang="en-US" sz="2000" b="1" i="1" cap="none" dirty="0">
                <a:solidFill>
                  <a:srgbClr val="FFFF00"/>
                </a:solidFill>
              </a:rPr>
              <a:t>Enabling STEAM Inspiration, Engagement &amp; Experimentation Through Direct Interaction with the Gateway </a:t>
            </a:r>
            <a:r>
              <a:rPr lang="en-US" sz="2000" b="1" i="1" cap="none" dirty="0" err="1">
                <a:solidFill>
                  <a:srgbClr val="FFFF00"/>
                </a:solidFill>
              </a:rPr>
              <a:t>AREx</a:t>
            </a:r>
            <a:r>
              <a:rPr lang="en-US" sz="2000" b="1" i="1" cap="none" dirty="0">
                <a:solidFill>
                  <a:srgbClr val="FFFF00"/>
                </a:solidFill>
              </a:rPr>
              <a:t> Payload</a:t>
            </a:r>
            <a:endParaRPr lang="en-US" b="1" dirty="0">
              <a:solidFill>
                <a:srgbClr val="FFFF00"/>
              </a:solidFill>
            </a:endParaRPr>
          </a:p>
        </p:txBody>
      </p:sp>
      <p:sp>
        <p:nvSpPr>
          <p:cNvPr id="12" name="Text Box 5">
            <a:extLst>
              <a:ext uri="{FF2B5EF4-FFF2-40B4-BE49-F238E27FC236}">
                <a16:creationId xmlns:a16="http://schemas.microsoft.com/office/drawing/2014/main" id="{662A65DD-FB9F-48E9-8945-CDF4CA5897CA}"/>
              </a:ext>
            </a:extLst>
          </p:cNvPr>
          <p:cNvSpPr txBox="1">
            <a:spLocks noChangeArrowheads="1"/>
          </p:cNvSpPr>
          <p:nvPr/>
        </p:nvSpPr>
        <p:spPr bwMode="auto">
          <a:xfrm>
            <a:off x="85571" y="4097672"/>
            <a:ext cx="880427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bg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bg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bg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bg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ea typeface="MS PGothic" panose="020B0600070205080204" pitchFamily="34" charset="-128"/>
              </a:defRPr>
            </a:lvl9pPr>
          </a:lstStyle>
          <a:p>
            <a:pPr algn="ctr">
              <a:spcBef>
                <a:spcPct val="0"/>
              </a:spcBef>
              <a:buFontTx/>
              <a:buNone/>
            </a:pPr>
            <a:r>
              <a:rPr lang="en-US" altLang="en-US" sz="2000" dirty="0">
                <a:solidFill>
                  <a:srgbClr val="FFFF00"/>
                </a:solidFill>
                <a:cs typeface="Arial" panose="020B0604020202020204" pitchFamily="34" charset="0"/>
              </a:rPr>
              <a:t>Systems Development Meeting</a:t>
            </a:r>
          </a:p>
          <a:p>
            <a:pPr algn="ctr">
              <a:spcBef>
                <a:spcPct val="0"/>
              </a:spcBef>
              <a:buFontTx/>
              <a:buNone/>
            </a:pPr>
            <a:r>
              <a:rPr lang="en-US" altLang="en-US" sz="2000" dirty="0">
                <a:solidFill>
                  <a:srgbClr val="FFFF00"/>
                </a:solidFill>
                <a:cs typeface="Arial" panose="020B0604020202020204" pitchFamily="34" charset="0"/>
              </a:rPr>
              <a:t>June 25, 2020</a:t>
            </a:r>
          </a:p>
          <a:p>
            <a:pPr algn="ctr">
              <a:spcBef>
                <a:spcPct val="0"/>
              </a:spcBef>
              <a:buFontTx/>
              <a:buNone/>
            </a:pPr>
            <a:r>
              <a:rPr lang="en-US" altLang="en-US" sz="2000" dirty="0">
                <a:solidFill>
                  <a:srgbClr val="FFFF00"/>
                </a:solidFill>
                <a:cs typeface="Arial" panose="020B0604020202020204" pitchFamily="34" charset="0"/>
              </a:rPr>
              <a:t>Updated July 2, 2020</a:t>
            </a:r>
          </a:p>
        </p:txBody>
      </p:sp>
      <p:pic>
        <p:nvPicPr>
          <p:cNvPr id="7" name="Picture 6" descr="ariss icon.jpg">
            <a:extLst>
              <a:ext uri="{FF2B5EF4-FFF2-40B4-BE49-F238E27FC236}">
                <a16:creationId xmlns:a16="http://schemas.microsoft.com/office/drawing/2014/main" id="{75389FDD-F0A4-43E4-A080-BA4858DB0994}"/>
              </a:ext>
            </a:extLst>
          </p:cNvPr>
          <p:cNvPicPr>
            <a:picLocks noChangeAspect="1"/>
          </p:cNvPicPr>
          <p:nvPr/>
        </p:nvPicPr>
        <p:blipFill>
          <a:blip r:embed="rId3" cstate="print"/>
          <a:stretch>
            <a:fillRect/>
          </a:stretch>
        </p:blipFill>
        <p:spPr>
          <a:xfrm>
            <a:off x="8052633" y="77835"/>
            <a:ext cx="1055106" cy="1055106"/>
          </a:xfrm>
          <a:prstGeom prst="rect">
            <a:avLst/>
          </a:prstGeom>
        </p:spPr>
      </p:pic>
      <p:pic>
        <p:nvPicPr>
          <p:cNvPr id="3" name="Picture 2">
            <a:extLst>
              <a:ext uri="{FF2B5EF4-FFF2-40B4-BE49-F238E27FC236}">
                <a16:creationId xmlns:a16="http://schemas.microsoft.com/office/drawing/2014/main" id="{A25AA8AF-464B-47BB-AC1A-45671E8F819E}"/>
              </a:ext>
            </a:extLst>
          </p:cNvPr>
          <p:cNvPicPr>
            <a:picLocks noChangeAspect="1"/>
          </p:cNvPicPr>
          <p:nvPr/>
        </p:nvPicPr>
        <p:blipFill rotWithShape="1">
          <a:blip r:embed="rId4"/>
          <a:srcRect b="21410"/>
          <a:stretch/>
        </p:blipFill>
        <p:spPr>
          <a:xfrm>
            <a:off x="0" y="48547"/>
            <a:ext cx="1117223" cy="975581"/>
          </a:xfrm>
          <a:prstGeom prst="rect">
            <a:avLst/>
          </a:prstGeom>
        </p:spPr>
      </p:pic>
      <p:sp>
        <p:nvSpPr>
          <p:cNvPr id="4" name="TextBox 3">
            <a:extLst>
              <a:ext uri="{FF2B5EF4-FFF2-40B4-BE49-F238E27FC236}">
                <a16:creationId xmlns:a16="http://schemas.microsoft.com/office/drawing/2014/main" id="{27A879D5-2C0F-45CA-8402-6F89C396B43E}"/>
              </a:ext>
            </a:extLst>
          </p:cNvPr>
          <p:cNvSpPr txBox="1"/>
          <p:nvPr/>
        </p:nvSpPr>
        <p:spPr>
          <a:xfrm>
            <a:off x="68573" y="949417"/>
            <a:ext cx="980076" cy="338554"/>
          </a:xfrm>
          <a:prstGeom prst="rect">
            <a:avLst/>
          </a:prstGeom>
          <a:noFill/>
        </p:spPr>
        <p:txBody>
          <a:bodyPr wrap="none" rtlCol="0">
            <a:spAutoFit/>
          </a:bodyPr>
          <a:lstStyle/>
          <a:p>
            <a:r>
              <a:rPr lang="en-US" sz="1600" b="1" i="1" dirty="0">
                <a:solidFill>
                  <a:srgbClr val="3F92A6"/>
                </a:solidFill>
                <a:latin typeface="Arial Black" panose="020B0A04020102020204" pitchFamily="34" charset="0"/>
              </a:rPr>
              <a:t>AMSAT</a:t>
            </a:r>
          </a:p>
        </p:txBody>
      </p:sp>
    </p:spTree>
    <p:extLst>
      <p:ext uri="{BB962C8B-B14F-4D97-AF65-F5344CB8AC3E}">
        <p14:creationId xmlns:p14="http://schemas.microsoft.com/office/powerpoint/2010/main" val="28535130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F12D7-F6A8-4732-9BB5-F4FD056873C3}"/>
              </a:ext>
            </a:extLst>
          </p:cNvPr>
          <p:cNvSpPr>
            <a:spLocks noGrp="1"/>
          </p:cNvSpPr>
          <p:nvPr>
            <p:ph type="title"/>
          </p:nvPr>
        </p:nvSpPr>
        <p:spPr>
          <a:xfrm>
            <a:off x="1247247" y="462223"/>
            <a:ext cx="6753492" cy="581880"/>
          </a:xfrm>
        </p:spPr>
        <p:txBody>
          <a:bodyPr>
            <a:noAutofit/>
          </a:bodyPr>
          <a:lstStyle/>
          <a:p>
            <a:r>
              <a:rPr lang="en-US" altLang="en-US" sz="2000" cap="none" dirty="0">
                <a:latin typeface="Century Gothic" panose="020B0502020202020204" pitchFamily="34" charset="0"/>
              </a:rPr>
              <a:t>Transforming STEAM Education &amp; Exploration from </a:t>
            </a:r>
            <a:br>
              <a:rPr lang="en-US" altLang="en-US" sz="2000" cap="none" dirty="0">
                <a:latin typeface="Century Gothic" panose="020B0502020202020204" pitchFamily="34" charset="0"/>
              </a:rPr>
            </a:br>
            <a:r>
              <a:rPr lang="en-US" altLang="en-US" sz="2000" cap="none" dirty="0">
                <a:latin typeface="Century Gothic" panose="020B0502020202020204" pitchFamily="34" charset="0"/>
              </a:rPr>
              <a:t>Low Earth Orbit (ISS) To Cislunar (Gateway):  </a:t>
            </a:r>
            <a:br>
              <a:rPr lang="en-US" altLang="en-US" sz="2000" cap="none" dirty="0">
                <a:latin typeface="Century Gothic" panose="020B0502020202020204" pitchFamily="34" charset="0"/>
              </a:rPr>
            </a:br>
            <a:r>
              <a:rPr lang="en-US" altLang="en-US" sz="2000" cap="none" dirty="0">
                <a:latin typeface="Century Gothic" panose="020B0502020202020204" pitchFamily="34" charset="0"/>
              </a:rPr>
              <a:t>Amateur Radio Exploration (</a:t>
            </a:r>
            <a:r>
              <a:rPr lang="en-US" altLang="en-US" sz="2000" cap="none" dirty="0" err="1">
                <a:latin typeface="Century Gothic" panose="020B0502020202020204" pitchFamily="34" charset="0"/>
              </a:rPr>
              <a:t>AREx</a:t>
            </a:r>
            <a:r>
              <a:rPr lang="en-US" altLang="en-US" sz="2000" cap="none" dirty="0">
                <a:latin typeface="Century Gothic" panose="020B0502020202020204" pitchFamily="34" charset="0"/>
              </a:rPr>
              <a:t>)</a:t>
            </a:r>
            <a:br>
              <a:rPr lang="en-US" altLang="en-US" sz="2000" i="1" cap="none" dirty="0">
                <a:latin typeface="Century Gothic" panose="020B0502020202020204" pitchFamily="34" charset="0"/>
              </a:rPr>
            </a:br>
            <a:endParaRPr lang="en-US" sz="1800" cap="none" dirty="0"/>
          </a:p>
        </p:txBody>
      </p:sp>
      <p:sp>
        <p:nvSpPr>
          <p:cNvPr id="4" name="Rectangle 7">
            <a:extLst>
              <a:ext uri="{FF2B5EF4-FFF2-40B4-BE49-F238E27FC236}">
                <a16:creationId xmlns:a16="http://schemas.microsoft.com/office/drawing/2014/main" id="{4FB40C5B-56DD-46D5-89C0-5C216E704548}"/>
              </a:ext>
            </a:extLst>
          </p:cNvPr>
          <p:cNvSpPr>
            <a:spLocks noChangeArrowheads="1"/>
          </p:cNvSpPr>
          <p:nvPr/>
        </p:nvSpPr>
        <p:spPr bwMode="auto">
          <a:xfrm>
            <a:off x="-34121" y="1228915"/>
            <a:ext cx="9178121" cy="3928635"/>
          </a:xfrm>
          <a:prstGeom prst="rect">
            <a:avLst/>
          </a:prstGeom>
          <a:solidFill>
            <a:schemeClr val="bg1"/>
          </a:solidFill>
          <a:ln w="9525">
            <a:noFill/>
            <a:miter lim="800000"/>
            <a:headEnd/>
            <a:tailEnd/>
          </a:ln>
          <a:effectLst/>
        </p:spPr>
        <p:txBody>
          <a:bodyPr wrap="none" anchor="ctr"/>
          <a:lstStyle>
            <a:lvl1pPr eaLnBrk="0" hangingPunct="0">
              <a:spcBef>
                <a:spcPct val="20000"/>
              </a:spcBef>
              <a:buChar char="•"/>
              <a:defRPr sz="3200">
                <a:solidFill>
                  <a:schemeClr val="bg1"/>
                </a:solidFill>
                <a:latin typeface="Arial" panose="020B0604020202020204" pitchFamily="34" charset="0"/>
              </a:defRPr>
            </a:lvl1pPr>
            <a:lvl2pPr marL="742950" indent="-285750" eaLnBrk="0" hangingPunct="0">
              <a:spcBef>
                <a:spcPct val="20000"/>
              </a:spcBef>
              <a:buChar char="–"/>
              <a:defRPr sz="2800">
                <a:solidFill>
                  <a:schemeClr val="bg1"/>
                </a:solidFill>
                <a:latin typeface="Arial" panose="020B0604020202020204" pitchFamily="34" charset="0"/>
              </a:defRPr>
            </a:lvl2pPr>
            <a:lvl3pPr marL="1143000" indent="-228600" eaLnBrk="0" hangingPunct="0">
              <a:spcBef>
                <a:spcPct val="20000"/>
              </a:spcBef>
              <a:buChar char="•"/>
              <a:defRPr sz="2400">
                <a:solidFill>
                  <a:schemeClr val="bg1"/>
                </a:solidFill>
                <a:latin typeface="Arial" panose="020B0604020202020204" pitchFamily="34" charset="0"/>
              </a:defRPr>
            </a:lvl3pPr>
            <a:lvl4pPr marL="1600200" indent="-228600" eaLnBrk="0" hangingPunct="0">
              <a:spcBef>
                <a:spcPct val="20000"/>
              </a:spcBef>
              <a:buChar char="–"/>
              <a:defRPr sz="2000">
                <a:solidFill>
                  <a:schemeClr val="bg1"/>
                </a:solidFill>
                <a:latin typeface="Arial" panose="020B0604020202020204" pitchFamily="34" charset="0"/>
              </a:defRPr>
            </a:lvl4pPr>
            <a:lvl5pPr marL="2057400" indent="-228600" eaLnBrk="0" hangingPunct="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eaLnBrk="1" hangingPunct="1">
              <a:spcBef>
                <a:spcPct val="0"/>
              </a:spcBef>
              <a:buFontTx/>
              <a:buNone/>
            </a:pPr>
            <a:endParaRPr lang="en-US" altLang="en-US" sz="1350">
              <a:solidFill>
                <a:schemeClr val="tx1"/>
              </a:solidFill>
            </a:endParaRPr>
          </a:p>
        </p:txBody>
      </p:sp>
      <p:sp>
        <p:nvSpPr>
          <p:cNvPr id="5" name="Rectangle 11">
            <a:extLst>
              <a:ext uri="{FF2B5EF4-FFF2-40B4-BE49-F238E27FC236}">
                <a16:creationId xmlns:a16="http://schemas.microsoft.com/office/drawing/2014/main" id="{F4A8715F-CBFA-4978-A912-00C2A48CA8C7}"/>
              </a:ext>
            </a:extLst>
          </p:cNvPr>
          <p:cNvSpPr>
            <a:spLocks noChangeArrowheads="1"/>
          </p:cNvSpPr>
          <p:nvPr/>
        </p:nvSpPr>
        <p:spPr bwMode="auto">
          <a:xfrm>
            <a:off x="168442" y="1287789"/>
            <a:ext cx="7820265"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Aft>
                <a:spcPts val="300"/>
              </a:spcAft>
            </a:pPr>
            <a:r>
              <a:rPr lang="en-US" sz="1600" b="1" u="sng" dirty="0">
                <a:cs typeface="Arial" panose="020B0604020202020204" pitchFamily="34" charset="0"/>
              </a:rPr>
              <a:t>Overview</a:t>
            </a:r>
            <a:r>
              <a:rPr lang="en-US" sz="1600" b="1" dirty="0">
                <a:cs typeface="Arial" panose="020B0604020202020204" pitchFamily="34" charset="0"/>
              </a:rPr>
              <a:t>:</a:t>
            </a:r>
          </a:p>
          <a:p>
            <a:pPr marL="91438" indent="-115885">
              <a:spcAft>
                <a:spcPts val="300"/>
              </a:spcAft>
              <a:buFont typeface="Arial" panose="020B0604020202020204" pitchFamily="34" charset="0"/>
              <a:buChar char="•"/>
            </a:pPr>
            <a:r>
              <a:rPr lang="en-US" sz="1600" b="1" dirty="0">
                <a:cs typeface="Arial" panose="020B0604020202020204" pitchFamily="34" charset="0"/>
              </a:rPr>
              <a:t>Hands-on engagement, validated by ARISS, enables students (and communities) to be immersed in the wonderment of space exploration</a:t>
            </a:r>
          </a:p>
          <a:p>
            <a:pPr marL="91438" indent="-115885">
              <a:spcAft>
                <a:spcPts val="300"/>
              </a:spcAft>
              <a:buFont typeface="Arial" panose="020B0604020202020204" pitchFamily="34" charset="0"/>
              <a:buChar char="•"/>
            </a:pPr>
            <a:r>
              <a:rPr lang="en-US" sz="1600" b="1" dirty="0">
                <a:cs typeface="Arial" panose="020B0604020202020204" pitchFamily="34" charset="0"/>
              </a:rPr>
              <a:t>10 min ISS pass transformed into 12 hour hemisphere comm opportunities (voice, lunar/Earth pictures, Television, experiment data, Twitter-like messages, telerobot command between schools, </a:t>
            </a:r>
            <a:r>
              <a:rPr lang="en-US" sz="1600" b="1" dirty="0" err="1">
                <a:cs typeface="Arial" panose="020B0604020202020204" pitchFamily="34" charset="0"/>
              </a:rPr>
              <a:t>etc</a:t>
            </a:r>
            <a:r>
              <a:rPr lang="en-US" sz="1600" b="1" dirty="0">
                <a:cs typeface="Arial" panose="020B0604020202020204" pitchFamily="34" charset="0"/>
              </a:rPr>
              <a:t>) </a:t>
            </a:r>
          </a:p>
          <a:p>
            <a:pPr marL="91438" indent="-115885">
              <a:spcAft>
                <a:spcPts val="300"/>
              </a:spcAft>
              <a:buFont typeface="Arial" panose="020B0604020202020204" pitchFamily="34" charset="0"/>
              <a:buChar char="•"/>
            </a:pPr>
            <a:r>
              <a:rPr lang="en-US" sz="1600" b="1" dirty="0">
                <a:cs typeface="Arial" panose="020B0604020202020204" pitchFamily="34" charset="0"/>
              </a:rPr>
              <a:t>Leverages ARISS international support, expertise and capabilities (hardware, operations and educational infrastructure) demonstrated on ISS</a:t>
            </a:r>
          </a:p>
          <a:p>
            <a:pPr marL="91438" indent="-115885">
              <a:spcAft>
                <a:spcPts val="300"/>
              </a:spcAft>
              <a:buFont typeface="Arial" panose="020B0604020202020204" pitchFamily="34" charset="0"/>
              <a:buChar char="•"/>
            </a:pPr>
            <a:r>
              <a:rPr lang="en-US" sz="1600" b="1" dirty="0">
                <a:cs typeface="Arial" panose="020B0604020202020204" pitchFamily="34" charset="0"/>
              </a:rPr>
              <a:t>Coupled with AMSAT international’s deep space satellite development and operations expertise</a:t>
            </a:r>
          </a:p>
          <a:p>
            <a:pPr marL="91438" indent="-115885">
              <a:spcAft>
                <a:spcPts val="300"/>
              </a:spcAft>
              <a:buFont typeface="Arial" panose="020B0604020202020204" pitchFamily="34" charset="0"/>
              <a:buChar char="•"/>
            </a:pPr>
            <a:r>
              <a:rPr lang="en-US" sz="1600" b="1" dirty="0">
                <a:cs typeface="Arial" panose="020B0604020202020204" pitchFamily="34" charset="0"/>
              </a:rPr>
              <a:t>Hardware development performed at no cost to space agencies; request launch and integration support</a:t>
            </a:r>
          </a:p>
        </p:txBody>
      </p:sp>
      <p:sp>
        <p:nvSpPr>
          <p:cNvPr id="6" name="Text Box 12">
            <a:extLst>
              <a:ext uri="{FF2B5EF4-FFF2-40B4-BE49-F238E27FC236}">
                <a16:creationId xmlns:a16="http://schemas.microsoft.com/office/drawing/2014/main" id="{85CF83B9-E4C1-44B9-B06C-16384C4002DD}"/>
              </a:ext>
            </a:extLst>
          </p:cNvPr>
          <p:cNvSpPr txBox="1">
            <a:spLocks noChangeArrowheads="1"/>
          </p:cNvSpPr>
          <p:nvPr/>
        </p:nvSpPr>
        <p:spPr bwMode="auto">
          <a:xfrm>
            <a:off x="636789" y="4706457"/>
            <a:ext cx="6738939" cy="437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bg1"/>
                </a:solidFill>
                <a:latin typeface="Arial" panose="020B0604020202020204" pitchFamily="34" charset="0"/>
              </a:defRPr>
            </a:lvl1pPr>
            <a:lvl2pPr marL="742950" indent="-285750" eaLnBrk="0" hangingPunct="0">
              <a:spcBef>
                <a:spcPct val="20000"/>
              </a:spcBef>
              <a:buChar char="–"/>
              <a:defRPr sz="2800">
                <a:solidFill>
                  <a:schemeClr val="bg1"/>
                </a:solidFill>
                <a:latin typeface="Arial" panose="020B0604020202020204" pitchFamily="34" charset="0"/>
              </a:defRPr>
            </a:lvl2pPr>
            <a:lvl3pPr marL="1143000" indent="-228600" eaLnBrk="0" hangingPunct="0">
              <a:spcBef>
                <a:spcPct val="20000"/>
              </a:spcBef>
              <a:buChar char="•"/>
              <a:defRPr sz="2400">
                <a:solidFill>
                  <a:schemeClr val="bg1"/>
                </a:solidFill>
                <a:latin typeface="Arial" panose="020B0604020202020204" pitchFamily="34" charset="0"/>
              </a:defRPr>
            </a:lvl3pPr>
            <a:lvl4pPr marL="1600200" indent="-228600" eaLnBrk="0" hangingPunct="0">
              <a:spcBef>
                <a:spcPct val="20000"/>
              </a:spcBef>
              <a:buChar char="–"/>
              <a:defRPr sz="2000">
                <a:solidFill>
                  <a:schemeClr val="bg1"/>
                </a:solidFill>
                <a:latin typeface="Arial" panose="020B0604020202020204" pitchFamily="34" charset="0"/>
              </a:defRPr>
            </a:lvl4pPr>
            <a:lvl5pPr marL="2057400" indent="-228600" eaLnBrk="0" hangingPunct="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lgn="ctr" eaLnBrk="1" hangingPunct="1">
              <a:lnSpc>
                <a:spcPct val="80000"/>
              </a:lnSpc>
              <a:buFontTx/>
              <a:buNone/>
            </a:pPr>
            <a:r>
              <a:rPr lang="en-US" altLang="en-US" sz="1400" b="1" dirty="0">
                <a:solidFill>
                  <a:srgbClr val="FFFF00"/>
                </a:solidFill>
              </a:rPr>
              <a:t>ARISS development, operations, education and student mentoring is performed by world-wide network of amateur radio &amp; educator volunteers</a:t>
            </a:r>
          </a:p>
        </p:txBody>
      </p:sp>
      <p:pic>
        <p:nvPicPr>
          <p:cNvPr id="7" name="Picture 6" descr="A picture containing person, holding, boy, man&#10;&#10;Description automatically generated">
            <a:extLst>
              <a:ext uri="{FF2B5EF4-FFF2-40B4-BE49-F238E27FC236}">
                <a16:creationId xmlns:a16="http://schemas.microsoft.com/office/drawing/2014/main" id="{1B076446-8B07-45E5-B757-B15F048DB87D}"/>
              </a:ext>
            </a:extLst>
          </p:cNvPr>
          <p:cNvPicPr>
            <a:picLocks noChangeAspect="1"/>
          </p:cNvPicPr>
          <p:nvPr/>
        </p:nvPicPr>
        <p:blipFill rotWithShape="1">
          <a:blip r:embed="rId2">
            <a:extLst>
              <a:ext uri="{28A0092B-C50C-407E-A947-70E740481C1C}">
                <a14:useLocalDpi xmlns:a14="http://schemas.microsoft.com/office/drawing/2010/main" val="0"/>
              </a:ext>
            </a:extLst>
          </a:blip>
          <a:srcRect l="8440" t="10506" r="22934" b="308"/>
          <a:stretch/>
        </p:blipFill>
        <p:spPr>
          <a:xfrm>
            <a:off x="8022148" y="3203844"/>
            <a:ext cx="1125822" cy="975891"/>
          </a:xfrm>
          <a:prstGeom prst="rect">
            <a:avLst/>
          </a:prstGeom>
        </p:spPr>
      </p:pic>
      <p:pic>
        <p:nvPicPr>
          <p:cNvPr id="8" name="Picture 7" descr="A person standing in a kitchen&#10;&#10;Description automatically generated">
            <a:extLst>
              <a:ext uri="{FF2B5EF4-FFF2-40B4-BE49-F238E27FC236}">
                <a16:creationId xmlns:a16="http://schemas.microsoft.com/office/drawing/2014/main" id="{937A5C24-9506-4E01-B525-306E8C794031}"/>
              </a:ext>
            </a:extLst>
          </p:cNvPr>
          <p:cNvPicPr>
            <a:picLocks noChangeAspect="1"/>
          </p:cNvPicPr>
          <p:nvPr/>
        </p:nvPicPr>
        <p:blipFill rotWithShape="1">
          <a:blip r:embed="rId3">
            <a:extLst>
              <a:ext uri="{28A0092B-C50C-407E-A947-70E740481C1C}">
                <a14:useLocalDpi xmlns:a14="http://schemas.microsoft.com/office/drawing/2010/main" val="0"/>
              </a:ext>
            </a:extLst>
          </a:blip>
          <a:srcRect r="13394"/>
          <a:stretch/>
        </p:blipFill>
        <p:spPr>
          <a:xfrm>
            <a:off x="8046637" y="4179735"/>
            <a:ext cx="1101333" cy="953751"/>
          </a:xfrm>
          <a:prstGeom prst="rect">
            <a:avLst/>
          </a:prstGeom>
        </p:spPr>
      </p:pic>
      <p:pic>
        <p:nvPicPr>
          <p:cNvPr id="15" name="Picture 19" descr="C:\Users\Owner\Documents\PSC Weekly, Qtrly - done by me\MGS_7546 NASA Glenn.jpg">
            <a:extLst>
              <a:ext uri="{FF2B5EF4-FFF2-40B4-BE49-F238E27FC236}">
                <a16:creationId xmlns:a16="http://schemas.microsoft.com/office/drawing/2014/main" id="{6D352A43-E98E-40E3-A828-1FF2D1C258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34483" y="1249850"/>
            <a:ext cx="1113487" cy="1045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Content Placeholder 8">
            <a:extLst>
              <a:ext uri="{FF2B5EF4-FFF2-40B4-BE49-F238E27FC236}">
                <a16:creationId xmlns:a16="http://schemas.microsoft.com/office/drawing/2014/main" id="{54A5AEA5-7F37-4AA7-B917-FEF58BA09E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7289" r="-2"/>
          <a:stretch>
            <a:fillRect/>
          </a:stretch>
        </p:blipFill>
        <p:spPr bwMode="auto">
          <a:xfrm>
            <a:off x="8034483" y="2238277"/>
            <a:ext cx="1113487" cy="988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177227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73478-E611-4328-BD70-52F2A7C02956}"/>
              </a:ext>
            </a:extLst>
          </p:cNvPr>
          <p:cNvSpPr>
            <a:spLocks noGrp="1"/>
          </p:cNvSpPr>
          <p:nvPr>
            <p:ph type="title"/>
          </p:nvPr>
        </p:nvSpPr>
        <p:spPr/>
        <p:txBody>
          <a:bodyPr/>
          <a:lstStyle/>
          <a:p>
            <a:r>
              <a:rPr lang="en-US" b="1" dirty="0"/>
              <a:t>Development Roles</a:t>
            </a:r>
            <a:br>
              <a:rPr lang="en-US" b="1" dirty="0"/>
            </a:br>
            <a:r>
              <a:rPr lang="en-US" b="1" dirty="0"/>
              <a:t>(2/4)</a:t>
            </a:r>
          </a:p>
        </p:txBody>
      </p:sp>
      <p:sp>
        <p:nvSpPr>
          <p:cNvPr id="3" name="Content Placeholder 2">
            <a:extLst>
              <a:ext uri="{FF2B5EF4-FFF2-40B4-BE49-F238E27FC236}">
                <a16:creationId xmlns:a16="http://schemas.microsoft.com/office/drawing/2014/main" id="{F48EE8C4-3C56-4070-B4D2-FFA3F1507251}"/>
              </a:ext>
            </a:extLst>
          </p:cNvPr>
          <p:cNvSpPr>
            <a:spLocks noGrp="1"/>
          </p:cNvSpPr>
          <p:nvPr>
            <p:ph idx="1"/>
          </p:nvPr>
        </p:nvSpPr>
        <p:spPr>
          <a:xfrm>
            <a:off x="628650" y="1369219"/>
            <a:ext cx="7886700" cy="3629501"/>
          </a:xfrm>
        </p:spPr>
        <p:txBody>
          <a:bodyPr>
            <a:normAutofit/>
          </a:bodyPr>
          <a:lstStyle/>
          <a:p>
            <a:r>
              <a:rPr lang="en-US" dirty="0"/>
              <a:t>Electrical &amp; RF Systems</a:t>
            </a:r>
          </a:p>
          <a:p>
            <a:pPr lvl="1"/>
            <a:r>
              <a:rPr lang="en-US" dirty="0"/>
              <a:t>Power Supply</a:t>
            </a:r>
          </a:p>
          <a:p>
            <a:pPr lvl="1"/>
            <a:r>
              <a:rPr lang="en-US" dirty="0"/>
              <a:t>Software Defined Radio/Signal Processor</a:t>
            </a:r>
          </a:p>
          <a:p>
            <a:pPr lvl="1"/>
            <a:r>
              <a:rPr lang="en-US" dirty="0"/>
              <a:t>Command and Data Handling</a:t>
            </a:r>
          </a:p>
          <a:p>
            <a:pPr lvl="1"/>
            <a:r>
              <a:rPr lang="en-US" dirty="0"/>
              <a:t>RF/Power Amplifier</a:t>
            </a:r>
          </a:p>
          <a:p>
            <a:pPr lvl="1"/>
            <a:r>
              <a:rPr lang="en-US" dirty="0"/>
              <a:t>Electrical Interfaces</a:t>
            </a:r>
          </a:p>
          <a:p>
            <a:pPr lvl="1"/>
            <a:r>
              <a:rPr lang="en-US" dirty="0"/>
              <a:t>Radiation/effects</a:t>
            </a:r>
          </a:p>
          <a:p>
            <a:pPr lvl="1"/>
            <a:r>
              <a:rPr lang="en-US" dirty="0"/>
              <a:t>Test and Verification</a:t>
            </a:r>
          </a:p>
          <a:p>
            <a:pPr lvl="1"/>
            <a:r>
              <a:rPr lang="en-US" dirty="0"/>
              <a:t>Safety Hazards</a:t>
            </a:r>
          </a:p>
          <a:p>
            <a:pPr lvl="1"/>
            <a:r>
              <a:rPr lang="en-US" dirty="0"/>
              <a:t>Engineering Requirements</a:t>
            </a:r>
          </a:p>
        </p:txBody>
      </p:sp>
    </p:spTree>
    <p:extLst>
      <p:ext uri="{BB962C8B-B14F-4D97-AF65-F5344CB8AC3E}">
        <p14:creationId xmlns:p14="http://schemas.microsoft.com/office/powerpoint/2010/main" val="79257136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C1060-3125-4B01-802D-69BFDDF3FE82}"/>
              </a:ext>
            </a:extLst>
          </p:cNvPr>
          <p:cNvSpPr>
            <a:spLocks noGrp="1"/>
          </p:cNvSpPr>
          <p:nvPr>
            <p:ph type="title"/>
          </p:nvPr>
        </p:nvSpPr>
        <p:spPr/>
        <p:txBody>
          <a:bodyPr/>
          <a:lstStyle/>
          <a:p>
            <a:r>
              <a:rPr lang="en-US" b="1" dirty="0"/>
              <a:t>Development Roles</a:t>
            </a:r>
            <a:br>
              <a:rPr lang="en-US" b="1" dirty="0"/>
            </a:br>
            <a:r>
              <a:rPr lang="en-US" b="1" dirty="0"/>
              <a:t>(3/4)</a:t>
            </a:r>
          </a:p>
        </p:txBody>
      </p:sp>
      <p:sp>
        <p:nvSpPr>
          <p:cNvPr id="3" name="Content Placeholder 2">
            <a:extLst>
              <a:ext uri="{FF2B5EF4-FFF2-40B4-BE49-F238E27FC236}">
                <a16:creationId xmlns:a16="http://schemas.microsoft.com/office/drawing/2014/main" id="{4DA9993C-6504-481F-9270-DD7B1D61C092}"/>
              </a:ext>
            </a:extLst>
          </p:cNvPr>
          <p:cNvSpPr>
            <a:spLocks noGrp="1"/>
          </p:cNvSpPr>
          <p:nvPr>
            <p:ph idx="1"/>
          </p:nvPr>
        </p:nvSpPr>
        <p:spPr>
          <a:xfrm>
            <a:off x="628650" y="1446508"/>
            <a:ext cx="7886700" cy="3508058"/>
          </a:xfrm>
        </p:spPr>
        <p:txBody>
          <a:bodyPr>
            <a:normAutofit fontScale="70000" lnSpcReduction="20000"/>
          </a:bodyPr>
          <a:lstStyle/>
          <a:p>
            <a:r>
              <a:rPr lang="en-US" dirty="0"/>
              <a:t>Analyses and Algorithms</a:t>
            </a:r>
          </a:p>
          <a:p>
            <a:pPr lvl="1"/>
            <a:r>
              <a:rPr lang="en-US" dirty="0"/>
              <a:t>Link Budget</a:t>
            </a:r>
          </a:p>
          <a:p>
            <a:pPr lvl="1"/>
            <a:r>
              <a:rPr lang="en-US" dirty="0"/>
              <a:t>ACM/VCM (Adaptive Coding Modulation/Variable Coding Modulation Management)</a:t>
            </a:r>
          </a:p>
          <a:p>
            <a:pPr lvl="1"/>
            <a:r>
              <a:rPr lang="en-US" dirty="0"/>
              <a:t>Earth visibility</a:t>
            </a:r>
          </a:p>
          <a:p>
            <a:pPr lvl="1"/>
            <a:r>
              <a:rPr lang="en-US" dirty="0"/>
              <a:t>Moon visibility</a:t>
            </a:r>
          </a:p>
          <a:p>
            <a:pPr lvl="1"/>
            <a:r>
              <a:rPr lang="en-US" dirty="0"/>
              <a:t>Pointing system Algorithms</a:t>
            </a:r>
          </a:p>
          <a:p>
            <a:r>
              <a:rPr lang="en-US" dirty="0"/>
              <a:t>Software</a:t>
            </a:r>
          </a:p>
          <a:p>
            <a:pPr lvl="1"/>
            <a:r>
              <a:rPr lang="en-US" dirty="0"/>
              <a:t>Operating System</a:t>
            </a:r>
          </a:p>
          <a:p>
            <a:pPr lvl="1"/>
            <a:r>
              <a:rPr lang="en-US" dirty="0"/>
              <a:t>Command and Data Handling</a:t>
            </a:r>
          </a:p>
          <a:p>
            <a:pPr lvl="1"/>
            <a:r>
              <a:rPr lang="en-US" dirty="0"/>
              <a:t>Pointing System</a:t>
            </a:r>
          </a:p>
          <a:p>
            <a:pPr lvl="1"/>
            <a:r>
              <a:rPr lang="en-US" dirty="0"/>
              <a:t>SDR/FPGA VHDL Code</a:t>
            </a:r>
          </a:p>
          <a:p>
            <a:pPr lvl="1"/>
            <a:r>
              <a:rPr lang="en-US" dirty="0"/>
              <a:t>Test and Verification</a:t>
            </a:r>
          </a:p>
          <a:p>
            <a:pPr lvl="1"/>
            <a:r>
              <a:rPr lang="en-US" dirty="0"/>
              <a:t>Safety Hazards</a:t>
            </a:r>
          </a:p>
          <a:p>
            <a:pPr lvl="1"/>
            <a:r>
              <a:rPr lang="en-US" dirty="0"/>
              <a:t>Engineering Requirements</a:t>
            </a:r>
          </a:p>
          <a:p>
            <a:pPr lvl="1"/>
            <a:endParaRPr lang="en-US" dirty="0"/>
          </a:p>
        </p:txBody>
      </p:sp>
    </p:spTree>
    <p:extLst>
      <p:ext uri="{BB962C8B-B14F-4D97-AF65-F5344CB8AC3E}">
        <p14:creationId xmlns:p14="http://schemas.microsoft.com/office/powerpoint/2010/main" val="18702178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C1060-3125-4B01-802D-69BFDDF3FE82}"/>
              </a:ext>
            </a:extLst>
          </p:cNvPr>
          <p:cNvSpPr>
            <a:spLocks noGrp="1"/>
          </p:cNvSpPr>
          <p:nvPr>
            <p:ph type="title"/>
          </p:nvPr>
        </p:nvSpPr>
        <p:spPr/>
        <p:txBody>
          <a:bodyPr/>
          <a:lstStyle/>
          <a:p>
            <a:r>
              <a:rPr lang="en-US" b="1" dirty="0"/>
              <a:t>Development Roles</a:t>
            </a:r>
            <a:br>
              <a:rPr lang="en-US" b="1" dirty="0"/>
            </a:br>
            <a:r>
              <a:rPr lang="en-US" b="1" dirty="0"/>
              <a:t>(4/4)</a:t>
            </a:r>
          </a:p>
        </p:txBody>
      </p:sp>
      <p:sp>
        <p:nvSpPr>
          <p:cNvPr id="3" name="Content Placeholder 2">
            <a:extLst>
              <a:ext uri="{FF2B5EF4-FFF2-40B4-BE49-F238E27FC236}">
                <a16:creationId xmlns:a16="http://schemas.microsoft.com/office/drawing/2014/main" id="{4DA9993C-6504-481F-9270-DD7B1D61C092}"/>
              </a:ext>
            </a:extLst>
          </p:cNvPr>
          <p:cNvSpPr>
            <a:spLocks noGrp="1"/>
          </p:cNvSpPr>
          <p:nvPr>
            <p:ph idx="1"/>
          </p:nvPr>
        </p:nvSpPr>
        <p:spPr>
          <a:xfrm>
            <a:off x="628650" y="1385547"/>
            <a:ext cx="7886700" cy="3263504"/>
          </a:xfrm>
        </p:spPr>
        <p:txBody>
          <a:bodyPr>
            <a:normAutofit fontScale="92500" lnSpcReduction="20000"/>
          </a:bodyPr>
          <a:lstStyle/>
          <a:p>
            <a:r>
              <a:rPr lang="en-US" dirty="0"/>
              <a:t>Ground station</a:t>
            </a:r>
          </a:p>
          <a:p>
            <a:pPr lvl="1"/>
            <a:r>
              <a:rPr lang="en-US" dirty="0"/>
              <a:t>Prototype development</a:t>
            </a:r>
          </a:p>
          <a:p>
            <a:pPr lvl="1"/>
            <a:r>
              <a:rPr lang="en-US" dirty="0"/>
              <a:t>Software</a:t>
            </a:r>
          </a:p>
          <a:p>
            <a:pPr lvl="1"/>
            <a:r>
              <a:rPr lang="en-US" dirty="0"/>
              <a:t>Ground station design communication</a:t>
            </a:r>
          </a:p>
          <a:p>
            <a:r>
              <a:rPr lang="en-US" dirty="0"/>
              <a:t>Telemetry Storage (e.g. Fox Warehouse/BATC Server)</a:t>
            </a:r>
          </a:p>
          <a:p>
            <a:r>
              <a:rPr lang="en-US" dirty="0"/>
              <a:t>School Contact and Command Security</a:t>
            </a:r>
          </a:p>
          <a:p>
            <a:r>
              <a:rPr lang="en-US" dirty="0"/>
              <a:t>Communication and Outreach</a:t>
            </a:r>
          </a:p>
          <a:p>
            <a:r>
              <a:rPr lang="en-US" dirty="0"/>
              <a:t>Space Agency Safety Certification</a:t>
            </a:r>
          </a:p>
          <a:p>
            <a:r>
              <a:rPr lang="en-US" dirty="0"/>
              <a:t>Space Agency Engineering Requirement Verification</a:t>
            </a:r>
          </a:p>
          <a:p>
            <a:r>
              <a:rPr lang="en-US" dirty="0"/>
              <a:t>ITAR/EAR99 Compliance </a:t>
            </a:r>
          </a:p>
        </p:txBody>
      </p:sp>
    </p:spTree>
    <p:extLst>
      <p:ext uri="{BB962C8B-B14F-4D97-AF65-F5344CB8AC3E}">
        <p14:creationId xmlns:p14="http://schemas.microsoft.com/office/powerpoint/2010/main" val="216205076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81A1BA1-E53C-42CC-99A7-DB1688A28BA9}"/>
              </a:ext>
            </a:extLst>
          </p:cNvPr>
          <p:cNvSpPr/>
          <p:nvPr/>
        </p:nvSpPr>
        <p:spPr>
          <a:xfrm>
            <a:off x="822960" y="1516829"/>
            <a:ext cx="7826190" cy="2041263"/>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sp>
        <p:nvSpPr>
          <p:cNvPr id="2" name="Title 1">
            <a:extLst>
              <a:ext uri="{FF2B5EF4-FFF2-40B4-BE49-F238E27FC236}">
                <a16:creationId xmlns:a16="http://schemas.microsoft.com/office/drawing/2014/main" id="{F7609E71-37AC-4129-AEDE-549A09B115CC}"/>
              </a:ext>
            </a:extLst>
          </p:cNvPr>
          <p:cNvSpPr>
            <a:spLocks noGrp="1"/>
          </p:cNvSpPr>
          <p:nvPr>
            <p:ph type="title"/>
          </p:nvPr>
        </p:nvSpPr>
        <p:spPr/>
        <p:txBody>
          <a:bodyPr>
            <a:normAutofit fontScale="90000"/>
          </a:bodyPr>
          <a:lstStyle/>
          <a:p>
            <a:r>
              <a:rPr lang="en-US" dirty="0" err="1"/>
              <a:t>AREx</a:t>
            </a:r>
            <a:r>
              <a:rPr lang="en-US" dirty="0"/>
              <a:t> Gateway </a:t>
            </a:r>
            <a:br>
              <a:rPr lang="en-US" dirty="0"/>
            </a:br>
            <a:r>
              <a:rPr lang="en-US" dirty="0"/>
              <a:t>Proposed Lifecycle Milestone Reviews</a:t>
            </a:r>
            <a:br>
              <a:rPr lang="en-US" dirty="0"/>
            </a:br>
            <a:r>
              <a:rPr lang="en-US" dirty="0"/>
              <a:t>Tailored from NASA NPR 7120.5E</a:t>
            </a:r>
          </a:p>
        </p:txBody>
      </p:sp>
      <p:sp>
        <p:nvSpPr>
          <p:cNvPr id="4" name="Isosceles Triangle 3">
            <a:extLst>
              <a:ext uri="{FF2B5EF4-FFF2-40B4-BE49-F238E27FC236}">
                <a16:creationId xmlns:a16="http://schemas.microsoft.com/office/drawing/2014/main" id="{6F54948B-4755-4F57-A234-2B8618A94BA1}"/>
              </a:ext>
            </a:extLst>
          </p:cNvPr>
          <p:cNvSpPr/>
          <p:nvPr/>
        </p:nvSpPr>
        <p:spPr>
          <a:xfrm>
            <a:off x="1682602" y="2637410"/>
            <a:ext cx="342524" cy="319600"/>
          </a:xfrm>
          <a:prstGeom prst="triangl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sp>
        <p:nvSpPr>
          <p:cNvPr id="5" name="TextBox 4">
            <a:extLst>
              <a:ext uri="{FF2B5EF4-FFF2-40B4-BE49-F238E27FC236}">
                <a16:creationId xmlns:a16="http://schemas.microsoft.com/office/drawing/2014/main" id="{57A976DA-058C-4E9C-B9A0-0F9033CC127F}"/>
              </a:ext>
            </a:extLst>
          </p:cNvPr>
          <p:cNvSpPr txBox="1"/>
          <p:nvPr/>
        </p:nvSpPr>
        <p:spPr>
          <a:xfrm>
            <a:off x="1183636" y="2946925"/>
            <a:ext cx="1271502" cy="461665"/>
          </a:xfrm>
          <a:prstGeom prst="rect">
            <a:avLst/>
          </a:prstGeom>
          <a:noFill/>
          <a:ln>
            <a:noFill/>
          </a:ln>
        </p:spPr>
        <p:txBody>
          <a:bodyPr wrap="none" rtlCol="0">
            <a:spAutoFit/>
          </a:bodyPr>
          <a:lstStyle/>
          <a:p>
            <a:pPr algn="ctr"/>
            <a:r>
              <a:rPr lang="en-US" sz="1200" dirty="0">
                <a:solidFill>
                  <a:schemeClr val="bg1"/>
                </a:solidFill>
              </a:rPr>
              <a:t>MCR/SRR</a:t>
            </a:r>
          </a:p>
          <a:p>
            <a:pPr algn="ctr"/>
            <a:r>
              <a:rPr lang="en-US" sz="1200" dirty="0">
                <a:solidFill>
                  <a:schemeClr val="bg1"/>
                </a:solidFill>
              </a:rPr>
              <a:t>Phase 0 Safety</a:t>
            </a:r>
          </a:p>
        </p:txBody>
      </p:sp>
      <p:sp>
        <p:nvSpPr>
          <p:cNvPr id="7" name="TextBox 6">
            <a:extLst>
              <a:ext uri="{FF2B5EF4-FFF2-40B4-BE49-F238E27FC236}">
                <a16:creationId xmlns:a16="http://schemas.microsoft.com/office/drawing/2014/main" id="{0F8A0960-CF92-45A4-9772-29AF05B4CAE0}"/>
              </a:ext>
            </a:extLst>
          </p:cNvPr>
          <p:cNvSpPr txBox="1"/>
          <p:nvPr/>
        </p:nvSpPr>
        <p:spPr>
          <a:xfrm>
            <a:off x="3025180" y="2946925"/>
            <a:ext cx="1221809" cy="461665"/>
          </a:xfrm>
          <a:prstGeom prst="rect">
            <a:avLst/>
          </a:prstGeom>
          <a:noFill/>
          <a:ln>
            <a:noFill/>
          </a:ln>
        </p:spPr>
        <p:txBody>
          <a:bodyPr wrap="none" rtlCol="0">
            <a:spAutoFit/>
          </a:bodyPr>
          <a:lstStyle/>
          <a:p>
            <a:pPr algn="ctr"/>
            <a:r>
              <a:rPr lang="en-US" sz="1200" dirty="0">
                <a:solidFill>
                  <a:schemeClr val="bg1"/>
                </a:solidFill>
              </a:rPr>
              <a:t>PDR</a:t>
            </a:r>
          </a:p>
          <a:p>
            <a:pPr algn="ctr"/>
            <a:r>
              <a:rPr lang="en-US" sz="1200" dirty="0">
                <a:solidFill>
                  <a:schemeClr val="bg1"/>
                </a:solidFill>
              </a:rPr>
              <a:t>Phase I Safety</a:t>
            </a:r>
          </a:p>
        </p:txBody>
      </p:sp>
      <p:sp>
        <p:nvSpPr>
          <p:cNvPr id="9" name="TextBox 8">
            <a:extLst>
              <a:ext uri="{FF2B5EF4-FFF2-40B4-BE49-F238E27FC236}">
                <a16:creationId xmlns:a16="http://schemas.microsoft.com/office/drawing/2014/main" id="{3C09B995-14D5-4463-AEBD-581675F347E0}"/>
              </a:ext>
            </a:extLst>
          </p:cNvPr>
          <p:cNvSpPr txBox="1"/>
          <p:nvPr/>
        </p:nvSpPr>
        <p:spPr>
          <a:xfrm>
            <a:off x="4653470" y="2946925"/>
            <a:ext cx="1257075" cy="461665"/>
          </a:xfrm>
          <a:prstGeom prst="rect">
            <a:avLst/>
          </a:prstGeom>
          <a:noFill/>
          <a:ln>
            <a:noFill/>
          </a:ln>
        </p:spPr>
        <p:txBody>
          <a:bodyPr wrap="none" rtlCol="0">
            <a:spAutoFit/>
          </a:bodyPr>
          <a:lstStyle/>
          <a:p>
            <a:pPr algn="ctr"/>
            <a:r>
              <a:rPr lang="en-US" sz="1200" dirty="0">
                <a:solidFill>
                  <a:schemeClr val="bg1"/>
                </a:solidFill>
              </a:rPr>
              <a:t>CDR</a:t>
            </a:r>
          </a:p>
          <a:p>
            <a:pPr algn="ctr"/>
            <a:r>
              <a:rPr lang="en-US" sz="1200" dirty="0">
                <a:solidFill>
                  <a:schemeClr val="bg1"/>
                </a:solidFill>
              </a:rPr>
              <a:t>Phase II Safety</a:t>
            </a:r>
          </a:p>
        </p:txBody>
      </p:sp>
      <p:sp>
        <p:nvSpPr>
          <p:cNvPr id="11" name="TextBox 10">
            <a:extLst>
              <a:ext uri="{FF2B5EF4-FFF2-40B4-BE49-F238E27FC236}">
                <a16:creationId xmlns:a16="http://schemas.microsoft.com/office/drawing/2014/main" id="{83E7D2F5-9188-4B74-AD38-4D3EB4163150}"/>
              </a:ext>
            </a:extLst>
          </p:cNvPr>
          <p:cNvSpPr txBox="1"/>
          <p:nvPr/>
        </p:nvSpPr>
        <p:spPr>
          <a:xfrm>
            <a:off x="6523279" y="2946925"/>
            <a:ext cx="1292341" cy="276999"/>
          </a:xfrm>
          <a:prstGeom prst="rect">
            <a:avLst/>
          </a:prstGeom>
          <a:noFill/>
          <a:ln>
            <a:noFill/>
          </a:ln>
        </p:spPr>
        <p:txBody>
          <a:bodyPr wrap="none" rtlCol="0">
            <a:spAutoFit/>
          </a:bodyPr>
          <a:lstStyle/>
          <a:p>
            <a:pPr algn="ctr"/>
            <a:r>
              <a:rPr lang="en-US" sz="1200" dirty="0">
                <a:solidFill>
                  <a:schemeClr val="bg1"/>
                </a:solidFill>
              </a:rPr>
              <a:t>Phase III Safety</a:t>
            </a:r>
          </a:p>
        </p:txBody>
      </p:sp>
      <p:sp>
        <p:nvSpPr>
          <p:cNvPr id="15" name="Rectangle 14">
            <a:extLst>
              <a:ext uri="{FF2B5EF4-FFF2-40B4-BE49-F238E27FC236}">
                <a16:creationId xmlns:a16="http://schemas.microsoft.com/office/drawing/2014/main" id="{9A950488-6ADA-4556-8F24-F824EE156239}"/>
              </a:ext>
            </a:extLst>
          </p:cNvPr>
          <p:cNvSpPr/>
          <p:nvPr/>
        </p:nvSpPr>
        <p:spPr>
          <a:xfrm>
            <a:off x="822960" y="1516828"/>
            <a:ext cx="7826189" cy="741677"/>
          </a:xfrm>
          <a:prstGeom prst="rect">
            <a:avLst/>
          </a:prstGeom>
          <a:solidFill>
            <a:srgbClr val="BDD7EE"/>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solidFill>
            </a:endParaRPr>
          </a:p>
        </p:txBody>
      </p:sp>
      <p:sp>
        <p:nvSpPr>
          <p:cNvPr id="16" name="TextBox 15">
            <a:extLst>
              <a:ext uri="{FF2B5EF4-FFF2-40B4-BE49-F238E27FC236}">
                <a16:creationId xmlns:a16="http://schemas.microsoft.com/office/drawing/2014/main" id="{86C52FF6-A11F-4E49-93CE-7D430308932B}"/>
              </a:ext>
            </a:extLst>
          </p:cNvPr>
          <p:cNvSpPr txBox="1"/>
          <p:nvPr/>
        </p:nvSpPr>
        <p:spPr>
          <a:xfrm>
            <a:off x="773521" y="1793828"/>
            <a:ext cx="1678848" cy="461665"/>
          </a:xfrm>
          <a:prstGeom prst="rect">
            <a:avLst/>
          </a:prstGeom>
          <a:noFill/>
          <a:ln>
            <a:noFill/>
          </a:ln>
        </p:spPr>
        <p:txBody>
          <a:bodyPr wrap="square" rtlCol="0">
            <a:spAutoFit/>
          </a:bodyPr>
          <a:lstStyle/>
          <a:p>
            <a:pPr algn="ctr"/>
            <a:r>
              <a:rPr lang="en-US" sz="1200" dirty="0">
                <a:latin typeface="Calibri" panose="020F0502020204030204" pitchFamily="34" charset="0"/>
                <a:cs typeface="Calibri" panose="020F0502020204030204" pitchFamily="34" charset="0"/>
              </a:rPr>
              <a:t>Concept/Formulation</a:t>
            </a:r>
          </a:p>
          <a:p>
            <a:pPr algn="ctr"/>
            <a:r>
              <a:rPr lang="en-US" sz="1200" dirty="0">
                <a:latin typeface="Calibri" panose="020F0502020204030204" pitchFamily="34" charset="0"/>
                <a:cs typeface="Calibri" panose="020F0502020204030204" pitchFamily="34" charset="0"/>
              </a:rPr>
              <a:t>Phase A</a:t>
            </a:r>
          </a:p>
        </p:txBody>
      </p:sp>
      <p:sp>
        <p:nvSpPr>
          <p:cNvPr id="17" name="TextBox 16">
            <a:extLst>
              <a:ext uri="{FF2B5EF4-FFF2-40B4-BE49-F238E27FC236}">
                <a16:creationId xmlns:a16="http://schemas.microsoft.com/office/drawing/2014/main" id="{4B3B32E2-ED87-4777-B616-F5DFF641F2F8}"/>
              </a:ext>
            </a:extLst>
          </p:cNvPr>
          <p:cNvSpPr txBox="1"/>
          <p:nvPr/>
        </p:nvSpPr>
        <p:spPr>
          <a:xfrm>
            <a:off x="556709" y="3941333"/>
            <a:ext cx="3086101" cy="1338828"/>
          </a:xfrm>
          <a:prstGeom prst="rect">
            <a:avLst/>
          </a:prstGeom>
          <a:noFill/>
        </p:spPr>
        <p:txBody>
          <a:bodyPr wrap="none" rtlCol="0">
            <a:spAutoFit/>
          </a:bodyPr>
          <a:lstStyle/>
          <a:p>
            <a:r>
              <a:rPr lang="en-US" sz="1350" dirty="0">
                <a:solidFill>
                  <a:schemeClr val="bg1"/>
                </a:solidFill>
              </a:rPr>
              <a:t>Acronyms</a:t>
            </a:r>
          </a:p>
          <a:p>
            <a:r>
              <a:rPr lang="en-US" sz="1350" dirty="0">
                <a:solidFill>
                  <a:schemeClr val="bg1"/>
                </a:solidFill>
              </a:rPr>
              <a:t>CDR—Critical Design Review</a:t>
            </a:r>
          </a:p>
          <a:p>
            <a:r>
              <a:rPr lang="en-US" sz="1350" dirty="0">
                <a:solidFill>
                  <a:schemeClr val="bg1"/>
                </a:solidFill>
              </a:rPr>
              <a:t>MCR—Mission Concept Review</a:t>
            </a:r>
          </a:p>
          <a:p>
            <a:r>
              <a:rPr lang="en-US" sz="1350" dirty="0">
                <a:solidFill>
                  <a:schemeClr val="bg1"/>
                </a:solidFill>
              </a:rPr>
              <a:t>PDR—Preliminary Design Review</a:t>
            </a:r>
          </a:p>
          <a:p>
            <a:r>
              <a:rPr lang="en-US" sz="1350" dirty="0">
                <a:solidFill>
                  <a:schemeClr val="bg1"/>
                </a:solidFill>
              </a:rPr>
              <a:t>SRR—System Requirements Review</a:t>
            </a:r>
          </a:p>
          <a:p>
            <a:endParaRPr lang="en-US" sz="1350" dirty="0">
              <a:solidFill>
                <a:schemeClr val="bg1"/>
              </a:solidFill>
            </a:endParaRPr>
          </a:p>
        </p:txBody>
      </p:sp>
      <p:sp>
        <p:nvSpPr>
          <p:cNvPr id="18" name="TextBox 17">
            <a:extLst>
              <a:ext uri="{FF2B5EF4-FFF2-40B4-BE49-F238E27FC236}">
                <a16:creationId xmlns:a16="http://schemas.microsoft.com/office/drawing/2014/main" id="{20709570-AC48-40A1-AB5F-27F5141AAF00}"/>
              </a:ext>
            </a:extLst>
          </p:cNvPr>
          <p:cNvSpPr txBox="1"/>
          <p:nvPr/>
        </p:nvSpPr>
        <p:spPr>
          <a:xfrm>
            <a:off x="822960" y="1501406"/>
            <a:ext cx="2933559" cy="300082"/>
          </a:xfrm>
          <a:prstGeom prst="rect">
            <a:avLst/>
          </a:prstGeom>
          <a:noFill/>
          <a:ln>
            <a:noFill/>
          </a:ln>
        </p:spPr>
        <p:txBody>
          <a:bodyPr wrap="square" rtlCol="0">
            <a:spAutoFit/>
          </a:bodyPr>
          <a:lstStyle/>
          <a:p>
            <a:r>
              <a:rPr lang="en-US" sz="1350" b="1" dirty="0"/>
              <a:t>Project Life Cycle Phases</a:t>
            </a:r>
          </a:p>
        </p:txBody>
      </p:sp>
      <p:sp>
        <p:nvSpPr>
          <p:cNvPr id="19" name="TextBox 18">
            <a:extLst>
              <a:ext uri="{FF2B5EF4-FFF2-40B4-BE49-F238E27FC236}">
                <a16:creationId xmlns:a16="http://schemas.microsoft.com/office/drawing/2014/main" id="{37B3D118-D9C1-43EC-80FE-69D56AA3A638}"/>
              </a:ext>
            </a:extLst>
          </p:cNvPr>
          <p:cNvSpPr txBox="1"/>
          <p:nvPr/>
        </p:nvSpPr>
        <p:spPr>
          <a:xfrm>
            <a:off x="2349767" y="1793827"/>
            <a:ext cx="1573508" cy="461665"/>
          </a:xfrm>
          <a:prstGeom prst="rect">
            <a:avLst/>
          </a:prstGeom>
          <a:noFill/>
          <a:ln>
            <a:noFill/>
          </a:ln>
        </p:spPr>
        <p:txBody>
          <a:bodyPr wrap="square" rtlCol="0">
            <a:spAutoFit/>
          </a:bodyPr>
          <a:lstStyle/>
          <a:p>
            <a:pPr algn="ctr"/>
            <a:r>
              <a:rPr lang="en-US" sz="1200" dirty="0">
                <a:latin typeface="Calibri" panose="020F0502020204030204" pitchFamily="34" charset="0"/>
                <a:cs typeface="Calibri" panose="020F0502020204030204" pitchFamily="34" charset="0"/>
              </a:rPr>
              <a:t>Preliminary Design</a:t>
            </a:r>
          </a:p>
          <a:p>
            <a:pPr algn="ctr"/>
            <a:r>
              <a:rPr lang="en-US" sz="1200" dirty="0">
                <a:latin typeface="Calibri" panose="020F0502020204030204" pitchFamily="34" charset="0"/>
                <a:cs typeface="Calibri" panose="020F0502020204030204" pitchFamily="34" charset="0"/>
              </a:rPr>
              <a:t>Phase B</a:t>
            </a:r>
          </a:p>
        </p:txBody>
      </p:sp>
      <p:sp>
        <p:nvSpPr>
          <p:cNvPr id="22" name="Rectangle 21">
            <a:extLst>
              <a:ext uri="{FF2B5EF4-FFF2-40B4-BE49-F238E27FC236}">
                <a16:creationId xmlns:a16="http://schemas.microsoft.com/office/drawing/2014/main" id="{1D860417-345B-4D6F-9163-D43F7C16D24C}"/>
              </a:ext>
            </a:extLst>
          </p:cNvPr>
          <p:cNvSpPr/>
          <p:nvPr/>
        </p:nvSpPr>
        <p:spPr>
          <a:xfrm>
            <a:off x="822961" y="1782742"/>
            <a:ext cx="1573508" cy="471428"/>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latin typeface="Calibri" panose="020F0502020204030204" pitchFamily="34" charset="0"/>
              <a:cs typeface="Calibri" panose="020F0502020204030204" pitchFamily="34" charset="0"/>
            </a:endParaRPr>
          </a:p>
        </p:txBody>
      </p:sp>
      <p:sp>
        <p:nvSpPr>
          <p:cNvPr id="23" name="Rectangle 22">
            <a:extLst>
              <a:ext uri="{FF2B5EF4-FFF2-40B4-BE49-F238E27FC236}">
                <a16:creationId xmlns:a16="http://schemas.microsoft.com/office/drawing/2014/main" id="{BB888C16-FF04-4E26-8B9D-C3082091CFC6}"/>
              </a:ext>
            </a:extLst>
          </p:cNvPr>
          <p:cNvSpPr/>
          <p:nvPr/>
        </p:nvSpPr>
        <p:spPr>
          <a:xfrm>
            <a:off x="2392987" y="1784149"/>
            <a:ext cx="1391015" cy="471428"/>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latin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29BD4D4B-9116-4D86-A8D6-962CD41049B8}"/>
              </a:ext>
            </a:extLst>
          </p:cNvPr>
          <p:cNvSpPr txBox="1"/>
          <p:nvPr/>
        </p:nvSpPr>
        <p:spPr>
          <a:xfrm>
            <a:off x="3808563" y="1793827"/>
            <a:ext cx="1949687" cy="461665"/>
          </a:xfrm>
          <a:prstGeom prst="rect">
            <a:avLst/>
          </a:prstGeom>
          <a:noFill/>
          <a:ln>
            <a:solidFill>
              <a:srgbClr val="0070C0"/>
            </a:solidFill>
          </a:ln>
        </p:spPr>
        <p:txBody>
          <a:bodyPr wrap="square" rtlCol="0">
            <a:spAutoFit/>
          </a:bodyPr>
          <a:lstStyle/>
          <a:p>
            <a:pPr algn="ctr"/>
            <a:r>
              <a:rPr lang="en-US" sz="1200" dirty="0">
                <a:latin typeface="Calibri" panose="020F0502020204030204" pitchFamily="34" charset="0"/>
                <a:cs typeface="Calibri" panose="020F0502020204030204" pitchFamily="34" charset="0"/>
              </a:rPr>
              <a:t>Final Design &amp; Fabrication</a:t>
            </a:r>
          </a:p>
          <a:p>
            <a:pPr algn="ctr"/>
            <a:r>
              <a:rPr lang="en-US" sz="1200" dirty="0">
                <a:latin typeface="Calibri" panose="020F0502020204030204" pitchFamily="34" charset="0"/>
                <a:cs typeface="Calibri" panose="020F0502020204030204" pitchFamily="34" charset="0"/>
              </a:rPr>
              <a:t>Phase C</a:t>
            </a:r>
          </a:p>
        </p:txBody>
      </p:sp>
      <p:sp>
        <p:nvSpPr>
          <p:cNvPr id="26" name="Rectangle 25">
            <a:extLst>
              <a:ext uri="{FF2B5EF4-FFF2-40B4-BE49-F238E27FC236}">
                <a16:creationId xmlns:a16="http://schemas.microsoft.com/office/drawing/2014/main" id="{374033F2-8F05-415B-9BC5-999B3A3B91D3}"/>
              </a:ext>
            </a:extLst>
          </p:cNvPr>
          <p:cNvSpPr/>
          <p:nvPr/>
        </p:nvSpPr>
        <p:spPr>
          <a:xfrm>
            <a:off x="3781080" y="1787077"/>
            <a:ext cx="1977170" cy="471428"/>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latin typeface="Calibri" panose="020F0502020204030204" pitchFamily="34" charset="0"/>
              <a:cs typeface="Calibri" panose="020F0502020204030204" pitchFamily="34" charset="0"/>
            </a:endParaRPr>
          </a:p>
        </p:txBody>
      </p:sp>
      <p:sp>
        <p:nvSpPr>
          <p:cNvPr id="27" name="Rectangle 26">
            <a:extLst>
              <a:ext uri="{FF2B5EF4-FFF2-40B4-BE49-F238E27FC236}">
                <a16:creationId xmlns:a16="http://schemas.microsoft.com/office/drawing/2014/main" id="{B636DA35-C919-425D-889F-EBEED2FB8007}"/>
              </a:ext>
            </a:extLst>
          </p:cNvPr>
          <p:cNvSpPr/>
          <p:nvPr/>
        </p:nvSpPr>
        <p:spPr>
          <a:xfrm>
            <a:off x="5759973" y="1786474"/>
            <a:ext cx="2146898" cy="471428"/>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latin typeface="Calibri" panose="020F0502020204030204" pitchFamily="34" charset="0"/>
              <a:cs typeface="Calibri" panose="020F0502020204030204" pitchFamily="34" charset="0"/>
            </a:endParaRPr>
          </a:p>
        </p:txBody>
      </p:sp>
      <p:sp>
        <p:nvSpPr>
          <p:cNvPr id="28" name="TextBox 27">
            <a:extLst>
              <a:ext uri="{FF2B5EF4-FFF2-40B4-BE49-F238E27FC236}">
                <a16:creationId xmlns:a16="http://schemas.microsoft.com/office/drawing/2014/main" id="{90FA66F4-A7B5-41BD-A8C1-1C74D2AB0665}"/>
              </a:ext>
            </a:extLst>
          </p:cNvPr>
          <p:cNvSpPr txBox="1"/>
          <p:nvPr/>
        </p:nvSpPr>
        <p:spPr>
          <a:xfrm>
            <a:off x="5781714" y="1788577"/>
            <a:ext cx="1988129" cy="461665"/>
          </a:xfrm>
          <a:prstGeom prst="rect">
            <a:avLst/>
          </a:prstGeom>
          <a:noFill/>
          <a:ln>
            <a:noFill/>
          </a:ln>
        </p:spPr>
        <p:txBody>
          <a:bodyPr wrap="square" rtlCol="0">
            <a:spAutoFit/>
          </a:bodyPr>
          <a:lstStyle/>
          <a:p>
            <a:pPr algn="ctr"/>
            <a:r>
              <a:rPr lang="en-US" sz="1200" dirty="0">
                <a:latin typeface="Calibri" panose="020F0502020204030204" pitchFamily="34" charset="0"/>
                <a:cs typeface="Calibri" panose="020F0502020204030204" pitchFamily="34" charset="0"/>
              </a:rPr>
              <a:t>Integration, Test &amp; Launch</a:t>
            </a:r>
          </a:p>
          <a:p>
            <a:pPr algn="ctr"/>
            <a:r>
              <a:rPr lang="en-US" sz="1200" dirty="0">
                <a:latin typeface="Calibri" panose="020F0502020204030204" pitchFamily="34" charset="0"/>
                <a:cs typeface="Calibri" panose="020F0502020204030204" pitchFamily="34" charset="0"/>
              </a:rPr>
              <a:t>Phase D</a:t>
            </a:r>
          </a:p>
        </p:txBody>
      </p:sp>
      <p:sp>
        <p:nvSpPr>
          <p:cNvPr id="29" name="Isosceles Triangle 28">
            <a:extLst>
              <a:ext uri="{FF2B5EF4-FFF2-40B4-BE49-F238E27FC236}">
                <a16:creationId xmlns:a16="http://schemas.microsoft.com/office/drawing/2014/main" id="{EC130BF1-A412-4BBD-B72F-CD719E7E1B42}"/>
              </a:ext>
            </a:extLst>
          </p:cNvPr>
          <p:cNvSpPr/>
          <p:nvPr/>
        </p:nvSpPr>
        <p:spPr>
          <a:xfrm rot="10800000">
            <a:off x="7756679" y="2268334"/>
            <a:ext cx="311970" cy="265757"/>
          </a:xfrm>
          <a:prstGeom prst="triangl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latin typeface="Calibri" panose="020F0502020204030204" pitchFamily="34" charset="0"/>
              <a:cs typeface="Calibri" panose="020F0502020204030204" pitchFamily="34" charset="0"/>
            </a:endParaRPr>
          </a:p>
        </p:txBody>
      </p:sp>
      <p:sp>
        <p:nvSpPr>
          <p:cNvPr id="30" name="TextBox 29">
            <a:extLst>
              <a:ext uri="{FF2B5EF4-FFF2-40B4-BE49-F238E27FC236}">
                <a16:creationId xmlns:a16="http://schemas.microsoft.com/office/drawing/2014/main" id="{6B12EE16-B937-43D9-971F-2CA2D940AE73}"/>
              </a:ext>
            </a:extLst>
          </p:cNvPr>
          <p:cNvSpPr txBox="1"/>
          <p:nvPr/>
        </p:nvSpPr>
        <p:spPr>
          <a:xfrm>
            <a:off x="7583086" y="2480978"/>
            <a:ext cx="659155" cy="253916"/>
          </a:xfrm>
          <a:prstGeom prst="rect">
            <a:avLst/>
          </a:prstGeom>
          <a:noFill/>
          <a:ln>
            <a:noFill/>
          </a:ln>
        </p:spPr>
        <p:txBody>
          <a:bodyPr wrap="none" rtlCol="0">
            <a:spAutoFit/>
          </a:bodyPr>
          <a:lstStyle/>
          <a:p>
            <a:pPr algn="ctr"/>
            <a:r>
              <a:rPr lang="en-US" sz="1050" b="1" dirty="0">
                <a:solidFill>
                  <a:schemeClr val="bg1"/>
                </a:solidFill>
              </a:rPr>
              <a:t>Launch</a:t>
            </a:r>
          </a:p>
        </p:txBody>
      </p:sp>
      <p:sp>
        <p:nvSpPr>
          <p:cNvPr id="31" name="Isosceles Triangle 30">
            <a:extLst>
              <a:ext uri="{FF2B5EF4-FFF2-40B4-BE49-F238E27FC236}">
                <a16:creationId xmlns:a16="http://schemas.microsoft.com/office/drawing/2014/main" id="{5EE81CD7-5077-4ABF-81B9-B2B3E94687E2}"/>
              </a:ext>
            </a:extLst>
          </p:cNvPr>
          <p:cNvSpPr/>
          <p:nvPr/>
        </p:nvSpPr>
        <p:spPr>
          <a:xfrm>
            <a:off x="3464822" y="2637410"/>
            <a:ext cx="342524" cy="319600"/>
          </a:xfrm>
          <a:prstGeom prst="triangl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sp>
        <p:nvSpPr>
          <p:cNvPr id="32" name="Isosceles Triangle 31">
            <a:extLst>
              <a:ext uri="{FF2B5EF4-FFF2-40B4-BE49-F238E27FC236}">
                <a16:creationId xmlns:a16="http://schemas.microsoft.com/office/drawing/2014/main" id="{AD7E51DE-33B9-4724-B1A5-CFF44119E01F}"/>
              </a:ext>
            </a:extLst>
          </p:cNvPr>
          <p:cNvSpPr/>
          <p:nvPr/>
        </p:nvSpPr>
        <p:spPr>
          <a:xfrm>
            <a:off x="5097981" y="2637410"/>
            <a:ext cx="342524" cy="319600"/>
          </a:xfrm>
          <a:prstGeom prst="triangl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sp>
        <p:nvSpPr>
          <p:cNvPr id="33" name="Isosceles Triangle 32">
            <a:extLst>
              <a:ext uri="{FF2B5EF4-FFF2-40B4-BE49-F238E27FC236}">
                <a16:creationId xmlns:a16="http://schemas.microsoft.com/office/drawing/2014/main" id="{286123CD-7971-42CB-80AE-1DF23382E1BF}"/>
              </a:ext>
            </a:extLst>
          </p:cNvPr>
          <p:cNvSpPr/>
          <p:nvPr/>
        </p:nvSpPr>
        <p:spPr>
          <a:xfrm>
            <a:off x="7009515" y="2637410"/>
            <a:ext cx="342524" cy="319600"/>
          </a:xfrm>
          <a:prstGeom prst="triangl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sp>
        <p:nvSpPr>
          <p:cNvPr id="34" name="TextBox 33">
            <a:extLst>
              <a:ext uri="{FF2B5EF4-FFF2-40B4-BE49-F238E27FC236}">
                <a16:creationId xmlns:a16="http://schemas.microsoft.com/office/drawing/2014/main" id="{FA7170A8-1323-4204-9F1F-8FE84ABC0B59}"/>
              </a:ext>
            </a:extLst>
          </p:cNvPr>
          <p:cNvSpPr txBox="1"/>
          <p:nvPr/>
        </p:nvSpPr>
        <p:spPr>
          <a:xfrm>
            <a:off x="4798917" y="4053856"/>
            <a:ext cx="3602268" cy="300082"/>
          </a:xfrm>
          <a:prstGeom prst="rect">
            <a:avLst/>
          </a:prstGeom>
          <a:noFill/>
        </p:spPr>
        <p:txBody>
          <a:bodyPr wrap="none" rtlCol="0">
            <a:spAutoFit/>
          </a:bodyPr>
          <a:lstStyle/>
          <a:p>
            <a:r>
              <a:rPr lang="en-US" sz="1350" b="1" dirty="0">
                <a:solidFill>
                  <a:schemeClr val="bg1"/>
                </a:solidFill>
              </a:rPr>
              <a:t>Plan:  MCR/SRR to be held in August 2020</a:t>
            </a:r>
          </a:p>
        </p:txBody>
      </p:sp>
    </p:spTree>
    <p:extLst>
      <p:ext uri="{BB962C8B-B14F-4D97-AF65-F5344CB8AC3E}">
        <p14:creationId xmlns:p14="http://schemas.microsoft.com/office/powerpoint/2010/main" val="141069485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ADA795-DFEC-C04D-B55F-EF8759457020}"/>
              </a:ext>
            </a:extLst>
          </p:cNvPr>
          <p:cNvSpPr>
            <a:spLocks noGrp="1"/>
          </p:cNvSpPr>
          <p:nvPr>
            <p:ph idx="1"/>
          </p:nvPr>
        </p:nvSpPr>
        <p:spPr>
          <a:xfrm>
            <a:off x="431483" y="1431407"/>
            <a:ext cx="8281035" cy="3263504"/>
          </a:xfrm>
        </p:spPr>
        <p:txBody>
          <a:bodyPr>
            <a:normAutofit fontScale="85000" lnSpcReduction="20000"/>
          </a:bodyPr>
          <a:lstStyle/>
          <a:p>
            <a:r>
              <a:rPr lang="en-US" b="1" dirty="0"/>
              <a:t>Purpose</a:t>
            </a:r>
          </a:p>
          <a:p>
            <a:r>
              <a:rPr lang="en-US" dirty="0"/>
              <a:t>To determine the feasibility and desirability of a new system and establish an initial baseline compatibility. Develop </a:t>
            </a:r>
          </a:p>
          <a:p>
            <a:pPr marL="342900" indent="-342900">
              <a:buFont typeface="Arial" panose="020B0604020202020204" pitchFamily="34" charset="0"/>
              <a:buChar char="•"/>
            </a:pPr>
            <a:r>
              <a:rPr lang="en-US" dirty="0"/>
              <a:t>final mission concept </a:t>
            </a:r>
          </a:p>
          <a:p>
            <a:pPr marL="342900" indent="-342900">
              <a:buFont typeface="Arial" panose="020B0604020202020204" pitchFamily="34" charset="0"/>
              <a:buChar char="•"/>
            </a:pPr>
            <a:r>
              <a:rPr lang="en-US" dirty="0"/>
              <a:t>system-level requirements </a:t>
            </a:r>
          </a:p>
          <a:p>
            <a:pPr marL="342900" indent="-342900">
              <a:buFont typeface="Arial" panose="020B0604020202020204" pitchFamily="34" charset="0"/>
              <a:buChar char="•"/>
            </a:pPr>
            <a:r>
              <a:rPr lang="en-US" dirty="0"/>
              <a:t>needed system technology developments, and </a:t>
            </a:r>
          </a:p>
          <a:p>
            <a:pPr marL="342900" indent="-342900">
              <a:buFont typeface="Arial" panose="020B0604020202020204" pitchFamily="34" charset="0"/>
              <a:buChar char="•"/>
            </a:pPr>
            <a:r>
              <a:rPr lang="en-US" dirty="0"/>
              <a:t>project technical management plans</a:t>
            </a:r>
          </a:p>
          <a:p>
            <a:endParaRPr lang="en-US" dirty="0"/>
          </a:p>
          <a:p>
            <a:r>
              <a:rPr lang="en-US" b="1" dirty="0"/>
              <a:t>Phase A Reviews:</a:t>
            </a:r>
          </a:p>
          <a:p>
            <a:r>
              <a:rPr lang="en-US" dirty="0"/>
              <a:t>MCR:  Mission Concept Review</a:t>
            </a:r>
          </a:p>
          <a:p>
            <a:r>
              <a:rPr lang="en-US" dirty="0"/>
              <a:t>SRR: System Requirements Review</a:t>
            </a:r>
          </a:p>
        </p:txBody>
      </p:sp>
      <p:sp>
        <p:nvSpPr>
          <p:cNvPr id="5" name="Title 1">
            <a:extLst>
              <a:ext uri="{FF2B5EF4-FFF2-40B4-BE49-F238E27FC236}">
                <a16:creationId xmlns:a16="http://schemas.microsoft.com/office/drawing/2014/main" id="{525510AD-F314-3748-ADD7-B02E57B0A3AB}"/>
              </a:ext>
            </a:extLst>
          </p:cNvPr>
          <p:cNvSpPr txBox="1">
            <a:spLocks/>
          </p:cNvSpPr>
          <p:nvPr/>
        </p:nvSpPr>
        <p:spPr>
          <a:xfrm>
            <a:off x="628650" y="273844"/>
            <a:ext cx="7886700" cy="531971"/>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solidFill>
                  <a:srgbClr val="FFFF00"/>
                </a:solidFill>
                <a:latin typeface="+mn-lt"/>
              </a:rPr>
              <a:t>Project Phase A: Concept/Formulation</a:t>
            </a:r>
          </a:p>
        </p:txBody>
      </p:sp>
    </p:spTree>
    <p:extLst>
      <p:ext uri="{BB962C8B-B14F-4D97-AF65-F5344CB8AC3E}">
        <p14:creationId xmlns:p14="http://schemas.microsoft.com/office/powerpoint/2010/main" val="315985560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ADA795-DFEC-C04D-B55F-EF8759457020}"/>
              </a:ext>
            </a:extLst>
          </p:cNvPr>
          <p:cNvSpPr>
            <a:spLocks noGrp="1"/>
          </p:cNvSpPr>
          <p:nvPr>
            <p:ph idx="1"/>
          </p:nvPr>
        </p:nvSpPr>
        <p:spPr>
          <a:xfrm>
            <a:off x="431482" y="1233656"/>
            <a:ext cx="8281035" cy="4066954"/>
          </a:xfrm>
        </p:spPr>
        <p:txBody>
          <a:bodyPr>
            <a:normAutofit fontScale="40000" lnSpcReduction="20000"/>
          </a:bodyPr>
          <a:lstStyle/>
          <a:p>
            <a:r>
              <a:rPr lang="en-US" dirty="0"/>
              <a:t>Develop Initial Technical Baseline/Mission architecture</a:t>
            </a:r>
          </a:p>
          <a:p>
            <a:pPr marL="342900" indent="-169863">
              <a:buFont typeface="Arial" panose="020B0604020202020204" pitchFamily="34" charset="0"/>
              <a:buChar char="•"/>
            </a:pPr>
            <a:r>
              <a:rPr lang="en-US" dirty="0"/>
              <a:t>Concept documentation</a:t>
            </a:r>
          </a:p>
          <a:p>
            <a:pPr marL="342900" indent="-169863">
              <a:buFont typeface="Arial" panose="020B0604020202020204" pitchFamily="34" charset="0"/>
              <a:buChar char="•"/>
            </a:pPr>
            <a:r>
              <a:rPr lang="en-US" dirty="0"/>
              <a:t>Mission/spacecraft architectures</a:t>
            </a:r>
          </a:p>
          <a:p>
            <a:pPr marL="342900" indent="-169863">
              <a:buFont typeface="Arial" panose="020B0604020202020204" pitchFamily="34" charset="0"/>
              <a:buChar char="•"/>
            </a:pPr>
            <a:r>
              <a:rPr lang="en-US" dirty="0"/>
              <a:t>Project-level requirements, including internal and external interfaces and system software functionality</a:t>
            </a:r>
          </a:p>
          <a:p>
            <a:pPr marL="342900" indent="-169863">
              <a:buFont typeface="Arial" panose="020B0604020202020204" pitchFamily="34" charset="0"/>
              <a:buChar char="•"/>
            </a:pPr>
            <a:r>
              <a:rPr lang="en-US" dirty="0"/>
              <a:t>Allocate system requirements to functions and to next lower level</a:t>
            </a:r>
          </a:p>
          <a:p>
            <a:pPr marL="342900" indent="-169863">
              <a:buFont typeface="Arial" panose="020B0604020202020204" pitchFamily="34" charset="0"/>
              <a:buChar char="•"/>
            </a:pPr>
            <a:r>
              <a:rPr lang="en-US" dirty="0"/>
              <a:t>Identify technology challenges</a:t>
            </a:r>
          </a:p>
          <a:p>
            <a:pPr marL="342900" indent="-169863">
              <a:buFont typeface="Arial" panose="020B0604020202020204" pitchFamily="34" charset="0"/>
              <a:buChar char="•"/>
            </a:pPr>
            <a:r>
              <a:rPr lang="en-US" dirty="0"/>
              <a:t>Operations concept</a:t>
            </a:r>
          </a:p>
          <a:p>
            <a:pPr marL="342900" indent="-169863">
              <a:buFont typeface="Arial" panose="020B0604020202020204" pitchFamily="34" charset="0"/>
              <a:buChar char="•"/>
            </a:pPr>
            <a:r>
              <a:rPr lang="en-US" dirty="0"/>
              <a:t>Technology readiness assessment documentation</a:t>
            </a:r>
          </a:p>
          <a:p>
            <a:pPr marL="342900" indent="-169863">
              <a:buFont typeface="Arial" panose="020B0604020202020204" pitchFamily="34" charset="0"/>
              <a:buChar char="•"/>
            </a:pPr>
            <a:r>
              <a:rPr lang="en-US" dirty="0"/>
              <a:t>Engineering development assessment documentation</a:t>
            </a:r>
          </a:p>
          <a:p>
            <a:pPr marL="342900" indent="-169863">
              <a:buFont typeface="Arial" panose="020B0604020202020204" pitchFamily="34" charset="0"/>
              <a:buChar char="•"/>
            </a:pPr>
            <a:r>
              <a:rPr lang="en-US" dirty="0"/>
              <a:t>Heritage assessment documentation Develop breadboards, engineering units, previous system examples or models, identify and reduce high risk concepts</a:t>
            </a:r>
          </a:p>
          <a:p>
            <a:pPr marL="342900" indent="-169863">
              <a:buFont typeface="Arial" panose="020B0604020202020204" pitchFamily="34" charset="0"/>
              <a:buChar char="•"/>
            </a:pPr>
            <a:r>
              <a:rPr lang="en-US" dirty="0"/>
              <a:t>Demonstrate that credible, feasible design(s) exist</a:t>
            </a:r>
          </a:p>
          <a:p>
            <a:pPr marL="342900" indent="-169863">
              <a:buFont typeface="Arial" panose="020B0604020202020204" pitchFamily="34" charset="0"/>
              <a:buChar char="•"/>
            </a:pPr>
            <a:r>
              <a:rPr lang="en-US" dirty="0"/>
              <a:t>Perform and archive trade studies</a:t>
            </a:r>
          </a:p>
          <a:p>
            <a:pPr marL="342900" indent="-169863">
              <a:buFont typeface="Arial" panose="020B0604020202020204" pitchFamily="34" charset="0"/>
              <a:buChar char="•"/>
            </a:pPr>
            <a:r>
              <a:rPr lang="en-US" dirty="0"/>
              <a:t>Initiate studies on human systems interactions</a:t>
            </a:r>
          </a:p>
          <a:p>
            <a:r>
              <a:rPr lang="en-US" dirty="0"/>
              <a:t>Perform technical (project) management</a:t>
            </a:r>
          </a:p>
          <a:p>
            <a:pPr marL="344488" lvl="1" indent="-171450">
              <a:buFont typeface="Arial" panose="020B0604020202020204" pitchFamily="34" charset="0"/>
              <a:buChar char="•"/>
            </a:pPr>
            <a:r>
              <a:rPr lang="en-US" dirty="0"/>
              <a:t>Provide technical cost estimate and range and develop system-level cost-effectiveness model</a:t>
            </a:r>
          </a:p>
          <a:p>
            <a:pPr marL="344488" lvl="1" indent="-171450">
              <a:buFont typeface="Arial" panose="020B0604020202020204" pitchFamily="34" charset="0"/>
              <a:buChar char="•"/>
            </a:pPr>
            <a:r>
              <a:rPr lang="en-US" dirty="0"/>
              <a:t>Identify top risks, risk mitigation plans, and associated resources</a:t>
            </a:r>
          </a:p>
          <a:p>
            <a:pPr marL="344488" lvl="1" indent="-171450">
              <a:buFont typeface="Arial" panose="020B0604020202020204" pitchFamily="34" charset="0"/>
              <a:buChar char="•"/>
            </a:pPr>
            <a:r>
              <a:rPr lang="en-US" dirty="0"/>
              <a:t>Define the WBS (Work Breakdown Structure)</a:t>
            </a:r>
          </a:p>
          <a:p>
            <a:pPr marL="344488" lvl="1" indent="-171450">
              <a:buFont typeface="Arial" panose="020B0604020202020204" pitchFamily="34" charset="0"/>
              <a:buChar char="•"/>
            </a:pPr>
            <a:r>
              <a:rPr lang="en-US" dirty="0"/>
              <a:t>Develop SOWs (statements of work)</a:t>
            </a:r>
          </a:p>
          <a:p>
            <a:pPr marL="344488" lvl="1" indent="-171450">
              <a:buFont typeface="Arial" panose="020B0604020202020204" pitchFamily="34" charset="0"/>
              <a:buChar char="•"/>
            </a:pPr>
            <a:r>
              <a:rPr lang="en-US" dirty="0"/>
              <a:t>Schedule (project-level)</a:t>
            </a:r>
          </a:p>
          <a:p>
            <a:pPr marL="344488" lvl="1" indent="-171450">
              <a:buFont typeface="Arial" panose="020B0604020202020204" pitchFamily="34" charset="0"/>
              <a:buChar char="•"/>
            </a:pPr>
            <a:r>
              <a:rPr lang="en-US" dirty="0">
                <a:solidFill>
                  <a:srgbClr val="FF0000"/>
                </a:solidFill>
              </a:rPr>
              <a:t>Acquire systems engineering tools and models</a:t>
            </a:r>
          </a:p>
          <a:p>
            <a:pPr marL="344488" lvl="1" indent="-171450">
              <a:buFont typeface="Arial" panose="020B0604020202020204" pitchFamily="34" charset="0"/>
              <a:buChar char="•"/>
            </a:pPr>
            <a:r>
              <a:rPr lang="en-US" dirty="0"/>
              <a:t>Establish technical team needs</a:t>
            </a:r>
          </a:p>
          <a:p>
            <a:pPr marL="344488" lvl="1" indent="-171450">
              <a:buFont typeface="Arial" panose="020B0604020202020204" pitchFamily="34" charset="0"/>
              <a:buChar char="•"/>
            </a:pPr>
            <a:r>
              <a:rPr lang="en-US" dirty="0"/>
              <a:t>Cost estimate (preliminary range)</a:t>
            </a:r>
          </a:p>
          <a:p>
            <a:endParaRPr lang="en-US" dirty="0"/>
          </a:p>
        </p:txBody>
      </p:sp>
      <p:sp>
        <p:nvSpPr>
          <p:cNvPr id="5" name="Title 1">
            <a:extLst>
              <a:ext uri="{FF2B5EF4-FFF2-40B4-BE49-F238E27FC236}">
                <a16:creationId xmlns:a16="http://schemas.microsoft.com/office/drawing/2014/main" id="{525510AD-F314-3748-ADD7-B02E57B0A3AB}"/>
              </a:ext>
            </a:extLst>
          </p:cNvPr>
          <p:cNvSpPr txBox="1">
            <a:spLocks/>
          </p:cNvSpPr>
          <p:nvPr/>
        </p:nvSpPr>
        <p:spPr>
          <a:xfrm>
            <a:off x="564854" y="178151"/>
            <a:ext cx="7886700" cy="683086"/>
          </a:xfrm>
          <a:prstGeom prst="rect">
            <a:avLst/>
          </a:prstGeom>
        </p:spPr>
        <p:txBody>
          <a:bodyPr vert="horz" lIns="68580" tIns="34290" rIns="68580" bIns="3429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2400" b="1" dirty="0">
                <a:solidFill>
                  <a:srgbClr val="FFFF00"/>
                </a:solidFill>
                <a:latin typeface="+mn-lt"/>
              </a:rPr>
              <a:t>Project Phase A: Concept/Formulation </a:t>
            </a:r>
          </a:p>
          <a:p>
            <a:pPr algn="ctr">
              <a:lnSpc>
                <a:spcPct val="120000"/>
              </a:lnSpc>
            </a:pPr>
            <a:r>
              <a:rPr lang="en-US" sz="2400" b="1" dirty="0">
                <a:solidFill>
                  <a:srgbClr val="FFFF00"/>
                </a:solidFill>
                <a:latin typeface="+mn-lt"/>
              </a:rPr>
              <a:t>MCR/SRR Products/Activities Tailored to </a:t>
            </a:r>
            <a:r>
              <a:rPr lang="en-US" sz="2400" b="1" dirty="0" err="1">
                <a:solidFill>
                  <a:srgbClr val="FFFF00"/>
                </a:solidFill>
                <a:latin typeface="+mn-lt"/>
              </a:rPr>
              <a:t>AREx</a:t>
            </a:r>
            <a:r>
              <a:rPr lang="en-US" sz="2400" b="1" dirty="0">
                <a:solidFill>
                  <a:srgbClr val="FFFF00"/>
                </a:solidFill>
                <a:latin typeface="+mn-lt"/>
              </a:rPr>
              <a:t>/Gateway</a:t>
            </a:r>
          </a:p>
        </p:txBody>
      </p:sp>
    </p:spTree>
    <p:extLst>
      <p:ext uri="{BB962C8B-B14F-4D97-AF65-F5344CB8AC3E}">
        <p14:creationId xmlns:p14="http://schemas.microsoft.com/office/powerpoint/2010/main" val="29364073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34EFD-921C-4F77-B554-1EC87576F1E6}"/>
              </a:ext>
            </a:extLst>
          </p:cNvPr>
          <p:cNvSpPr>
            <a:spLocks noGrp="1"/>
          </p:cNvSpPr>
          <p:nvPr>
            <p:ph type="title"/>
          </p:nvPr>
        </p:nvSpPr>
        <p:spPr>
          <a:xfrm>
            <a:off x="628650" y="329665"/>
            <a:ext cx="7886700" cy="730933"/>
          </a:xfrm>
        </p:spPr>
        <p:txBody>
          <a:bodyPr>
            <a:normAutofit/>
          </a:bodyPr>
          <a:lstStyle/>
          <a:p>
            <a:r>
              <a:rPr lang="en-US" sz="2700" dirty="0">
                <a:latin typeface="+mn-lt"/>
              </a:rPr>
              <a:t>MCR/SRR Success (Exit) Criteria</a:t>
            </a:r>
          </a:p>
        </p:txBody>
      </p:sp>
      <p:sp>
        <p:nvSpPr>
          <p:cNvPr id="3" name="Content Placeholder 2">
            <a:extLst>
              <a:ext uri="{FF2B5EF4-FFF2-40B4-BE49-F238E27FC236}">
                <a16:creationId xmlns:a16="http://schemas.microsoft.com/office/drawing/2014/main" id="{47421E73-87AC-4BCF-B9E7-B000A358AD61}"/>
              </a:ext>
            </a:extLst>
          </p:cNvPr>
          <p:cNvSpPr>
            <a:spLocks noGrp="1"/>
          </p:cNvSpPr>
          <p:nvPr>
            <p:ph idx="1"/>
          </p:nvPr>
        </p:nvSpPr>
        <p:spPr>
          <a:xfrm>
            <a:off x="572828" y="1172240"/>
            <a:ext cx="7886700" cy="3817032"/>
          </a:xfrm>
        </p:spPr>
        <p:txBody>
          <a:bodyPr>
            <a:normAutofit fontScale="55000" lnSpcReduction="20000"/>
          </a:bodyPr>
          <a:lstStyle/>
          <a:p>
            <a:pPr marL="257175" indent="-257175">
              <a:buFont typeface="+mj-lt"/>
              <a:buAutoNum type="arabicPeriod"/>
            </a:pPr>
            <a:r>
              <a:rPr lang="en-US" dirty="0"/>
              <a:t>Mission objectives clearly defined and stated and are unambiguous and internally consistent</a:t>
            </a:r>
          </a:p>
          <a:p>
            <a:pPr marL="257175" indent="-257175">
              <a:buFont typeface="+mj-lt"/>
              <a:buAutoNum type="arabicPeriod"/>
            </a:pPr>
            <a:r>
              <a:rPr lang="en-US" dirty="0"/>
              <a:t>The selected concept(s) satisfactorily meets the stakeholder expectations.</a:t>
            </a:r>
          </a:p>
          <a:p>
            <a:pPr marL="257175" indent="-257175">
              <a:buFont typeface="+mj-lt"/>
              <a:buAutoNum type="arabicPeriod"/>
            </a:pPr>
            <a:r>
              <a:rPr lang="en-US" dirty="0"/>
              <a:t>Top-level mission and education requirements definition is complete, interfaces with external entities and between major internal elements have been defined.</a:t>
            </a:r>
          </a:p>
          <a:p>
            <a:pPr marL="257175" indent="-257175">
              <a:buFont typeface="+mj-lt"/>
              <a:buAutoNum type="arabicPeriod"/>
            </a:pPr>
            <a:r>
              <a:rPr lang="en-US" dirty="0"/>
              <a:t>Requirements definition is complete with respect to top-level mission and science requirements, and interfaces with external entities and between major internal elements have been defined.</a:t>
            </a:r>
          </a:p>
          <a:p>
            <a:pPr marL="257175" indent="-257175">
              <a:buFont typeface="+mj-lt"/>
              <a:buAutoNum type="arabicPeriod"/>
            </a:pPr>
            <a:r>
              <a:rPr lang="en-US" dirty="0"/>
              <a:t>The mission is feasible.  A concept has been identified that is technically and logistically feasible.  A rough cost estimate is within an acceptable cost range.</a:t>
            </a:r>
          </a:p>
          <a:p>
            <a:pPr marL="257175" indent="-257175">
              <a:buFont typeface="+mj-lt"/>
              <a:buAutoNum type="arabicPeriod"/>
            </a:pPr>
            <a:r>
              <a:rPr lang="en-US" dirty="0"/>
              <a:t>The need for the mission has been clearly identified.</a:t>
            </a:r>
          </a:p>
          <a:p>
            <a:pPr marL="257175" indent="-257175">
              <a:buFont typeface="+mj-lt"/>
              <a:buAutoNum type="arabicPeriod"/>
            </a:pPr>
            <a:r>
              <a:rPr lang="en-US" dirty="0"/>
              <a:t>The cost and schedule estimates are credible and sufficient resources can be made are available for project formulation. </a:t>
            </a:r>
          </a:p>
          <a:p>
            <a:pPr marL="257175" indent="-257175">
              <a:buFont typeface="+mj-lt"/>
              <a:buAutoNum type="arabicPeriod"/>
            </a:pPr>
            <a:r>
              <a:rPr lang="en-US" dirty="0"/>
              <a:t>TBD and TBR items are clearly identified with acceptable plans and schedule for their disposition.</a:t>
            </a:r>
          </a:p>
          <a:p>
            <a:pPr marL="257175" indent="-257175">
              <a:buFont typeface="+mj-lt"/>
              <a:buAutoNum type="arabicPeriod"/>
            </a:pPr>
            <a:r>
              <a:rPr lang="en-US" dirty="0"/>
              <a:t>Alternative concepts have adequately considered the use of existing assets or products that could satisfy the mission or parts of the mission.</a:t>
            </a:r>
          </a:p>
          <a:p>
            <a:pPr marL="257175" indent="-257175">
              <a:buFont typeface="+mj-lt"/>
              <a:buAutoNum type="arabicPeriod" startAt="9"/>
            </a:pPr>
            <a:r>
              <a:rPr lang="en-US" dirty="0"/>
              <a:t>Risk and mitigation strategies have been identified and technically assessed; viable mitigation strategies defined.  </a:t>
            </a:r>
          </a:p>
          <a:p>
            <a:pPr marL="257175" indent="-257175">
              <a:buFont typeface="+mj-lt"/>
              <a:buAutoNum type="arabicPeriod" startAt="9"/>
            </a:pPr>
            <a:r>
              <a:rPr lang="en-US" dirty="0"/>
              <a:t>Concurrence by the NASA JSC spectrum manager that RF needs have been properly identified and addressed. </a:t>
            </a:r>
          </a:p>
          <a:p>
            <a:pPr marL="257175" indent="-257175">
              <a:buFont typeface="+mj-lt"/>
              <a:buAutoNum type="arabicPeriod"/>
            </a:pPr>
            <a:endParaRPr lang="en-US" dirty="0"/>
          </a:p>
          <a:p>
            <a:endParaRPr lang="en-US" dirty="0"/>
          </a:p>
        </p:txBody>
      </p:sp>
    </p:spTree>
    <p:extLst>
      <p:ext uri="{BB962C8B-B14F-4D97-AF65-F5344CB8AC3E}">
        <p14:creationId xmlns:p14="http://schemas.microsoft.com/office/powerpoint/2010/main" val="2039682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altLang="en-US" sz="2800" b="1" cap="none" dirty="0">
                <a:solidFill>
                  <a:srgbClr val="FFFF00"/>
                </a:solidFill>
              </a:rPr>
              <a:t>Amateur Radio On Human Spaceflight Missions</a:t>
            </a:r>
            <a:endParaRPr lang="en-US" cap="none" dirty="0">
              <a:solidFill>
                <a:srgbClr val="FFFF00"/>
              </a:solidFill>
            </a:endParaRPr>
          </a:p>
        </p:txBody>
      </p:sp>
      <p:sp>
        <p:nvSpPr>
          <p:cNvPr id="5" name="Rectangle 2"/>
          <p:cNvSpPr txBox="1">
            <a:spLocks noChangeArrowheads="1"/>
          </p:cNvSpPr>
          <p:nvPr/>
        </p:nvSpPr>
        <p:spPr>
          <a:xfrm>
            <a:off x="1657350" y="171450"/>
            <a:ext cx="5829300" cy="685800"/>
          </a:xfrm>
          <a:prstGeom prst="rect">
            <a:avLst/>
          </a:prstGeom>
        </p:spPr>
        <p:txBody>
          <a:bodyPr vert="horz" lIns="91440" tIns="45720" rIns="91440" bIns="45720" rtlCol="0" anchor="ctr">
            <a:normAutofit fontScale="97500"/>
          </a:bodyPr>
          <a:lstStyle>
            <a:lvl1pPr algn="l" defTabSz="457200" rtl="0" eaLnBrk="1" latinLnBrk="0" hangingPunct="1">
              <a:spcBef>
                <a:spcPct val="0"/>
              </a:spcBef>
              <a:buNone/>
              <a:defRPr sz="2600" kern="1200" cap="all">
                <a:solidFill>
                  <a:srgbClr val="8DB439"/>
                </a:solidFill>
                <a:latin typeface="Century Gothic"/>
                <a:ea typeface="+mj-ea"/>
                <a:cs typeface="Century Gothic"/>
              </a:defRPr>
            </a:lvl1pPr>
          </a:lstStyle>
          <a:p>
            <a:endParaRPr lang="en-US" altLang="en-US" sz="2400" dirty="0"/>
          </a:p>
        </p:txBody>
      </p:sp>
      <p:pic>
        <p:nvPicPr>
          <p:cNvPr id="6" name="Picture 3" descr="mir hi r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2873" y="1629463"/>
            <a:ext cx="2150968" cy="23562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Lst>
        </p:spPr>
      </p:pic>
      <p:pic>
        <p:nvPicPr>
          <p:cNvPr id="7" name="Picture 4" descr="sts-9 launch 3"/>
          <p:cNvPicPr>
            <a:picLocks noChangeAspect="1" noChangeArrowheads="1"/>
          </p:cNvPicPr>
          <p:nvPr/>
        </p:nvPicPr>
        <p:blipFill>
          <a:blip r:embed="rId3">
            <a:extLst>
              <a:ext uri="{28A0092B-C50C-407E-A947-70E740481C1C}">
                <a14:useLocalDpi xmlns:a14="http://schemas.microsoft.com/office/drawing/2010/main" val="0"/>
              </a:ext>
            </a:extLst>
          </a:blip>
          <a:srcRect l="1041" t="1666" r="13750" b="13124"/>
          <a:stretch>
            <a:fillRect/>
          </a:stretch>
        </p:blipFill>
        <p:spPr bwMode="auto">
          <a:xfrm>
            <a:off x="254634" y="1868350"/>
            <a:ext cx="2504622" cy="18784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Lst>
        </p:spPr>
      </p:pic>
      <p:sp>
        <p:nvSpPr>
          <p:cNvPr id="8" name="Text Box 6"/>
          <p:cNvSpPr txBox="1">
            <a:spLocks noChangeArrowheads="1"/>
          </p:cNvSpPr>
          <p:nvPr/>
        </p:nvSpPr>
        <p:spPr bwMode="auto">
          <a:xfrm>
            <a:off x="1641873" y="945020"/>
            <a:ext cx="5987653"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bg1"/>
                </a:solidFill>
                <a:latin typeface="Arial" panose="020B0604020202020204" pitchFamily="34" charset="0"/>
              </a:defRPr>
            </a:lvl1pPr>
            <a:lvl2pPr marL="742950" indent="-285750" eaLnBrk="0" hangingPunct="0">
              <a:spcBef>
                <a:spcPct val="20000"/>
              </a:spcBef>
              <a:buChar char="–"/>
              <a:defRPr sz="2800">
                <a:solidFill>
                  <a:schemeClr val="bg1"/>
                </a:solidFill>
                <a:latin typeface="Arial" panose="020B0604020202020204" pitchFamily="34" charset="0"/>
              </a:defRPr>
            </a:lvl2pPr>
            <a:lvl3pPr marL="1143000" indent="-228600" eaLnBrk="0" hangingPunct="0">
              <a:spcBef>
                <a:spcPct val="20000"/>
              </a:spcBef>
              <a:buChar char="•"/>
              <a:defRPr sz="2400">
                <a:solidFill>
                  <a:schemeClr val="bg1"/>
                </a:solidFill>
                <a:latin typeface="Arial" panose="020B0604020202020204" pitchFamily="34" charset="0"/>
              </a:defRPr>
            </a:lvl3pPr>
            <a:lvl4pPr marL="1600200" indent="-228600" eaLnBrk="0" hangingPunct="0">
              <a:spcBef>
                <a:spcPct val="20000"/>
              </a:spcBef>
              <a:buChar char="–"/>
              <a:defRPr sz="2000">
                <a:solidFill>
                  <a:schemeClr val="bg1"/>
                </a:solidFill>
                <a:latin typeface="Arial" panose="020B0604020202020204" pitchFamily="34" charset="0"/>
              </a:defRPr>
            </a:lvl4pPr>
            <a:lvl5pPr marL="2057400" indent="-228600" eaLnBrk="0" hangingPunct="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lgn="ctr">
              <a:spcBef>
                <a:spcPct val="0"/>
              </a:spcBef>
              <a:buFontTx/>
              <a:buNone/>
            </a:pPr>
            <a:r>
              <a:rPr lang="en-US" altLang="en-US" sz="1800" b="1" i="1" dirty="0">
                <a:solidFill>
                  <a:schemeClr val="tx1"/>
                </a:solidFill>
                <a:latin typeface="Times New Roman" panose="02020603050405020304" pitchFamily="18" charset="0"/>
              </a:rPr>
              <a:t>Since 1983, international amateur radio organizations have worked with the space agencies to fly amateur radio and to support educational initiatives on:</a:t>
            </a:r>
          </a:p>
        </p:txBody>
      </p:sp>
      <p:sp>
        <p:nvSpPr>
          <p:cNvPr id="9" name="Text Box 7"/>
          <p:cNvSpPr txBox="1">
            <a:spLocks noChangeArrowheads="1"/>
          </p:cNvSpPr>
          <p:nvPr/>
        </p:nvSpPr>
        <p:spPr bwMode="auto">
          <a:xfrm>
            <a:off x="633148" y="3977649"/>
            <a:ext cx="1747594" cy="692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bg1"/>
                </a:solidFill>
                <a:latin typeface="Arial" panose="020B0604020202020204" pitchFamily="34" charset="0"/>
              </a:defRPr>
            </a:lvl1pPr>
            <a:lvl2pPr marL="742950" indent="-285750" eaLnBrk="0" hangingPunct="0">
              <a:spcBef>
                <a:spcPct val="20000"/>
              </a:spcBef>
              <a:buChar char="–"/>
              <a:defRPr sz="2800">
                <a:solidFill>
                  <a:schemeClr val="bg1"/>
                </a:solidFill>
                <a:latin typeface="Arial" panose="020B0604020202020204" pitchFamily="34" charset="0"/>
              </a:defRPr>
            </a:lvl2pPr>
            <a:lvl3pPr marL="1143000" indent="-228600" eaLnBrk="0" hangingPunct="0">
              <a:spcBef>
                <a:spcPct val="20000"/>
              </a:spcBef>
              <a:buChar char="•"/>
              <a:defRPr sz="2400">
                <a:solidFill>
                  <a:schemeClr val="bg1"/>
                </a:solidFill>
                <a:latin typeface="Arial" panose="020B0604020202020204" pitchFamily="34" charset="0"/>
              </a:defRPr>
            </a:lvl3pPr>
            <a:lvl4pPr marL="1600200" indent="-228600" eaLnBrk="0" hangingPunct="0">
              <a:spcBef>
                <a:spcPct val="20000"/>
              </a:spcBef>
              <a:buChar char="–"/>
              <a:defRPr sz="2000">
                <a:solidFill>
                  <a:schemeClr val="bg1"/>
                </a:solidFill>
                <a:latin typeface="Arial" panose="020B0604020202020204" pitchFamily="34" charset="0"/>
              </a:defRPr>
            </a:lvl4pPr>
            <a:lvl5pPr marL="2057400" indent="-228600" eaLnBrk="0" hangingPunct="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lgn="ctr">
              <a:spcBef>
                <a:spcPct val="0"/>
              </a:spcBef>
              <a:buFontTx/>
              <a:buNone/>
            </a:pPr>
            <a:r>
              <a:rPr lang="en-US" altLang="en-US" sz="2100" b="1" dirty="0">
                <a:solidFill>
                  <a:schemeClr val="tx1"/>
                </a:solidFill>
                <a:latin typeface="Times New Roman" panose="02020603050405020304" pitchFamily="18" charset="0"/>
              </a:rPr>
              <a:t>Space Shuttle</a:t>
            </a:r>
          </a:p>
          <a:p>
            <a:pPr algn="ctr">
              <a:spcBef>
                <a:spcPct val="0"/>
              </a:spcBef>
              <a:buFontTx/>
              <a:buNone/>
            </a:pPr>
            <a:r>
              <a:rPr lang="en-US" altLang="en-US" sz="1800" b="1" dirty="0">
                <a:solidFill>
                  <a:schemeClr val="tx1"/>
                </a:solidFill>
                <a:latin typeface="Times New Roman" panose="02020603050405020304" pitchFamily="18" charset="0"/>
              </a:rPr>
              <a:t>(SAREX)</a:t>
            </a:r>
            <a:endParaRPr lang="en-US" altLang="en-US" sz="1500" b="1" dirty="0">
              <a:solidFill>
                <a:schemeClr val="tx1"/>
              </a:solidFill>
              <a:latin typeface="Times New Roman" panose="02020603050405020304" pitchFamily="18" charset="0"/>
            </a:endParaRPr>
          </a:p>
        </p:txBody>
      </p:sp>
      <p:sp>
        <p:nvSpPr>
          <p:cNvPr id="10" name="Text Box 8"/>
          <p:cNvSpPr txBox="1">
            <a:spLocks noChangeArrowheads="1"/>
          </p:cNvSpPr>
          <p:nvPr/>
        </p:nvSpPr>
        <p:spPr bwMode="auto">
          <a:xfrm>
            <a:off x="6836606" y="3977649"/>
            <a:ext cx="1783502" cy="692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bg1"/>
                </a:solidFill>
                <a:latin typeface="Arial" panose="020B0604020202020204" pitchFamily="34" charset="0"/>
              </a:defRPr>
            </a:lvl1pPr>
            <a:lvl2pPr marL="742950" indent="-285750" eaLnBrk="0" hangingPunct="0">
              <a:spcBef>
                <a:spcPct val="20000"/>
              </a:spcBef>
              <a:buChar char="–"/>
              <a:defRPr sz="2800">
                <a:solidFill>
                  <a:schemeClr val="bg1"/>
                </a:solidFill>
                <a:latin typeface="Arial" panose="020B0604020202020204" pitchFamily="34" charset="0"/>
              </a:defRPr>
            </a:lvl2pPr>
            <a:lvl3pPr marL="1143000" indent="-228600" eaLnBrk="0" hangingPunct="0">
              <a:spcBef>
                <a:spcPct val="20000"/>
              </a:spcBef>
              <a:buChar char="•"/>
              <a:defRPr sz="2400">
                <a:solidFill>
                  <a:schemeClr val="bg1"/>
                </a:solidFill>
                <a:latin typeface="Arial" panose="020B0604020202020204" pitchFamily="34" charset="0"/>
              </a:defRPr>
            </a:lvl3pPr>
            <a:lvl4pPr marL="1600200" indent="-228600" eaLnBrk="0" hangingPunct="0">
              <a:spcBef>
                <a:spcPct val="20000"/>
              </a:spcBef>
              <a:buChar char="–"/>
              <a:defRPr sz="2000">
                <a:solidFill>
                  <a:schemeClr val="bg1"/>
                </a:solidFill>
                <a:latin typeface="Arial" panose="020B0604020202020204" pitchFamily="34" charset="0"/>
              </a:defRPr>
            </a:lvl4pPr>
            <a:lvl5pPr marL="2057400" indent="-228600" eaLnBrk="0" hangingPunct="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lgn="ctr">
              <a:spcBef>
                <a:spcPct val="0"/>
              </a:spcBef>
              <a:buFontTx/>
              <a:buNone/>
            </a:pPr>
            <a:r>
              <a:rPr lang="en-US" altLang="en-US" sz="2100" b="1" dirty="0">
                <a:solidFill>
                  <a:schemeClr val="tx1"/>
                </a:solidFill>
                <a:latin typeface="Times New Roman" panose="02020603050405020304" pitchFamily="18" charset="0"/>
              </a:rPr>
              <a:t>Mir</a:t>
            </a:r>
          </a:p>
          <a:p>
            <a:pPr algn="ctr">
              <a:spcBef>
                <a:spcPct val="0"/>
              </a:spcBef>
              <a:buFontTx/>
              <a:buNone/>
            </a:pPr>
            <a:r>
              <a:rPr lang="en-US" altLang="en-US" sz="1800" b="1" dirty="0">
                <a:solidFill>
                  <a:schemeClr val="tx1"/>
                </a:solidFill>
                <a:latin typeface="Times New Roman" panose="02020603050405020304" pitchFamily="18" charset="0"/>
              </a:rPr>
              <a:t>(</a:t>
            </a:r>
            <a:r>
              <a:rPr lang="en-US" altLang="en-US" sz="1800" b="1" dirty="0" err="1">
                <a:solidFill>
                  <a:schemeClr val="tx1"/>
                </a:solidFill>
                <a:latin typeface="Times New Roman" panose="02020603050405020304" pitchFamily="18" charset="0"/>
              </a:rPr>
              <a:t>Mirex</a:t>
            </a:r>
            <a:r>
              <a:rPr lang="en-US" altLang="en-US" sz="1800" b="1" dirty="0">
                <a:solidFill>
                  <a:schemeClr val="tx1"/>
                </a:solidFill>
                <a:latin typeface="Times New Roman" panose="02020603050405020304" pitchFamily="18" charset="0"/>
              </a:rPr>
              <a:t>/SAREX)</a:t>
            </a:r>
            <a:endParaRPr lang="en-US" altLang="en-US" sz="1500" b="1" dirty="0">
              <a:solidFill>
                <a:schemeClr val="tx1"/>
              </a:solidFill>
              <a:latin typeface="Times New Roman" panose="02020603050405020304" pitchFamily="18" charset="0"/>
            </a:endParaRPr>
          </a:p>
        </p:txBody>
      </p:sp>
      <p:sp>
        <p:nvSpPr>
          <p:cNvPr id="11" name="Text Box 9"/>
          <p:cNvSpPr txBox="1">
            <a:spLocks noChangeArrowheads="1"/>
          </p:cNvSpPr>
          <p:nvPr/>
        </p:nvSpPr>
        <p:spPr bwMode="auto">
          <a:xfrm>
            <a:off x="4062886" y="2152416"/>
            <a:ext cx="1018228" cy="692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bg1"/>
                </a:solidFill>
                <a:latin typeface="Arial" panose="020B0604020202020204" pitchFamily="34" charset="0"/>
              </a:defRPr>
            </a:lvl1pPr>
            <a:lvl2pPr marL="742950" indent="-285750" eaLnBrk="0" hangingPunct="0">
              <a:spcBef>
                <a:spcPct val="20000"/>
              </a:spcBef>
              <a:buChar char="–"/>
              <a:defRPr sz="2800">
                <a:solidFill>
                  <a:schemeClr val="bg1"/>
                </a:solidFill>
                <a:latin typeface="Arial" panose="020B0604020202020204" pitchFamily="34" charset="0"/>
              </a:defRPr>
            </a:lvl2pPr>
            <a:lvl3pPr marL="1143000" indent="-228600" eaLnBrk="0" hangingPunct="0">
              <a:spcBef>
                <a:spcPct val="20000"/>
              </a:spcBef>
              <a:buChar char="•"/>
              <a:defRPr sz="2400">
                <a:solidFill>
                  <a:schemeClr val="bg1"/>
                </a:solidFill>
                <a:latin typeface="Arial" panose="020B0604020202020204" pitchFamily="34" charset="0"/>
              </a:defRPr>
            </a:lvl3pPr>
            <a:lvl4pPr marL="1600200" indent="-228600" eaLnBrk="0" hangingPunct="0">
              <a:spcBef>
                <a:spcPct val="20000"/>
              </a:spcBef>
              <a:buChar char="–"/>
              <a:defRPr sz="2000">
                <a:solidFill>
                  <a:schemeClr val="bg1"/>
                </a:solidFill>
                <a:latin typeface="Arial" panose="020B0604020202020204" pitchFamily="34" charset="0"/>
              </a:defRPr>
            </a:lvl4pPr>
            <a:lvl5pPr marL="2057400" indent="-228600" eaLnBrk="0" hangingPunct="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lgn="ctr">
              <a:spcBef>
                <a:spcPct val="0"/>
              </a:spcBef>
              <a:buFontTx/>
              <a:buNone/>
            </a:pPr>
            <a:r>
              <a:rPr lang="en-US" altLang="en-US" sz="2100" b="1" dirty="0">
                <a:solidFill>
                  <a:schemeClr val="tx1"/>
                </a:solidFill>
                <a:latin typeface="Times New Roman" panose="02020603050405020304" pitchFamily="18" charset="0"/>
              </a:rPr>
              <a:t>ISS</a:t>
            </a:r>
          </a:p>
          <a:p>
            <a:pPr algn="ctr">
              <a:spcBef>
                <a:spcPct val="0"/>
              </a:spcBef>
              <a:buFontTx/>
              <a:buNone/>
            </a:pPr>
            <a:r>
              <a:rPr lang="en-US" altLang="en-US" sz="1800" b="1" dirty="0">
                <a:solidFill>
                  <a:schemeClr val="tx1"/>
                </a:solidFill>
                <a:latin typeface="Times New Roman" panose="02020603050405020304" pitchFamily="18" charset="0"/>
              </a:rPr>
              <a:t>(ARISS)</a:t>
            </a:r>
          </a:p>
        </p:txBody>
      </p:sp>
      <p:pic>
        <p:nvPicPr>
          <p:cNvPr id="12" name="Picture 10" descr="C:\Users\Frank Bauer 2\Pictures\ARISS\s131e011050.jpg"/>
          <p:cNvPicPr>
            <a:picLocks noChangeAspect="1" noChangeArrowheads="1"/>
          </p:cNvPicPr>
          <p:nvPr/>
        </p:nvPicPr>
        <p:blipFill>
          <a:blip r:embed="rId4">
            <a:extLst>
              <a:ext uri="{28A0092B-C50C-407E-A947-70E740481C1C}">
                <a14:useLocalDpi xmlns:a14="http://schemas.microsoft.com/office/drawing/2010/main" val="0"/>
              </a:ext>
            </a:extLst>
          </a:blip>
          <a:srcRect l="14386" t="18298" r="28111" b="23950"/>
          <a:stretch>
            <a:fillRect/>
          </a:stretch>
        </p:blipFill>
        <p:spPr bwMode="auto">
          <a:xfrm>
            <a:off x="3027385" y="2974141"/>
            <a:ext cx="3089230" cy="2122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13951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98D53-DBC9-49DB-9F66-EFD00A867914}"/>
              </a:ext>
            </a:extLst>
          </p:cNvPr>
          <p:cNvSpPr>
            <a:spLocks noGrp="1"/>
          </p:cNvSpPr>
          <p:nvPr>
            <p:ph type="title"/>
          </p:nvPr>
        </p:nvSpPr>
        <p:spPr/>
        <p:txBody>
          <a:bodyPr>
            <a:normAutofit fontScale="90000"/>
          </a:bodyPr>
          <a:lstStyle/>
          <a:p>
            <a:r>
              <a:rPr lang="en-US" dirty="0" err="1"/>
              <a:t>ARE</a:t>
            </a:r>
            <a:r>
              <a:rPr lang="en-US" cap="none" dirty="0" err="1"/>
              <a:t>x</a:t>
            </a:r>
            <a:r>
              <a:rPr lang="en-US" dirty="0"/>
              <a:t> Team  and </a:t>
            </a:r>
            <a:br>
              <a:rPr lang="en-US" dirty="0"/>
            </a:br>
            <a:r>
              <a:rPr lang="en-US" dirty="0"/>
              <a:t>Systems Integration Approach  </a:t>
            </a:r>
          </a:p>
        </p:txBody>
      </p:sp>
      <p:sp>
        <p:nvSpPr>
          <p:cNvPr id="3" name="Content Placeholder 2">
            <a:extLst>
              <a:ext uri="{FF2B5EF4-FFF2-40B4-BE49-F238E27FC236}">
                <a16:creationId xmlns:a16="http://schemas.microsoft.com/office/drawing/2014/main" id="{0321790C-0A9C-4D1C-B9D1-9C70C35AD196}"/>
              </a:ext>
            </a:extLst>
          </p:cNvPr>
          <p:cNvSpPr>
            <a:spLocks noGrp="1"/>
          </p:cNvSpPr>
          <p:nvPr>
            <p:ph sz="quarter" idx="17"/>
          </p:nvPr>
        </p:nvSpPr>
        <p:spPr>
          <a:xfrm>
            <a:off x="191659" y="1296457"/>
            <a:ext cx="4301491" cy="3847043"/>
          </a:xfrm>
        </p:spPr>
        <p:txBody>
          <a:bodyPr>
            <a:normAutofit fontScale="55000" lnSpcReduction="20000"/>
          </a:bodyPr>
          <a:lstStyle/>
          <a:p>
            <a:pPr>
              <a:lnSpc>
                <a:spcPct val="120000"/>
              </a:lnSpc>
            </a:pPr>
            <a:r>
              <a:rPr lang="en-US" sz="1600" dirty="0"/>
              <a:t>AMSAT/Project OSCAR pioneered DIY satellites starting with OSCAR-1 launch in 1961; to date over 100 OSCAR satellites launched in LEO, GEO, and HEO; 50+ years of multi-lateral satellite developments by world-wide network of volunteers; Surrey Satellite (SSTL) derived from AMSAT initiatives; AMSAT member co-inventor of CubeSat; ARISS pioneered ISS satellite deployments via SuitSat-1 </a:t>
            </a:r>
          </a:p>
          <a:p>
            <a:pPr>
              <a:lnSpc>
                <a:spcPct val="120000"/>
              </a:lnSpc>
            </a:pPr>
            <a:r>
              <a:rPr lang="en-US" sz="1600" dirty="0"/>
              <a:t>For </a:t>
            </a:r>
            <a:r>
              <a:rPr lang="en-US" sz="1600" dirty="0" err="1"/>
              <a:t>AREx</a:t>
            </a:r>
            <a:r>
              <a:rPr lang="en-US" sz="1600" dirty="0"/>
              <a:t>, combined ARISS AMSAT/ARISS international working group</a:t>
            </a:r>
          </a:p>
          <a:p>
            <a:pPr>
              <a:lnSpc>
                <a:spcPct val="120000"/>
              </a:lnSpc>
            </a:pPr>
            <a:r>
              <a:rPr lang="en-US" sz="1600" dirty="0"/>
              <a:t>Emulates ARISS-International and encompasses ARISS, AMSAT-NA (US, Canada, S. America), AMSAT-UK, AMSAT-DL (Germany) and JAMSAT (Japan)</a:t>
            </a:r>
          </a:p>
          <a:p>
            <a:pPr>
              <a:lnSpc>
                <a:spcPct val="120000"/>
              </a:lnSpc>
            </a:pPr>
            <a:r>
              <a:rPr lang="en-US" sz="1600" dirty="0"/>
              <a:t>Single amateur radio focal point to NASA and Gateway space agencies—education, operations, systems development &amp; integration and technical</a:t>
            </a:r>
          </a:p>
          <a:p>
            <a:pPr>
              <a:lnSpc>
                <a:spcPct val="120000"/>
              </a:lnSpc>
            </a:pPr>
            <a:r>
              <a:rPr lang="en-US" sz="1600" dirty="0"/>
              <a:t>International working group will be aligned to Gateway Space Agency participation</a:t>
            </a:r>
          </a:p>
          <a:p>
            <a:pPr>
              <a:lnSpc>
                <a:spcPct val="120000"/>
              </a:lnSpc>
            </a:pPr>
            <a:r>
              <a:rPr lang="en-US" sz="1600" dirty="0"/>
              <a:t>No proprietary data downlinks (ITU/FCC law for amateur radio)</a:t>
            </a:r>
          </a:p>
          <a:p>
            <a:pPr>
              <a:lnSpc>
                <a:spcPct val="120000"/>
              </a:lnSpc>
            </a:pPr>
            <a:r>
              <a:rPr lang="en-US" sz="1600" dirty="0"/>
              <a:t>Data sharing through open Repo</a:t>
            </a:r>
          </a:p>
          <a:p>
            <a:pPr>
              <a:lnSpc>
                <a:spcPct val="120000"/>
              </a:lnSpc>
            </a:pPr>
            <a:r>
              <a:rPr lang="en-US" sz="1600" dirty="0"/>
              <a:t>Hardware development plan:  Leverage existing systems and capabilities developed for ARISS and AMSAT (</a:t>
            </a:r>
            <a:r>
              <a:rPr lang="en-US" sz="1600" dirty="0" err="1"/>
              <a:t>ARISSsat</a:t>
            </a:r>
            <a:r>
              <a:rPr lang="en-US" sz="1600" dirty="0"/>
              <a:t>, </a:t>
            </a:r>
            <a:r>
              <a:rPr lang="en-US" sz="1600" dirty="0" err="1"/>
              <a:t>HamTV</a:t>
            </a:r>
            <a:r>
              <a:rPr lang="en-US" sz="1600" dirty="0"/>
              <a:t>, GOLF CubeSat, </a:t>
            </a:r>
            <a:r>
              <a:rPr lang="en-US" sz="1600" dirty="0" err="1"/>
              <a:t>CubeQuest</a:t>
            </a:r>
            <a:r>
              <a:rPr lang="en-US" sz="1600" dirty="0"/>
              <a:t> Challenge) to minimize risk and schedule</a:t>
            </a:r>
          </a:p>
          <a:p>
            <a:pPr>
              <a:lnSpc>
                <a:spcPct val="120000"/>
              </a:lnSpc>
            </a:pPr>
            <a:r>
              <a:rPr lang="en-US" sz="1600" dirty="0"/>
              <a:t>Funding through in-kind volunteer labor and donations/grants (standard AMSAT/ARISS model)</a:t>
            </a:r>
          </a:p>
        </p:txBody>
      </p:sp>
      <p:pic>
        <p:nvPicPr>
          <p:cNvPr id="4" name="Picture 3">
            <a:extLst>
              <a:ext uri="{FF2B5EF4-FFF2-40B4-BE49-F238E27FC236}">
                <a16:creationId xmlns:a16="http://schemas.microsoft.com/office/drawing/2014/main" id="{D97DFE5F-ED29-47EE-BFEE-48A5EF87A60E}"/>
              </a:ext>
            </a:extLst>
          </p:cNvPr>
          <p:cNvPicPr>
            <a:picLocks noChangeAspect="1"/>
          </p:cNvPicPr>
          <p:nvPr/>
        </p:nvPicPr>
        <p:blipFill rotWithShape="1">
          <a:blip r:embed="rId2"/>
          <a:srcRect l="17523" r="17828" b="5534"/>
          <a:stretch/>
        </p:blipFill>
        <p:spPr>
          <a:xfrm>
            <a:off x="4650851" y="1296457"/>
            <a:ext cx="4334256" cy="3562427"/>
          </a:xfrm>
          <a:prstGeom prst="rect">
            <a:avLst/>
          </a:prstGeom>
        </p:spPr>
      </p:pic>
    </p:spTree>
    <p:extLst>
      <p:ext uri="{BB962C8B-B14F-4D97-AF65-F5344CB8AC3E}">
        <p14:creationId xmlns:p14="http://schemas.microsoft.com/office/powerpoint/2010/main" val="10963183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CC66A-D813-4062-9B7D-FBD1601E62D2}"/>
              </a:ext>
            </a:extLst>
          </p:cNvPr>
          <p:cNvSpPr>
            <a:spLocks noGrp="1"/>
          </p:cNvSpPr>
          <p:nvPr>
            <p:ph type="title"/>
          </p:nvPr>
        </p:nvSpPr>
        <p:spPr/>
        <p:txBody>
          <a:bodyPr>
            <a:normAutofit/>
          </a:bodyPr>
          <a:lstStyle/>
          <a:p>
            <a:r>
              <a:rPr lang="en-US" dirty="0" err="1"/>
              <a:t>AREx</a:t>
            </a:r>
            <a:r>
              <a:rPr lang="en-US" dirty="0"/>
              <a:t> payload Concept</a:t>
            </a:r>
          </a:p>
        </p:txBody>
      </p:sp>
      <p:sp>
        <p:nvSpPr>
          <p:cNvPr id="3" name="Content Placeholder 2">
            <a:extLst>
              <a:ext uri="{FF2B5EF4-FFF2-40B4-BE49-F238E27FC236}">
                <a16:creationId xmlns:a16="http://schemas.microsoft.com/office/drawing/2014/main" id="{916F3F62-D1FA-4558-890A-52D1CA53B20A}"/>
              </a:ext>
            </a:extLst>
          </p:cNvPr>
          <p:cNvSpPr>
            <a:spLocks noGrp="1"/>
          </p:cNvSpPr>
          <p:nvPr>
            <p:ph sz="quarter" idx="17"/>
          </p:nvPr>
        </p:nvSpPr>
        <p:spPr>
          <a:xfrm>
            <a:off x="433137" y="1301137"/>
            <a:ext cx="7952873" cy="3842363"/>
          </a:xfrm>
        </p:spPr>
        <p:txBody>
          <a:bodyPr>
            <a:normAutofit fontScale="77500" lnSpcReduction="20000"/>
          </a:bodyPr>
          <a:lstStyle/>
          <a:p>
            <a:pPr>
              <a:lnSpc>
                <a:spcPct val="120000"/>
              </a:lnSpc>
            </a:pPr>
            <a:r>
              <a:rPr lang="en-US" sz="1800" b="1" dirty="0" err="1"/>
              <a:t>AREx</a:t>
            </a:r>
            <a:r>
              <a:rPr lang="en-US" sz="1800" b="1" dirty="0"/>
              <a:t> Mark 1 System</a:t>
            </a:r>
            <a:r>
              <a:rPr lang="en-US" sz="1800" dirty="0"/>
              <a:t>:  </a:t>
            </a:r>
            <a:r>
              <a:rPr lang="en-US" sz="1800" b="1" i="1" dirty="0"/>
              <a:t>Minimally Capable Educational Outreach System; Flown Soonest</a:t>
            </a:r>
          </a:p>
          <a:p>
            <a:pPr marL="571500" lvl="1" indent="-285750">
              <a:lnSpc>
                <a:spcPct val="120000"/>
              </a:lnSpc>
            </a:pPr>
            <a:r>
              <a:rPr lang="en-US" sz="1600" dirty="0"/>
              <a:t>Externally mounted “satellite” payload with fixed antennas &amp; cameras attached; optional deployable boom for greater visibility</a:t>
            </a:r>
          </a:p>
          <a:p>
            <a:pPr marL="571500" lvl="1" indent="-285750">
              <a:lnSpc>
                <a:spcPct val="120000"/>
              </a:lnSpc>
            </a:pPr>
            <a:r>
              <a:rPr lang="en-US" sz="1600" dirty="0"/>
              <a:t>Develop 2-3 spacecraft copies that will be externally attached to each Logistics Module flown to support lunar human spaceflight missions </a:t>
            </a:r>
          </a:p>
          <a:p>
            <a:pPr marL="571500" lvl="1" indent="-285750">
              <a:lnSpc>
                <a:spcPct val="120000"/>
              </a:lnSpc>
            </a:pPr>
            <a:r>
              <a:rPr lang="en-US" sz="1600" dirty="0"/>
              <a:t>Simple ground station using COTS components and </a:t>
            </a:r>
            <a:r>
              <a:rPr lang="en-US" sz="1600" dirty="0" err="1"/>
              <a:t>AREx</a:t>
            </a:r>
            <a:r>
              <a:rPr lang="en-US" sz="1600" dirty="0"/>
              <a:t> embedded soft/firmware &amp; data interfaces</a:t>
            </a:r>
          </a:p>
          <a:p>
            <a:pPr marL="571500" lvl="1" indent="-285750">
              <a:lnSpc>
                <a:spcPct val="120000"/>
              </a:lnSpc>
            </a:pPr>
            <a:r>
              <a:rPr lang="en-US" sz="1600" dirty="0"/>
              <a:t>Gateway operations timeframe: Soonest on  Gateway Phase 1; target delivery:  early 2024</a:t>
            </a:r>
          </a:p>
          <a:p>
            <a:pPr>
              <a:lnSpc>
                <a:spcPct val="120000"/>
              </a:lnSpc>
            </a:pPr>
            <a:r>
              <a:rPr lang="en-US" sz="1800" b="1" dirty="0"/>
              <a:t>AREX Mark 2 System</a:t>
            </a:r>
            <a:r>
              <a:rPr lang="en-US" sz="1800" dirty="0"/>
              <a:t>:  </a:t>
            </a:r>
            <a:r>
              <a:rPr lang="en-US" sz="1800" b="1" i="1" dirty="0"/>
              <a:t>Foundational Educational outreach system</a:t>
            </a:r>
          </a:p>
          <a:p>
            <a:pPr marL="571500" lvl="1" indent="-285750">
              <a:lnSpc>
                <a:spcPct val="120000"/>
              </a:lnSpc>
            </a:pPr>
            <a:r>
              <a:rPr lang="en-US" sz="1800" dirty="0"/>
              <a:t>Fully capable system, internally mounted on Gateway employing RF feedthroughs to Earth-pointed 0.6 m dish or flat plate antenna</a:t>
            </a:r>
          </a:p>
          <a:p>
            <a:pPr marL="571500" lvl="1" indent="-285750">
              <a:lnSpc>
                <a:spcPct val="120000"/>
              </a:lnSpc>
            </a:pPr>
            <a:r>
              <a:rPr lang="en-US" sz="1800" dirty="0"/>
              <a:t>Simple ground station using COTS components and </a:t>
            </a:r>
            <a:r>
              <a:rPr lang="en-US" sz="1800" dirty="0" err="1"/>
              <a:t>AREx</a:t>
            </a:r>
            <a:r>
              <a:rPr lang="en-US" sz="1800" dirty="0"/>
              <a:t> embedded soft/firmware &amp; data interfaces</a:t>
            </a:r>
          </a:p>
          <a:p>
            <a:pPr marL="571500" lvl="1" indent="-285750">
              <a:lnSpc>
                <a:spcPct val="120000"/>
              </a:lnSpc>
            </a:pPr>
            <a:r>
              <a:rPr lang="en-US" sz="1800" dirty="0"/>
              <a:t>Gateway operations timeframe:  starting around 2026-2027</a:t>
            </a:r>
          </a:p>
        </p:txBody>
      </p:sp>
    </p:spTree>
    <p:extLst>
      <p:ext uri="{BB962C8B-B14F-4D97-AF65-F5344CB8AC3E}">
        <p14:creationId xmlns:p14="http://schemas.microsoft.com/office/powerpoint/2010/main" val="40616667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CC66A-D813-4062-9B7D-FBD1601E62D2}"/>
              </a:ext>
            </a:extLst>
          </p:cNvPr>
          <p:cNvSpPr>
            <a:spLocks noGrp="1"/>
          </p:cNvSpPr>
          <p:nvPr>
            <p:ph type="title"/>
          </p:nvPr>
        </p:nvSpPr>
        <p:spPr/>
        <p:txBody>
          <a:bodyPr>
            <a:normAutofit fontScale="90000"/>
          </a:bodyPr>
          <a:lstStyle/>
          <a:p>
            <a:pPr>
              <a:lnSpc>
                <a:spcPct val="120000"/>
              </a:lnSpc>
            </a:pPr>
            <a:r>
              <a:rPr lang="en-US" sz="2800" dirty="0" err="1"/>
              <a:t>AREx</a:t>
            </a:r>
            <a:r>
              <a:rPr lang="en-US" sz="2800" dirty="0"/>
              <a:t> Mark 1 </a:t>
            </a:r>
            <a:br>
              <a:rPr lang="en-US" sz="2800" dirty="0"/>
            </a:br>
            <a:r>
              <a:rPr lang="en-US" sz="2800" dirty="0"/>
              <a:t>System Overview</a:t>
            </a:r>
            <a:endParaRPr lang="en-US" sz="2800" i="1" dirty="0"/>
          </a:p>
        </p:txBody>
      </p:sp>
      <p:sp>
        <p:nvSpPr>
          <p:cNvPr id="3" name="Content Placeholder 2">
            <a:extLst>
              <a:ext uri="{FF2B5EF4-FFF2-40B4-BE49-F238E27FC236}">
                <a16:creationId xmlns:a16="http://schemas.microsoft.com/office/drawing/2014/main" id="{916F3F62-D1FA-4558-890A-52D1CA53B20A}"/>
              </a:ext>
            </a:extLst>
          </p:cNvPr>
          <p:cNvSpPr>
            <a:spLocks noGrp="1"/>
          </p:cNvSpPr>
          <p:nvPr>
            <p:ph sz="quarter" idx="17"/>
          </p:nvPr>
        </p:nvSpPr>
        <p:spPr>
          <a:xfrm>
            <a:off x="46026" y="1251705"/>
            <a:ext cx="6663722" cy="4060636"/>
          </a:xfrm>
        </p:spPr>
        <p:txBody>
          <a:bodyPr>
            <a:normAutofit fontScale="92500" lnSpcReduction="10000"/>
          </a:bodyPr>
          <a:lstStyle/>
          <a:p>
            <a:pPr indent="-168275">
              <a:lnSpc>
                <a:spcPct val="120000"/>
              </a:lnSpc>
            </a:pPr>
            <a:r>
              <a:rPr lang="en-US" sz="1600" dirty="0" err="1"/>
              <a:t>ARISSat</a:t>
            </a:r>
            <a:r>
              <a:rPr lang="en-US" sz="1600" dirty="0"/>
              <a:t> spaceframe, human spaceflight certified; 3 units available</a:t>
            </a:r>
          </a:p>
          <a:p>
            <a:pPr indent="-168275">
              <a:lnSpc>
                <a:spcPct val="120000"/>
              </a:lnSpc>
            </a:pPr>
            <a:r>
              <a:rPr lang="en-US" sz="1600" dirty="0" err="1"/>
              <a:t>Commandable</a:t>
            </a:r>
            <a:r>
              <a:rPr lang="en-US" sz="1600" dirty="0"/>
              <a:t> antenna/camera array “communications/video hat” (CV Hat) eliminates pointing system</a:t>
            </a:r>
          </a:p>
          <a:p>
            <a:pPr indent="-168275">
              <a:lnSpc>
                <a:spcPct val="120000"/>
              </a:lnSpc>
            </a:pPr>
            <a:r>
              <a:rPr lang="en-US" sz="1600" dirty="0"/>
              <a:t>Option: CV Hat on deployable boom; based on Earth visibility constraints</a:t>
            </a:r>
          </a:p>
          <a:p>
            <a:pPr indent="-168275">
              <a:lnSpc>
                <a:spcPct val="120000"/>
              </a:lnSpc>
            </a:pPr>
            <a:r>
              <a:rPr lang="en-US" sz="1600" dirty="0"/>
              <a:t>Enhanced Software Defined Radio employing DVB-S2X technology for simple ground station transmit/receive &amp; weak signal capture</a:t>
            </a:r>
          </a:p>
          <a:p>
            <a:pPr indent="-168275">
              <a:lnSpc>
                <a:spcPct val="120000"/>
              </a:lnSpc>
            </a:pPr>
            <a:r>
              <a:rPr lang="en-US" sz="1600" dirty="0"/>
              <a:t>Experiment interface for STEAM student investigations</a:t>
            </a:r>
          </a:p>
          <a:p>
            <a:pPr indent="-168275">
              <a:lnSpc>
                <a:spcPct val="120000"/>
              </a:lnSpc>
            </a:pPr>
            <a:r>
              <a:rPr lang="en-US" sz="1600" dirty="0"/>
              <a:t>Leverage systems and interfaces developed through </a:t>
            </a:r>
            <a:r>
              <a:rPr lang="en-US" sz="1600" dirty="0" err="1"/>
              <a:t>ARIISSat</a:t>
            </a:r>
            <a:r>
              <a:rPr lang="en-US" sz="1600" dirty="0"/>
              <a:t> along with pioneering DVB-S2 capability employed on ARISS </a:t>
            </a:r>
            <a:r>
              <a:rPr lang="en-US" sz="1600" dirty="0" err="1"/>
              <a:t>HamTV</a:t>
            </a:r>
            <a:endParaRPr lang="en-US" sz="1600" dirty="0"/>
          </a:p>
          <a:p>
            <a:pPr indent="-168275">
              <a:lnSpc>
                <a:spcPct val="120000"/>
              </a:lnSpc>
            </a:pPr>
            <a:r>
              <a:rPr lang="en-US" sz="1600" dirty="0">
                <a:cs typeface="Arial" panose="020B0604020202020204" pitchFamily="34" charset="0"/>
              </a:rPr>
              <a:t>Supports voice, lunar/Earth pictures, Television (low bandwidth), experiment data, Twitter-like messages, telerobot commanding between schools</a:t>
            </a:r>
          </a:p>
          <a:p>
            <a:pPr indent="-168275">
              <a:lnSpc>
                <a:spcPct val="100000"/>
              </a:lnSpc>
              <a:spcBef>
                <a:spcPts val="300"/>
              </a:spcBef>
            </a:pPr>
            <a:endParaRPr lang="en-US" sz="1600" dirty="0">
              <a:cs typeface="Arial" panose="020B0604020202020204" pitchFamily="34" charset="0"/>
            </a:endParaRPr>
          </a:p>
          <a:p>
            <a:pPr indent="-168275">
              <a:lnSpc>
                <a:spcPct val="100000"/>
              </a:lnSpc>
              <a:spcBef>
                <a:spcPts val="300"/>
              </a:spcBef>
            </a:pPr>
            <a:endParaRPr lang="en-US" sz="1600" dirty="0"/>
          </a:p>
        </p:txBody>
      </p:sp>
      <p:pic>
        <p:nvPicPr>
          <p:cNvPr id="11" name="Picture 10">
            <a:extLst>
              <a:ext uri="{FF2B5EF4-FFF2-40B4-BE49-F238E27FC236}">
                <a16:creationId xmlns:a16="http://schemas.microsoft.com/office/drawing/2014/main" id="{2B4C67AE-6D5B-4C56-AFE4-9ED4C99A59CF}"/>
              </a:ext>
            </a:extLst>
          </p:cNvPr>
          <p:cNvPicPr>
            <a:picLocks noChangeAspect="1"/>
          </p:cNvPicPr>
          <p:nvPr/>
        </p:nvPicPr>
        <p:blipFill rotWithShape="1">
          <a:blip r:embed="rId2"/>
          <a:srcRect b="24027"/>
          <a:stretch/>
        </p:blipFill>
        <p:spPr>
          <a:xfrm>
            <a:off x="6674899" y="3606535"/>
            <a:ext cx="1693655" cy="1080839"/>
          </a:xfrm>
          <a:prstGeom prst="rect">
            <a:avLst/>
          </a:prstGeom>
        </p:spPr>
      </p:pic>
      <p:sp>
        <p:nvSpPr>
          <p:cNvPr id="12" name="Cylinder 11">
            <a:extLst>
              <a:ext uri="{FF2B5EF4-FFF2-40B4-BE49-F238E27FC236}">
                <a16:creationId xmlns:a16="http://schemas.microsoft.com/office/drawing/2014/main" id="{3FA119BD-CBD1-4274-976C-CE05FD7B5596}"/>
              </a:ext>
            </a:extLst>
          </p:cNvPr>
          <p:cNvSpPr/>
          <p:nvPr/>
        </p:nvSpPr>
        <p:spPr>
          <a:xfrm>
            <a:off x="7492325" y="2895973"/>
            <a:ext cx="114300" cy="888297"/>
          </a:xfrm>
          <a:prstGeom prst="can">
            <a:avLst/>
          </a:prstGeom>
          <a:solidFill>
            <a:srgbClr val="00B0F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9697E36-9454-4597-88A9-DC46BCFB5BA3}"/>
              </a:ext>
            </a:extLst>
          </p:cNvPr>
          <p:cNvSpPr txBox="1"/>
          <p:nvPr/>
        </p:nvSpPr>
        <p:spPr>
          <a:xfrm>
            <a:off x="7444106" y="3142468"/>
            <a:ext cx="1245141" cy="430887"/>
          </a:xfrm>
          <a:prstGeom prst="rect">
            <a:avLst/>
          </a:prstGeom>
          <a:noFill/>
        </p:spPr>
        <p:txBody>
          <a:bodyPr wrap="square" rtlCol="0">
            <a:spAutoFit/>
          </a:bodyPr>
          <a:lstStyle/>
          <a:p>
            <a:pPr algn="ctr"/>
            <a:r>
              <a:rPr lang="en-US" sz="1100" b="1" dirty="0">
                <a:solidFill>
                  <a:srgbClr val="FFFF00"/>
                </a:solidFill>
              </a:rPr>
              <a:t>Deployable </a:t>
            </a:r>
          </a:p>
          <a:p>
            <a:pPr algn="ctr"/>
            <a:r>
              <a:rPr lang="en-US" sz="1100" b="1" dirty="0">
                <a:solidFill>
                  <a:srgbClr val="FFFF00"/>
                </a:solidFill>
              </a:rPr>
              <a:t>Boom</a:t>
            </a:r>
          </a:p>
        </p:txBody>
      </p:sp>
      <p:sp>
        <p:nvSpPr>
          <p:cNvPr id="14" name="TextBox 13">
            <a:extLst>
              <a:ext uri="{FF2B5EF4-FFF2-40B4-BE49-F238E27FC236}">
                <a16:creationId xmlns:a16="http://schemas.microsoft.com/office/drawing/2014/main" id="{B905BD44-6B96-403A-86EF-7C69076D9F12}"/>
              </a:ext>
            </a:extLst>
          </p:cNvPr>
          <p:cNvSpPr txBox="1"/>
          <p:nvPr/>
        </p:nvSpPr>
        <p:spPr>
          <a:xfrm>
            <a:off x="7473465" y="2702015"/>
            <a:ext cx="1245142" cy="261610"/>
          </a:xfrm>
          <a:prstGeom prst="rect">
            <a:avLst/>
          </a:prstGeom>
          <a:noFill/>
        </p:spPr>
        <p:txBody>
          <a:bodyPr wrap="square" rtlCol="0">
            <a:spAutoFit/>
          </a:bodyPr>
          <a:lstStyle/>
          <a:p>
            <a:pPr algn="ctr"/>
            <a:r>
              <a:rPr lang="en-US" sz="1100" b="1" dirty="0">
                <a:solidFill>
                  <a:srgbClr val="FFFF00"/>
                </a:solidFill>
              </a:rPr>
              <a:t>CV Hat</a:t>
            </a:r>
          </a:p>
        </p:txBody>
      </p:sp>
      <p:sp>
        <p:nvSpPr>
          <p:cNvPr id="16" name="Octagon 15">
            <a:extLst>
              <a:ext uri="{FF2B5EF4-FFF2-40B4-BE49-F238E27FC236}">
                <a16:creationId xmlns:a16="http://schemas.microsoft.com/office/drawing/2014/main" id="{0052682C-BDFE-449C-9632-186712158DDE}"/>
              </a:ext>
            </a:extLst>
          </p:cNvPr>
          <p:cNvSpPr/>
          <p:nvPr/>
        </p:nvSpPr>
        <p:spPr>
          <a:xfrm>
            <a:off x="7344924" y="2685532"/>
            <a:ext cx="438489" cy="420882"/>
          </a:xfrm>
          <a:prstGeom prst="octagon">
            <a:avLst/>
          </a:prstGeom>
          <a:gradFill>
            <a:gsLst>
              <a:gs pos="0">
                <a:schemeClr val="accent5">
                  <a:lumMod val="75000"/>
                </a:schemeClr>
              </a:gs>
              <a:gs pos="100000">
                <a:srgbClr val="002060"/>
              </a:gs>
            </a:gsLst>
            <a:lin ang="16200000" scaled="0"/>
          </a:gradFill>
          <a:scene3d>
            <a:camera prst="orthographicFront">
              <a:rot lat="4500000" lon="0" rev="0"/>
            </a:camera>
            <a:lightRig rig="sunset" dir="t"/>
          </a:scene3d>
          <a:sp3d extrusionH="133350" contourW="12700">
            <a:bevelB w="0" h="0"/>
            <a:extrusionClr>
              <a:srgbClr val="0070C0"/>
            </a:extrusionClr>
            <a:contourClr>
              <a:schemeClr val="accent5">
                <a:lumMod val="40000"/>
                <a:lumOff val="60000"/>
              </a:schemeClr>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838A9216-F4B1-4C84-AE9D-2DA4D37BB956}"/>
              </a:ext>
            </a:extLst>
          </p:cNvPr>
          <p:cNvPicPr>
            <a:picLocks noChangeAspect="1"/>
          </p:cNvPicPr>
          <p:nvPr/>
        </p:nvPicPr>
        <p:blipFill rotWithShape="1">
          <a:blip r:embed="rId2"/>
          <a:srcRect b="24027"/>
          <a:stretch/>
        </p:blipFill>
        <p:spPr>
          <a:xfrm>
            <a:off x="6614737" y="1192836"/>
            <a:ext cx="1693655" cy="1080839"/>
          </a:xfrm>
          <a:prstGeom prst="rect">
            <a:avLst/>
          </a:prstGeom>
        </p:spPr>
      </p:pic>
      <p:sp>
        <p:nvSpPr>
          <p:cNvPr id="22" name="Octagon 21">
            <a:extLst>
              <a:ext uri="{FF2B5EF4-FFF2-40B4-BE49-F238E27FC236}">
                <a16:creationId xmlns:a16="http://schemas.microsoft.com/office/drawing/2014/main" id="{813683BB-6803-4336-88D0-920B5E053A9D}"/>
              </a:ext>
            </a:extLst>
          </p:cNvPr>
          <p:cNvSpPr/>
          <p:nvPr/>
        </p:nvSpPr>
        <p:spPr>
          <a:xfrm>
            <a:off x="7242319" y="1329511"/>
            <a:ext cx="438489" cy="420882"/>
          </a:xfrm>
          <a:prstGeom prst="octagon">
            <a:avLst/>
          </a:prstGeom>
          <a:gradFill>
            <a:gsLst>
              <a:gs pos="0">
                <a:schemeClr val="accent5">
                  <a:lumMod val="75000"/>
                </a:schemeClr>
              </a:gs>
              <a:gs pos="100000">
                <a:srgbClr val="002060"/>
              </a:gs>
            </a:gsLst>
            <a:lin ang="16200000" scaled="0"/>
          </a:gradFill>
          <a:scene3d>
            <a:camera prst="orthographicFront">
              <a:rot lat="6000000" lon="0" rev="0"/>
            </a:camera>
            <a:lightRig rig="sunset" dir="t"/>
          </a:scene3d>
          <a:sp3d extrusionH="133350" contourW="12700">
            <a:bevelB w="0" h="0"/>
            <a:extrusionClr>
              <a:srgbClr val="0070C0"/>
            </a:extrusionClr>
            <a:contourClr>
              <a:schemeClr val="accent5">
                <a:lumMod val="40000"/>
                <a:lumOff val="60000"/>
              </a:schemeClr>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4DF4CBE1-DE66-482F-AE98-6E864A35E23F}"/>
              </a:ext>
            </a:extLst>
          </p:cNvPr>
          <p:cNvSpPr txBox="1"/>
          <p:nvPr/>
        </p:nvSpPr>
        <p:spPr>
          <a:xfrm>
            <a:off x="6766380" y="2283825"/>
            <a:ext cx="1414170" cy="338554"/>
          </a:xfrm>
          <a:prstGeom prst="rect">
            <a:avLst/>
          </a:prstGeom>
          <a:noFill/>
        </p:spPr>
        <p:txBody>
          <a:bodyPr wrap="none" rtlCol="0">
            <a:spAutoFit/>
          </a:bodyPr>
          <a:lstStyle/>
          <a:p>
            <a:r>
              <a:rPr lang="en-US" sz="1600" b="1" dirty="0" err="1">
                <a:solidFill>
                  <a:srgbClr val="FFFF00"/>
                </a:solidFill>
              </a:rPr>
              <a:t>AREx</a:t>
            </a:r>
            <a:r>
              <a:rPr lang="en-US" sz="1600" b="1" dirty="0">
                <a:solidFill>
                  <a:srgbClr val="FFFF00"/>
                </a:solidFill>
              </a:rPr>
              <a:t> Mark 1</a:t>
            </a:r>
          </a:p>
        </p:txBody>
      </p:sp>
      <p:sp>
        <p:nvSpPr>
          <p:cNvPr id="24" name="TextBox 23">
            <a:extLst>
              <a:ext uri="{FF2B5EF4-FFF2-40B4-BE49-F238E27FC236}">
                <a16:creationId xmlns:a16="http://schemas.microsoft.com/office/drawing/2014/main" id="{B179561A-475E-4FBC-91D7-CD8F5EF0C577}"/>
              </a:ext>
            </a:extLst>
          </p:cNvPr>
          <p:cNvSpPr txBox="1"/>
          <p:nvPr/>
        </p:nvSpPr>
        <p:spPr>
          <a:xfrm>
            <a:off x="6482387" y="4757654"/>
            <a:ext cx="2146742" cy="338554"/>
          </a:xfrm>
          <a:prstGeom prst="rect">
            <a:avLst/>
          </a:prstGeom>
          <a:noFill/>
        </p:spPr>
        <p:txBody>
          <a:bodyPr wrap="none" rtlCol="0">
            <a:spAutoFit/>
          </a:bodyPr>
          <a:lstStyle/>
          <a:p>
            <a:r>
              <a:rPr lang="en-US" sz="1600" b="1" dirty="0" err="1">
                <a:solidFill>
                  <a:srgbClr val="FFFF00"/>
                </a:solidFill>
              </a:rPr>
              <a:t>AREx</a:t>
            </a:r>
            <a:r>
              <a:rPr lang="en-US" sz="1600" b="1" dirty="0">
                <a:solidFill>
                  <a:srgbClr val="FFFF00"/>
                </a:solidFill>
              </a:rPr>
              <a:t> Mark 1 Option</a:t>
            </a:r>
          </a:p>
        </p:txBody>
      </p:sp>
      <p:sp>
        <p:nvSpPr>
          <p:cNvPr id="15" name="TextBox 14">
            <a:extLst>
              <a:ext uri="{FF2B5EF4-FFF2-40B4-BE49-F238E27FC236}">
                <a16:creationId xmlns:a16="http://schemas.microsoft.com/office/drawing/2014/main" id="{D1DCB47F-AD64-4F5E-8A60-5918E4D09EAC}"/>
              </a:ext>
            </a:extLst>
          </p:cNvPr>
          <p:cNvSpPr txBox="1"/>
          <p:nvPr/>
        </p:nvSpPr>
        <p:spPr>
          <a:xfrm>
            <a:off x="7882560" y="1225423"/>
            <a:ext cx="1613374" cy="830997"/>
          </a:xfrm>
          <a:prstGeom prst="rect">
            <a:avLst/>
          </a:prstGeom>
          <a:noFill/>
        </p:spPr>
        <p:txBody>
          <a:bodyPr wrap="square" rtlCol="0">
            <a:spAutoFit/>
          </a:bodyPr>
          <a:lstStyle/>
          <a:p>
            <a:pPr algn="ctr"/>
            <a:r>
              <a:rPr lang="en-US" sz="1200" b="1" dirty="0" err="1">
                <a:solidFill>
                  <a:srgbClr val="FFFF00"/>
                </a:solidFill>
              </a:rPr>
              <a:t>ARISSat</a:t>
            </a:r>
            <a:endParaRPr lang="en-US" sz="1200" b="1" dirty="0">
              <a:solidFill>
                <a:srgbClr val="FFFF00"/>
              </a:solidFill>
            </a:endParaRPr>
          </a:p>
          <a:p>
            <a:pPr algn="ctr"/>
            <a:r>
              <a:rPr lang="en-US" sz="1200" b="1" dirty="0">
                <a:solidFill>
                  <a:srgbClr val="FFFF00"/>
                </a:solidFill>
              </a:rPr>
              <a:t>With</a:t>
            </a:r>
          </a:p>
          <a:p>
            <a:pPr algn="ctr"/>
            <a:r>
              <a:rPr lang="en-US" sz="1200" b="1" dirty="0">
                <a:solidFill>
                  <a:srgbClr val="FFFF00"/>
                </a:solidFill>
              </a:rPr>
              <a:t>CV Hat </a:t>
            </a:r>
          </a:p>
          <a:p>
            <a:pPr algn="ctr"/>
            <a:r>
              <a:rPr lang="en-US" sz="1200" b="1" dirty="0">
                <a:solidFill>
                  <a:srgbClr val="FFFF00"/>
                </a:solidFill>
              </a:rPr>
              <a:t>on top</a:t>
            </a:r>
          </a:p>
        </p:txBody>
      </p:sp>
    </p:spTree>
    <p:extLst>
      <p:ext uri="{BB962C8B-B14F-4D97-AF65-F5344CB8AC3E}">
        <p14:creationId xmlns:p14="http://schemas.microsoft.com/office/powerpoint/2010/main" val="15298284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CC66A-D813-4062-9B7D-FBD1601E62D2}"/>
              </a:ext>
            </a:extLst>
          </p:cNvPr>
          <p:cNvSpPr>
            <a:spLocks noGrp="1"/>
          </p:cNvSpPr>
          <p:nvPr>
            <p:ph type="title"/>
          </p:nvPr>
        </p:nvSpPr>
        <p:spPr/>
        <p:txBody>
          <a:bodyPr>
            <a:normAutofit fontScale="90000"/>
          </a:bodyPr>
          <a:lstStyle/>
          <a:p>
            <a:pPr>
              <a:lnSpc>
                <a:spcPct val="120000"/>
              </a:lnSpc>
            </a:pPr>
            <a:r>
              <a:rPr lang="en-US" sz="2800" dirty="0" err="1"/>
              <a:t>AREx</a:t>
            </a:r>
            <a:r>
              <a:rPr lang="en-US" sz="2800" dirty="0"/>
              <a:t> Mark 1 System</a:t>
            </a:r>
            <a:br>
              <a:rPr lang="en-US" sz="2800" dirty="0"/>
            </a:br>
            <a:r>
              <a:rPr lang="en-US" sz="2800" dirty="0"/>
              <a:t>Payload Characteristics</a:t>
            </a:r>
            <a:endParaRPr lang="en-US" sz="2800" i="1" dirty="0"/>
          </a:p>
        </p:txBody>
      </p:sp>
      <p:sp>
        <p:nvSpPr>
          <p:cNvPr id="3" name="Content Placeholder 2">
            <a:extLst>
              <a:ext uri="{FF2B5EF4-FFF2-40B4-BE49-F238E27FC236}">
                <a16:creationId xmlns:a16="http://schemas.microsoft.com/office/drawing/2014/main" id="{916F3F62-D1FA-4558-890A-52D1CA53B20A}"/>
              </a:ext>
            </a:extLst>
          </p:cNvPr>
          <p:cNvSpPr>
            <a:spLocks noGrp="1"/>
          </p:cNvSpPr>
          <p:nvPr>
            <p:ph sz="quarter" idx="17"/>
          </p:nvPr>
        </p:nvSpPr>
        <p:spPr>
          <a:xfrm>
            <a:off x="316873" y="1271497"/>
            <a:ext cx="6217331" cy="3872003"/>
          </a:xfrm>
        </p:spPr>
        <p:txBody>
          <a:bodyPr>
            <a:normAutofit lnSpcReduction="10000"/>
          </a:bodyPr>
          <a:lstStyle/>
          <a:p>
            <a:pPr indent="-168275">
              <a:lnSpc>
                <a:spcPct val="120000"/>
              </a:lnSpc>
            </a:pPr>
            <a:r>
              <a:rPr lang="en-US" sz="1600" dirty="0">
                <a:cs typeface="Arial" panose="020B0604020202020204" pitchFamily="34" charset="0"/>
              </a:rPr>
              <a:t>Operational Volume:  61 x 61 x 30 cm</a:t>
            </a:r>
          </a:p>
          <a:p>
            <a:pPr indent="-168275">
              <a:lnSpc>
                <a:spcPct val="120000"/>
              </a:lnSpc>
            </a:pPr>
            <a:r>
              <a:rPr lang="en-US" sz="1600" dirty="0">
                <a:cs typeface="Arial" panose="020B0604020202020204" pitchFamily="34" charset="0"/>
              </a:rPr>
              <a:t>On-orbit Mass: 35 kg</a:t>
            </a:r>
          </a:p>
          <a:p>
            <a:pPr indent="-168275">
              <a:lnSpc>
                <a:spcPct val="120000"/>
              </a:lnSpc>
            </a:pPr>
            <a:r>
              <a:rPr lang="en-US" sz="1600" dirty="0">
                <a:cs typeface="Arial" panose="020B0604020202020204" pitchFamily="34" charset="0"/>
              </a:rPr>
              <a:t>Power:  250 W; tolerate planned shutdowns or outages</a:t>
            </a:r>
          </a:p>
          <a:p>
            <a:pPr indent="-168275">
              <a:lnSpc>
                <a:spcPct val="120000"/>
              </a:lnSpc>
            </a:pPr>
            <a:r>
              <a:rPr lang="en-US" sz="1600" dirty="0">
                <a:cs typeface="Arial" panose="020B0604020202020204" pitchFamily="34" charset="0"/>
              </a:rPr>
              <a:t>External Data/command:  Not needed</a:t>
            </a:r>
          </a:p>
          <a:p>
            <a:pPr indent="-168275">
              <a:lnSpc>
                <a:spcPct val="120000"/>
              </a:lnSpc>
            </a:pPr>
            <a:r>
              <a:rPr lang="en-US" sz="1600" dirty="0">
                <a:cs typeface="Arial" panose="020B0604020202020204" pitchFamily="34" charset="0"/>
              </a:rPr>
              <a:t>External Video/imagery:  Not needed</a:t>
            </a:r>
          </a:p>
          <a:p>
            <a:pPr indent="-168275">
              <a:lnSpc>
                <a:spcPct val="120000"/>
              </a:lnSpc>
            </a:pPr>
            <a:r>
              <a:rPr lang="en-US" sz="1600" dirty="0">
                <a:cs typeface="Arial" panose="020B0604020202020204" pitchFamily="34" charset="0"/>
              </a:rPr>
              <a:t>External Computing resources:  Not needed</a:t>
            </a:r>
          </a:p>
          <a:p>
            <a:pPr indent="-168275">
              <a:lnSpc>
                <a:spcPct val="120000"/>
              </a:lnSpc>
            </a:pPr>
            <a:r>
              <a:rPr lang="en-US" sz="1600" dirty="0">
                <a:cs typeface="Arial" panose="020B0604020202020204" pitchFamily="34" charset="0"/>
              </a:rPr>
              <a:t>Other Requirements:  Not needed</a:t>
            </a:r>
          </a:p>
          <a:p>
            <a:pPr indent="-168275">
              <a:lnSpc>
                <a:spcPct val="120000"/>
              </a:lnSpc>
            </a:pPr>
            <a:r>
              <a:rPr lang="en-US" sz="1600" dirty="0">
                <a:cs typeface="Arial" panose="020B0604020202020204" pitchFamily="34" charset="0"/>
              </a:rPr>
              <a:t>Mechanical interface: SORI  or hard mounted</a:t>
            </a:r>
          </a:p>
          <a:p>
            <a:pPr indent="-168275">
              <a:lnSpc>
                <a:spcPct val="120000"/>
              </a:lnSpc>
            </a:pPr>
            <a:r>
              <a:rPr lang="en-US" sz="1600" dirty="0">
                <a:cs typeface="Arial" panose="020B0604020202020204" pitchFamily="34" charset="0"/>
              </a:rPr>
              <a:t>Hazards to mitigate:  Non-ionizing radiation, deployable boom (if option exercised)</a:t>
            </a:r>
          </a:p>
          <a:p>
            <a:pPr indent="-168275">
              <a:lnSpc>
                <a:spcPct val="120000"/>
              </a:lnSpc>
            </a:pPr>
            <a:r>
              <a:rPr lang="en-US" sz="1600" dirty="0">
                <a:cs typeface="Arial" panose="020B0604020202020204" pitchFamily="34" charset="0"/>
              </a:rPr>
              <a:t>Major challenge:  Thermal</a:t>
            </a:r>
          </a:p>
          <a:p>
            <a:pPr indent="-168275">
              <a:lnSpc>
                <a:spcPct val="100000"/>
              </a:lnSpc>
              <a:spcBef>
                <a:spcPts val="300"/>
              </a:spcBef>
            </a:pPr>
            <a:endParaRPr lang="en-US" sz="1600" dirty="0">
              <a:cs typeface="Arial" panose="020B0604020202020204" pitchFamily="34" charset="0"/>
            </a:endParaRPr>
          </a:p>
          <a:p>
            <a:pPr indent="-168275">
              <a:lnSpc>
                <a:spcPct val="100000"/>
              </a:lnSpc>
              <a:spcBef>
                <a:spcPts val="300"/>
              </a:spcBef>
            </a:pPr>
            <a:endParaRPr lang="en-US" sz="1600" dirty="0"/>
          </a:p>
        </p:txBody>
      </p:sp>
      <p:pic>
        <p:nvPicPr>
          <p:cNvPr id="11" name="Picture 10">
            <a:extLst>
              <a:ext uri="{FF2B5EF4-FFF2-40B4-BE49-F238E27FC236}">
                <a16:creationId xmlns:a16="http://schemas.microsoft.com/office/drawing/2014/main" id="{2B4C67AE-6D5B-4C56-AFE4-9ED4C99A59CF}"/>
              </a:ext>
            </a:extLst>
          </p:cNvPr>
          <p:cNvPicPr>
            <a:picLocks noChangeAspect="1"/>
          </p:cNvPicPr>
          <p:nvPr/>
        </p:nvPicPr>
        <p:blipFill rotWithShape="1">
          <a:blip r:embed="rId2"/>
          <a:srcRect b="24027"/>
          <a:stretch/>
        </p:blipFill>
        <p:spPr>
          <a:xfrm>
            <a:off x="6710993" y="3606535"/>
            <a:ext cx="1693655" cy="1080839"/>
          </a:xfrm>
          <a:prstGeom prst="rect">
            <a:avLst/>
          </a:prstGeom>
        </p:spPr>
      </p:pic>
      <p:sp>
        <p:nvSpPr>
          <p:cNvPr id="12" name="Cylinder 11">
            <a:extLst>
              <a:ext uri="{FF2B5EF4-FFF2-40B4-BE49-F238E27FC236}">
                <a16:creationId xmlns:a16="http://schemas.microsoft.com/office/drawing/2014/main" id="{3FA119BD-CBD1-4274-976C-CE05FD7B5596}"/>
              </a:ext>
            </a:extLst>
          </p:cNvPr>
          <p:cNvSpPr/>
          <p:nvPr/>
        </p:nvSpPr>
        <p:spPr>
          <a:xfrm>
            <a:off x="7528419" y="2895973"/>
            <a:ext cx="114300" cy="888297"/>
          </a:xfrm>
          <a:prstGeom prst="can">
            <a:avLst/>
          </a:prstGeom>
          <a:solidFill>
            <a:srgbClr val="00B0F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9697E36-9454-4597-88A9-DC46BCFB5BA3}"/>
              </a:ext>
            </a:extLst>
          </p:cNvPr>
          <p:cNvSpPr txBox="1"/>
          <p:nvPr/>
        </p:nvSpPr>
        <p:spPr>
          <a:xfrm>
            <a:off x="7480200" y="3142468"/>
            <a:ext cx="1245141" cy="430887"/>
          </a:xfrm>
          <a:prstGeom prst="rect">
            <a:avLst/>
          </a:prstGeom>
          <a:noFill/>
        </p:spPr>
        <p:txBody>
          <a:bodyPr wrap="square" rtlCol="0">
            <a:spAutoFit/>
          </a:bodyPr>
          <a:lstStyle/>
          <a:p>
            <a:pPr algn="ctr"/>
            <a:r>
              <a:rPr lang="en-US" sz="1100" b="1" dirty="0">
                <a:solidFill>
                  <a:srgbClr val="FFFF00"/>
                </a:solidFill>
              </a:rPr>
              <a:t>Deployable </a:t>
            </a:r>
          </a:p>
          <a:p>
            <a:pPr algn="ctr"/>
            <a:r>
              <a:rPr lang="en-US" sz="1100" b="1" dirty="0">
                <a:solidFill>
                  <a:srgbClr val="FFFF00"/>
                </a:solidFill>
              </a:rPr>
              <a:t>Boom</a:t>
            </a:r>
          </a:p>
        </p:txBody>
      </p:sp>
      <p:sp>
        <p:nvSpPr>
          <p:cNvPr id="14" name="TextBox 13">
            <a:extLst>
              <a:ext uri="{FF2B5EF4-FFF2-40B4-BE49-F238E27FC236}">
                <a16:creationId xmlns:a16="http://schemas.microsoft.com/office/drawing/2014/main" id="{B905BD44-6B96-403A-86EF-7C69076D9F12}"/>
              </a:ext>
            </a:extLst>
          </p:cNvPr>
          <p:cNvSpPr txBox="1"/>
          <p:nvPr/>
        </p:nvSpPr>
        <p:spPr>
          <a:xfrm>
            <a:off x="7768438" y="2714913"/>
            <a:ext cx="831183" cy="261610"/>
          </a:xfrm>
          <a:prstGeom prst="rect">
            <a:avLst/>
          </a:prstGeom>
          <a:noFill/>
        </p:spPr>
        <p:txBody>
          <a:bodyPr wrap="square" rtlCol="0">
            <a:spAutoFit/>
          </a:bodyPr>
          <a:lstStyle/>
          <a:p>
            <a:pPr algn="ctr"/>
            <a:r>
              <a:rPr lang="en-US" sz="1100" b="1" dirty="0">
                <a:solidFill>
                  <a:srgbClr val="FFFF00"/>
                </a:solidFill>
              </a:rPr>
              <a:t>CV Hat</a:t>
            </a:r>
          </a:p>
        </p:txBody>
      </p:sp>
      <p:sp>
        <p:nvSpPr>
          <p:cNvPr id="15" name="TextBox 14">
            <a:extLst>
              <a:ext uri="{FF2B5EF4-FFF2-40B4-BE49-F238E27FC236}">
                <a16:creationId xmlns:a16="http://schemas.microsoft.com/office/drawing/2014/main" id="{D1DCB47F-AD64-4F5E-8A60-5918E4D09EAC}"/>
              </a:ext>
            </a:extLst>
          </p:cNvPr>
          <p:cNvSpPr txBox="1"/>
          <p:nvPr/>
        </p:nvSpPr>
        <p:spPr>
          <a:xfrm>
            <a:off x="8295276" y="1234982"/>
            <a:ext cx="958925" cy="830997"/>
          </a:xfrm>
          <a:prstGeom prst="rect">
            <a:avLst/>
          </a:prstGeom>
          <a:noFill/>
        </p:spPr>
        <p:txBody>
          <a:bodyPr wrap="square" rtlCol="0">
            <a:spAutoFit/>
          </a:bodyPr>
          <a:lstStyle/>
          <a:p>
            <a:pPr algn="ctr"/>
            <a:r>
              <a:rPr lang="en-US" sz="1200" b="1" dirty="0" err="1">
                <a:solidFill>
                  <a:srgbClr val="FFFF00"/>
                </a:solidFill>
              </a:rPr>
              <a:t>ARISSat</a:t>
            </a:r>
            <a:endParaRPr lang="en-US" sz="1200" b="1" dirty="0">
              <a:solidFill>
                <a:srgbClr val="FFFF00"/>
              </a:solidFill>
            </a:endParaRPr>
          </a:p>
          <a:p>
            <a:pPr algn="ctr"/>
            <a:r>
              <a:rPr lang="en-US" sz="1200" b="1" dirty="0">
                <a:solidFill>
                  <a:srgbClr val="FFFF00"/>
                </a:solidFill>
              </a:rPr>
              <a:t>With</a:t>
            </a:r>
          </a:p>
          <a:p>
            <a:pPr algn="ctr"/>
            <a:r>
              <a:rPr lang="en-US" sz="1200" b="1" dirty="0">
                <a:solidFill>
                  <a:srgbClr val="FFFF00"/>
                </a:solidFill>
              </a:rPr>
              <a:t>CV Hat </a:t>
            </a:r>
          </a:p>
          <a:p>
            <a:pPr algn="ctr"/>
            <a:r>
              <a:rPr lang="en-US" sz="1200" b="1" dirty="0">
                <a:solidFill>
                  <a:srgbClr val="FFFF00"/>
                </a:solidFill>
              </a:rPr>
              <a:t>on top</a:t>
            </a:r>
          </a:p>
        </p:txBody>
      </p:sp>
      <p:sp>
        <p:nvSpPr>
          <p:cNvPr id="16" name="Octagon 15">
            <a:extLst>
              <a:ext uri="{FF2B5EF4-FFF2-40B4-BE49-F238E27FC236}">
                <a16:creationId xmlns:a16="http://schemas.microsoft.com/office/drawing/2014/main" id="{0052682C-BDFE-449C-9632-186712158DDE}"/>
              </a:ext>
            </a:extLst>
          </p:cNvPr>
          <p:cNvSpPr/>
          <p:nvPr/>
        </p:nvSpPr>
        <p:spPr>
          <a:xfrm>
            <a:off x="7381018" y="2685532"/>
            <a:ext cx="438489" cy="420882"/>
          </a:xfrm>
          <a:prstGeom prst="octagon">
            <a:avLst/>
          </a:prstGeom>
          <a:gradFill>
            <a:gsLst>
              <a:gs pos="0">
                <a:schemeClr val="accent5">
                  <a:lumMod val="75000"/>
                </a:schemeClr>
              </a:gs>
              <a:gs pos="100000">
                <a:srgbClr val="002060"/>
              </a:gs>
            </a:gsLst>
            <a:lin ang="16200000" scaled="0"/>
          </a:gradFill>
          <a:scene3d>
            <a:camera prst="orthographicFront">
              <a:rot lat="4500000" lon="0" rev="0"/>
            </a:camera>
            <a:lightRig rig="sunset" dir="t"/>
          </a:scene3d>
          <a:sp3d extrusionH="133350" contourW="12700">
            <a:bevelB w="0" h="0"/>
            <a:extrusionClr>
              <a:srgbClr val="0070C0"/>
            </a:extrusionClr>
            <a:contourClr>
              <a:schemeClr val="accent5">
                <a:lumMod val="40000"/>
                <a:lumOff val="60000"/>
              </a:schemeClr>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838A9216-F4B1-4C84-AE9D-2DA4D37BB956}"/>
              </a:ext>
            </a:extLst>
          </p:cNvPr>
          <p:cNvPicPr>
            <a:picLocks noChangeAspect="1"/>
          </p:cNvPicPr>
          <p:nvPr/>
        </p:nvPicPr>
        <p:blipFill rotWithShape="1">
          <a:blip r:embed="rId2"/>
          <a:srcRect b="24027"/>
          <a:stretch/>
        </p:blipFill>
        <p:spPr>
          <a:xfrm>
            <a:off x="6650831" y="1192836"/>
            <a:ext cx="1693655" cy="1080839"/>
          </a:xfrm>
          <a:prstGeom prst="rect">
            <a:avLst/>
          </a:prstGeom>
        </p:spPr>
      </p:pic>
      <p:sp>
        <p:nvSpPr>
          <p:cNvPr id="22" name="Octagon 21">
            <a:extLst>
              <a:ext uri="{FF2B5EF4-FFF2-40B4-BE49-F238E27FC236}">
                <a16:creationId xmlns:a16="http://schemas.microsoft.com/office/drawing/2014/main" id="{813683BB-6803-4336-88D0-920B5E053A9D}"/>
              </a:ext>
            </a:extLst>
          </p:cNvPr>
          <p:cNvSpPr/>
          <p:nvPr/>
        </p:nvSpPr>
        <p:spPr>
          <a:xfrm>
            <a:off x="7278413" y="1329511"/>
            <a:ext cx="438489" cy="420882"/>
          </a:xfrm>
          <a:prstGeom prst="octagon">
            <a:avLst/>
          </a:prstGeom>
          <a:gradFill>
            <a:gsLst>
              <a:gs pos="0">
                <a:schemeClr val="accent5">
                  <a:lumMod val="75000"/>
                </a:schemeClr>
              </a:gs>
              <a:gs pos="100000">
                <a:srgbClr val="002060"/>
              </a:gs>
            </a:gsLst>
            <a:lin ang="16200000" scaled="0"/>
          </a:gradFill>
          <a:scene3d>
            <a:camera prst="orthographicFront">
              <a:rot lat="6000000" lon="0" rev="0"/>
            </a:camera>
            <a:lightRig rig="sunset" dir="t"/>
          </a:scene3d>
          <a:sp3d extrusionH="133350" contourW="12700">
            <a:bevelB w="0" h="0"/>
            <a:extrusionClr>
              <a:srgbClr val="0070C0"/>
            </a:extrusionClr>
            <a:contourClr>
              <a:schemeClr val="accent5">
                <a:lumMod val="40000"/>
                <a:lumOff val="60000"/>
              </a:schemeClr>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4DF4CBE1-DE66-482F-AE98-6E864A35E23F}"/>
              </a:ext>
            </a:extLst>
          </p:cNvPr>
          <p:cNvSpPr txBox="1"/>
          <p:nvPr/>
        </p:nvSpPr>
        <p:spPr>
          <a:xfrm>
            <a:off x="6802474" y="2283825"/>
            <a:ext cx="1414170" cy="338554"/>
          </a:xfrm>
          <a:prstGeom prst="rect">
            <a:avLst/>
          </a:prstGeom>
          <a:noFill/>
        </p:spPr>
        <p:txBody>
          <a:bodyPr wrap="none" rtlCol="0">
            <a:spAutoFit/>
          </a:bodyPr>
          <a:lstStyle/>
          <a:p>
            <a:r>
              <a:rPr lang="en-US" sz="1600" b="1" dirty="0" err="1">
                <a:solidFill>
                  <a:srgbClr val="FFFF00"/>
                </a:solidFill>
              </a:rPr>
              <a:t>AREx</a:t>
            </a:r>
            <a:r>
              <a:rPr lang="en-US" sz="1600" b="1" dirty="0">
                <a:solidFill>
                  <a:srgbClr val="FFFF00"/>
                </a:solidFill>
              </a:rPr>
              <a:t> Mark 1</a:t>
            </a:r>
          </a:p>
        </p:txBody>
      </p:sp>
      <p:sp>
        <p:nvSpPr>
          <p:cNvPr id="24" name="TextBox 23">
            <a:extLst>
              <a:ext uri="{FF2B5EF4-FFF2-40B4-BE49-F238E27FC236}">
                <a16:creationId xmlns:a16="http://schemas.microsoft.com/office/drawing/2014/main" id="{B179561A-475E-4FBC-91D7-CD8F5EF0C577}"/>
              </a:ext>
            </a:extLst>
          </p:cNvPr>
          <p:cNvSpPr txBox="1"/>
          <p:nvPr/>
        </p:nvSpPr>
        <p:spPr>
          <a:xfrm>
            <a:off x="6518481" y="4757654"/>
            <a:ext cx="2146742" cy="338554"/>
          </a:xfrm>
          <a:prstGeom prst="rect">
            <a:avLst/>
          </a:prstGeom>
          <a:noFill/>
        </p:spPr>
        <p:txBody>
          <a:bodyPr wrap="none" rtlCol="0">
            <a:spAutoFit/>
          </a:bodyPr>
          <a:lstStyle/>
          <a:p>
            <a:r>
              <a:rPr lang="en-US" sz="1600" b="1" dirty="0" err="1">
                <a:solidFill>
                  <a:srgbClr val="FFFF00"/>
                </a:solidFill>
              </a:rPr>
              <a:t>AREx</a:t>
            </a:r>
            <a:r>
              <a:rPr lang="en-US" sz="1600" b="1" dirty="0">
                <a:solidFill>
                  <a:srgbClr val="FFFF00"/>
                </a:solidFill>
              </a:rPr>
              <a:t> Mark 1 Option</a:t>
            </a:r>
          </a:p>
        </p:txBody>
      </p:sp>
    </p:spTree>
    <p:extLst>
      <p:ext uri="{BB962C8B-B14F-4D97-AF65-F5344CB8AC3E}">
        <p14:creationId xmlns:p14="http://schemas.microsoft.com/office/powerpoint/2010/main" val="37567246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CC66A-D813-4062-9B7D-FBD1601E62D2}"/>
              </a:ext>
            </a:extLst>
          </p:cNvPr>
          <p:cNvSpPr>
            <a:spLocks noGrp="1"/>
          </p:cNvSpPr>
          <p:nvPr>
            <p:ph type="title"/>
          </p:nvPr>
        </p:nvSpPr>
        <p:spPr/>
        <p:txBody>
          <a:bodyPr>
            <a:normAutofit fontScale="90000"/>
          </a:bodyPr>
          <a:lstStyle/>
          <a:p>
            <a:pPr>
              <a:lnSpc>
                <a:spcPct val="120000"/>
              </a:lnSpc>
            </a:pPr>
            <a:r>
              <a:rPr lang="en-US" sz="2800" dirty="0" err="1"/>
              <a:t>AREx</a:t>
            </a:r>
            <a:r>
              <a:rPr lang="en-US" sz="2800" dirty="0"/>
              <a:t> Mark 1 System</a:t>
            </a:r>
            <a:br>
              <a:rPr lang="en-US" sz="2800" dirty="0"/>
            </a:br>
            <a:r>
              <a:rPr lang="en-US" sz="2800" dirty="0"/>
              <a:t>Radio Capabilities</a:t>
            </a:r>
            <a:endParaRPr lang="en-US" sz="2800" i="1" dirty="0"/>
          </a:p>
        </p:txBody>
      </p:sp>
      <p:sp>
        <p:nvSpPr>
          <p:cNvPr id="3" name="Content Placeholder 2">
            <a:extLst>
              <a:ext uri="{FF2B5EF4-FFF2-40B4-BE49-F238E27FC236}">
                <a16:creationId xmlns:a16="http://schemas.microsoft.com/office/drawing/2014/main" id="{916F3F62-D1FA-4558-890A-52D1CA53B20A}"/>
              </a:ext>
            </a:extLst>
          </p:cNvPr>
          <p:cNvSpPr>
            <a:spLocks noGrp="1"/>
          </p:cNvSpPr>
          <p:nvPr>
            <p:ph sz="quarter" idx="17"/>
          </p:nvPr>
        </p:nvSpPr>
        <p:spPr>
          <a:xfrm>
            <a:off x="316873" y="1424606"/>
            <a:ext cx="6217331" cy="3872003"/>
          </a:xfrm>
        </p:spPr>
        <p:txBody>
          <a:bodyPr>
            <a:normAutofit/>
          </a:bodyPr>
          <a:lstStyle/>
          <a:p>
            <a:pPr>
              <a:tabLst>
                <a:tab pos="971550" algn="l"/>
              </a:tabLst>
            </a:pPr>
            <a:r>
              <a:rPr lang="en-US" sz="1600" dirty="0"/>
              <a:t>Normal Ops Downlink:  X-band 10.45-10.5 GHz</a:t>
            </a:r>
          </a:p>
          <a:p>
            <a:pPr>
              <a:tabLst>
                <a:tab pos="971550" algn="l"/>
              </a:tabLst>
            </a:pPr>
            <a:r>
              <a:rPr lang="en-US" sz="1600" dirty="0"/>
              <a:t>Contingency Ops Up/Downlink: 70 cm band 435-438 MHz</a:t>
            </a:r>
          </a:p>
          <a:p>
            <a:pPr>
              <a:tabLst>
                <a:tab pos="971550" algn="l"/>
              </a:tabLst>
            </a:pPr>
            <a:r>
              <a:rPr lang="en-US" sz="1600" dirty="0"/>
              <a:t>Normal Ops Uplink: C-Band 5.65-5.67 GHz</a:t>
            </a:r>
          </a:p>
          <a:p>
            <a:pPr>
              <a:tabLst>
                <a:tab pos="971550" algn="l"/>
              </a:tabLst>
            </a:pPr>
            <a:r>
              <a:rPr lang="en-US" sz="1600" dirty="0"/>
              <a:t>Normal Ops Modulation:  DVB-S2X (supports Voice, Data, SSTV—Pictures, Video)</a:t>
            </a:r>
          </a:p>
          <a:p>
            <a:pPr>
              <a:tabLst>
                <a:tab pos="971550" algn="l"/>
              </a:tabLst>
            </a:pPr>
            <a:r>
              <a:rPr lang="en-US" sz="1600" dirty="0"/>
              <a:t>Contingency Ops Modulation: Various weak signal communications modes (e.g. JT65, FT8, Olivia MFSK-16, BPSK-31)</a:t>
            </a:r>
          </a:p>
          <a:p>
            <a:pPr>
              <a:tabLst>
                <a:tab pos="971550" algn="l"/>
              </a:tabLst>
            </a:pPr>
            <a:r>
              <a:rPr lang="en-US" sz="1600" dirty="0" err="1"/>
              <a:t>AREx</a:t>
            </a:r>
            <a:r>
              <a:rPr lang="en-US" sz="1600" dirty="0"/>
              <a:t> Experiment/engagement interface—four ports (e.g. </a:t>
            </a:r>
            <a:r>
              <a:rPr lang="en-US" sz="1600" dirty="0" err="1"/>
              <a:t>MarconISSta</a:t>
            </a:r>
            <a:r>
              <a:rPr lang="en-US" sz="1600" dirty="0"/>
              <a:t>, video feeds, student experiments)</a:t>
            </a:r>
          </a:p>
          <a:p>
            <a:pPr>
              <a:tabLst>
                <a:tab pos="971550" algn="l"/>
              </a:tabLst>
            </a:pPr>
            <a:r>
              <a:rPr lang="en-US" sz="1600" dirty="0">
                <a:cs typeface="Arial" panose="020B0604020202020204" pitchFamily="34" charset="0"/>
              </a:rPr>
              <a:t>Can support radio/technology tech demos and science investigations, similar to AO-40 GPS technology experiment or ISS </a:t>
            </a:r>
            <a:r>
              <a:rPr lang="en-US" sz="1600" dirty="0" err="1">
                <a:cs typeface="Arial" panose="020B0604020202020204" pitchFamily="34" charset="0"/>
              </a:rPr>
              <a:t>MarconISSta</a:t>
            </a:r>
            <a:r>
              <a:rPr lang="en-US" sz="1600" dirty="0">
                <a:cs typeface="Arial" panose="020B0604020202020204" pitchFamily="34" charset="0"/>
              </a:rPr>
              <a:t> experiment investigation</a:t>
            </a:r>
          </a:p>
        </p:txBody>
      </p:sp>
      <p:pic>
        <p:nvPicPr>
          <p:cNvPr id="11" name="Picture 10">
            <a:extLst>
              <a:ext uri="{FF2B5EF4-FFF2-40B4-BE49-F238E27FC236}">
                <a16:creationId xmlns:a16="http://schemas.microsoft.com/office/drawing/2014/main" id="{2B4C67AE-6D5B-4C56-AFE4-9ED4C99A59CF}"/>
              </a:ext>
            </a:extLst>
          </p:cNvPr>
          <p:cNvPicPr>
            <a:picLocks noChangeAspect="1"/>
          </p:cNvPicPr>
          <p:nvPr/>
        </p:nvPicPr>
        <p:blipFill rotWithShape="1">
          <a:blip r:embed="rId2"/>
          <a:srcRect b="24027"/>
          <a:stretch/>
        </p:blipFill>
        <p:spPr>
          <a:xfrm>
            <a:off x="6710993" y="3606535"/>
            <a:ext cx="1693655" cy="1080839"/>
          </a:xfrm>
          <a:prstGeom prst="rect">
            <a:avLst/>
          </a:prstGeom>
        </p:spPr>
      </p:pic>
      <p:sp>
        <p:nvSpPr>
          <p:cNvPr id="12" name="Cylinder 11">
            <a:extLst>
              <a:ext uri="{FF2B5EF4-FFF2-40B4-BE49-F238E27FC236}">
                <a16:creationId xmlns:a16="http://schemas.microsoft.com/office/drawing/2014/main" id="{3FA119BD-CBD1-4274-976C-CE05FD7B5596}"/>
              </a:ext>
            </a:extLst>
          </p:cNvPr>
          <p:cNvSpPr/>
          <p:nvPr/>
        </p:nvSpPr>
        <p:spPr>
          <a:xfrm>
            <a:off x="7528419" y="2895973"/>
            <a:ext cx="114300" cy="888297"/>
          </a:xfrm>
          <a:prstGeom prst="can">
            <a:avLst/>
          </a:prstGeom>
          <a:solidFill>
            <a:srgbClr val="00B0F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9697E36-9454-4597-88A9-DC46BCFB5BA3}"/>
              </a:ext>
            </a:extLst>
          </p:cNvPr>
          <p:cNvSpPr txBox="1"/>
          <p:nvPr/>
        </p:nvSpPr>
        <p:spPr>
          <a:xfrm>
            <a:off x="7480200" y="3142468"/>
            <a:ext cx="1245141" cy="430887"/>
          </a:xfrm>
          <a:prstGeom prst="rect">
            <a:avLst/>
          </a:prstGeom>
          <a:noFill/>
        </p:spPr>
        <p:txBody>
          <a:bodyPr wrap="square" rtlCol="0">
            <a:spAutoFit/>
          </a:bodyPr>
          <a:lstStyle/>
          <a:p>
            <a:pPr algn="ctr"/>
            <a:r>
              <a:rPr lang="en-US" sz="1100" b="1" dirty="0">
                <a:solidFill>
                  <a:srgbClr val="FFFF00"/>
                </a:solidFill>
              </a:rPr>
              <a:t>Deployable </a:t>
            </a:r>
          </a:p>
          <a:p>
            <a:pPr algn="ctr"/>
            <a:r>
              <a:rPr lang="en-US" sz="1100" b="1" dirty="0">
                <a:solidFill>
                  <a:srgbClr val="FFFF00"/>
                </a:solidFill>
              </a:rPr>
              <a:t>Boom</a:t>
            </a:r>
          </a:p>
        </p:txBody>
      </p:sp>
      <p:sp>
        <p:nvSpPr>
          <p:cNvPr id="15" name="TextBox 14">
            <a:extLst>
              <a:ext uri="{FF2B5EF4-FFF2-40B4-BE49-F238E27FC236}">
                <a16:creationId xmlns:a16="http://schemas.microsoft.com/office/drawing/2014/main" id="{D1DCB47F-AD64-4F5E-8A60-5918E4D09EAC}"/>
              </a:ext>
            </a:extLst>
          </p:cNvPr>
          <p:cNvSpPr txBox="1"/>
          <p:nvPr/>
        </p:nvSpPr>
        <p:spPr>
          <a:xfrm>
            <a:off x="8295276" y="1234982"/>
            <a:ext cx="958925" cy="830997"/>
          </a:xfrm>
          <a:prstGeom prst="rect">
            <a:avLst/>
          </a:prstGeom>
          <a:noFill/>
        </p:spPr>
        <p:txBody>
          <a:bodyPr wrap="square" rtlCol="0">
            <a:spAutoFit/>
          </a:bodyPr>
          <a:lstStyle/>
          <a:p>
            <a:pPr algn="ctr"/>
            <a:r>
              <a:rPr lang="en-US" sz="1200" b="1" dirty="0" err="1">
                <a:solidFill>
                  <a:srgbClr val="FFFF00"/>
                </a:solidFill>
              </a:rPr>
              <a:t>ARISSat</a:t>
            </a:r>
            <a:endParaRPr lang="en-US" sz="1200" b="1" dirty="0">
              <a:solidFill>
                <a:srgbClr val="FFFF00"/>
              </a:solidFill>
            </a:endParaRPr>
          </a:p>
          <a:p>
            <a:pPr algn="ctr"/>
            <a:r>
              <a:rPr lang="en-US" sz="1200" b="1" dirty="0">
                <a:solidFill>
                  <a:srgbClr val="FFFF00"/>
                </a:solidFill>
              </a:rPr>
              <a:t>With</a:t>
            </a:r>
          </a:p>
          <a:p>
            <a:pPr algn="ctr"/>
            <a:r>
              <a:rPr lang="en-US" sz="1200" b="1" dirty="0">
                <a:solidFill>
                  <a:srgbClr val="FFFF00"/>
                </a:solidFill>
              </a:rPr>
              <a:t>CV Hat </a:t>
            </a:r>
          </a:p>
          <a:p>
            <a:pPr algn="ctr"/>
            <a:r>
              <a:rPr lang="en-US" sz="1200" b="1" dirty="0">
                <a:solidFill>
                  <a:srgbClr val="FFFF00"/>
                </a:solidFill>
              </a:rPr>
              <a:t>on top</a:t>
            </a:r>
          </a:p>
        </p:txBody>
      </p:sp>
      <p:sp>
        <p:nvSpPr>
          <p:cNvPr id="16" name="Octagon 15">
            <a:extLst>
              <a:ext uri="{FF2B5EF4-FFF2-40B4-BE49-F238E27FC236}">
                <a16:creationId xmlns:a16="http://schemas.microsoft.com/office/drawing/2014/main" id="{0052682C-BDFE-449C-9632-186712158DDE}"/>
              </a:ext>
            </a:extLst>
          </p:cNvPr>
          <p:cNvSpPr/>
          <p:nvPr/>
        </p:nvSpPr>
        <p:spPr>
          <a:xfrm>
            <a:off x="7381018" y="2685532"/>
            <a:ext cx="438489" cy="420882"/>
          </a:xfrm>
          <a:prstGeom prst="octagon">
            <a:avLst/>
          </a:prstGeom>
          <a:gradFill>
            <a:gsLst>
              <a:gs pos="0">
                <a:schemeClr val="accent5">
                  <a:lumMod val="75000"/>
                </a:schemeClr>
              </a:gs>
              <a:gs pos="100000">
                <a:srgbClr val="002060"/>
              </a:gs>
            </a:gsLst>
            <a:lin ang="16200000" scaled="0"/>
          </a:gradFill>
          <a:scene3d>
            <a:camera prst="orthographicFront">
              <a:rot lat="4500000" lon="0" rev="0"/>
            </a:camera>
            <a:lightRig rig="sunset" dir="t"/>
          </a:scene3d>
          <a:sp3d extrusionH="133350" contourW="12700">
            <a:bevelB w="0" h="0"/>
            <a:extrusionClr>
              <a:srgbClr val="0070C0"/>
            </a:extrusionClr>
            <a:contourClr>
              <a:schemeClr val="accent5">
                <a:lumMod val="40000"/>
                <a:lumOff val="60000"/>
              </a:schemeClr>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838A9216-F4B1-4C84-AE9D-2DA4D37BB956}"/>
              </a:ext>
            </a:extLst>
          </p:cNvPr>
          <p:cNvPicPr>
            <a:picLocks noChangeAspect="1"/>
          </p:cNvPicPr>
          <p:nvPr/>
        </p:nvPicPr>
        <p:blipFill rotWithShape="1">
          <a:blip r:embed="rId2"/>
          <a:srcRect b="24027"/>
          <a:stretch/>
        </p:blipFill>
        <p:spPr>
          <a:xfrm>
            <a:off x="6650831" y="1192836"/>
            <a:ext cx="1693655" cy="1080839"/>
          </a:xfrm>
          <a:prstGeom prst="rect">
            <a:avLst/>
          </a:prstGeom>
        </p:spPr>
      </p:pic>
      <p:sp>
        <p:nvSpPr>
          <p:cNvPr id="22" name="Octagon 21">
            <a:extLst>
              <a:ext uri="{FF2B5EF4-FFF2-40B4-BE49-F238E27FC236}">
                <a16:creationId xmlns:a16="http://schemas.microsoft.com/office/drawing/2014/main" id="{813683BB-6803-4336-88D0-920B5E053A9D}"/>
              </a:ext>
            </a:extLst>
          </p:cNvPr>
          <p:cNvSpPr/>
          <p:nvPr/>
        </p:nvSpPr>
        <p:spPr>
          <a:xfrm>
            <a:off x="7278413" y="1329511"/>
            <a:ext cx="438489" cy="420882"/>
          </a:xfrm>
          <a:prstGeom prst="octagon">
            <a:avLst/>
          </a:prstGeom>
          <a:gradFill>
            <a:gsLst>
              <a:gs pos="0">
                <a:schemeClr val="accent5">
                  <a:lumMod val="75000"/>
                </a:schemeClr>
              </a:gs>
              <a:gs pos="100000">
                <a:srgbClr val="002060"/>
              </a:gs>
            </a:gsLst>
            <a:lin ang="16200000" scaled="0"/>
          </a:gradFill>
          <a:scene3d>
            <a:camera prst="orthographicFront">
              <a:rot lat="6000000" lon="0" rev="0"/>
            </a:camera>
            <a:lightRig rig="sunset" dir="t"/>
          </a:scene3d>
          <a:sp3d extrusionH="133350" contourW="12700">
            <a:bevelB w="0" h="0"/>
            <a:extrusionClr>
              <a:srgbClr val="0070C0"/>
            </a:extrusionClr>
            <a:contourClr>
              <a:schemeClr val="accent5">
                <a:lumMod val="40000"/>
                <a:lumOff val="60000"/>
              </a:schemeClr>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4DF4CBE1-DE66-482F-AE98-6E864A35E23F}"/>
              </a:ext>
            </a:extLst>
          </p:cNvPr>
          <p:cNvSpPr txBox="1"/>
          <p:nvPr/>
        </p:nvSpPr>
        <p:spPr>
          <a:xfrm>
            <a:off x="6802474" y="2283825"/>
            <a:ext cx="1414170" cy="338554"/>
          </a:xfrm>
          <a:prstGeom prst="rect">
            <a:avLst/>
          </a:prstGeom>
          <a:noFill/>
        </p:spPr>
        <p:txBody>
          <a:bodyPr wrap="none" rtlCol="0">
            <a:spAutoFit/>
          </a:bodyPr>
          <a:lstStyle/>
          <a:p>
            <a:r>
              <a:rPr lang="en-US" sz="1600" b="1" dirty="0" err="1">
                <a:solidFill>
                  <a:srgbClr val="FFFF00"/>
                </a:solidFill>
              </a:rPr>
              <a:t>AREx</a:t>
            </a:r>
            <a:r>
              <a:rPr lang="en-US" sz="1600" b="1" dirty="0">
                <a:solidFill>
                  <a:srgbClr val="FFFF00"/>
                </a:solidFill>
              </a:rPr>
              <a:t> Mark 1</a:t>
            </a:r>
          </a:p>
        </p:txBody>
      </p:sp>
      <p:sp>
        <p:nvSpPr>
          <p:cNvPr id="24" name="TextBox 23">
            <a:extLst>
              <a:ext uri="{FF2B5EF4-FFF2-40B4-BE49-F238E27FC236}">
                <a16:creationId xmlns:a16="http://schemas.microsoft.com/office/drawing/2014/main" id="{B179561A-475E-4FBC-91D7-CD8F5EF0C577}"/>
              </a:ext>
            </a:extLst>
          </p:cNvPr>
          <p:cNvSpPr txBox="1"/>
          <p:nvPr/>
        </p:nvSpPr>
        <p:spPr>
          <a:xfrm>
            <a:off x="6518481" y="4757654"/>
            <a:ext cx="2146742" cy="338554"/>
          </a:xfrm>
          <a:prstGeom prst="rect">
            <a:avLst/>
          </a:prstGeom>
          <a:noFill/>
        </p:spPr>
        <p:txBody>
          <a:bodyPr wrap="none" rtlCol="0">
            <a:spAutoFit/>
          </a:bodyPr>
          <a:lstStyle/>
          <a:p>
            <a:r>
              <a:rPr lang="en-US" sz="1600" b="1" dirty="0" err="1">
                <a:solidFill>
                  <a:srgbClr val="FFFF00"/>
                </a:solidFill>
              </a:rPr>
              <a:t>AREx</a:t>
            </a:r>
            <a:r>
              <a:rPr lang="en-US" sz="1600" b="1" dirty="0">
                <a:solidFill>
                  <a:srgbClr val="FFFF00"/>
                </a:solidFill>
              </a:rPr>
              <a:t> Mark 1 Option</a:t>
            </a:r>
          </a:p>
        </p:txBody>
      </p:sp>
      <p:sp>
        <p:nvSpPr>
          <p:cNvPr id="18" name="TextBox 17">
            <a:extLst>
              <a:ext uri="{FF2B5EF4-FFF2-40B4-BE49-F238E27FC236}">
                <a16:creationId xmlns:a16="http://schemas.microsoft.com/office/drawing/2014/main" id="{831D81BB-4130-4B7E-B927-A72A58C77E50}"/>
              </a:ext>
            </a:extLst>
          </p:cNvPr>
          <p:cNvSpPr txBox="1"/>
          <p:nvPr/>
        </p:nvSpPr>
        <p:spPr>
          <a:xfrm>
            <a:off x="7768438" y="2714913"/>
            <a:ext cx="831183" cy="261610"/>
          </a:xfrm>
          <a:prstGeom prst="rect">
            <a:avLst/>
          </a:prstGeom>
          <a:noFill/>
        </p:spPr>
        <p:txBody>
          <a:bodyPr wrap="square" rtlCol="0">
            <a:spAutoFit/>
          </a:bodyPr>
          <a:lstStyle/>
          <a:p>
            <a:pPr algn="ctr"/>
            <a:r>
              <a:rPr lang="en-US" sz="1100" b="1" dirty="0">
                <a:solidFill>
                  <a:srgbClr val="FFFF00"/>
                </a:solidFill>
              </a:rPr>
              <a:t>CV Hat</a:t>
            </a:r>
          </a:p>
        </p:txBody>
      </p:sp>
    </p:spTree>
    <p:extLst>
      <p:ext uri="{BB962C8B-B14F-4D97-AF65-F5344CB8AC3E}">
        <p14:creationId xmlns:p14="http://schemas.microsoft.com/office/powerpoint/2010/main" val="40246145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DC799-BCAC-43E5-B95D-379A193E6BEB}"/>
              </a:ext>
            </a:extLst>
          </p:cNvPr>
          <p:cNvSpPr>
            <a:spLocks noGrp="1"/>
          </p:cNvSpPr>
          <p:nvPr>
            <p:ph type="title"/>
          </p:nvPr>
        </p:nvSpPr>
        <p:spPr/>
        <p:txBody>
          <a:bodyPr/>
          <a:lstStyle/>
          <a:p>
            <a:r>
              <a:rPr lang="en-US" dirty="0" err="1"/>
              <a:t>AREx</a:t>
            </a:r>
            <a:r>
              <a:rPr lang="en-US" dirty="0"/>
              <a:t> Operational Segments</a:t>
            </a:r>
          </a:p>
        </p:txBody>
      </p:sp>
      <p:sp>
        <p:nvSpPr>
          <p:cNvPr id="4" name="TextBox 3">
            <a:extLst>
              <a:ext uri="{FF2B5EF4-FFF2-40B4-BE49-F238E27FC236}">
                <a16:creationId xmlns:a16="http://schemas.microsoft.com/office/drawing/2014/main" id="{9288EF6A-2CA7-4DBB-BEE9-024784B887B5}"/>
              </a:ext>
            </a:extLst>
          </p:cNvPr>
          <p:cNvSpPr txBox="1"/>
          <p:nvPr/>
        </p:nvSpPr>
        <p:spPr>
          <a:xfrm>
            <a:off x="3609540" y="2276505"/>
            <a:ext cx="2082621" cy="477054"/>
          </a:xfrm>
          <a:prstGeom prst="rect">
            <a:avLst/>
          </a:prstGeom>
          <a:noFill/>
        </p:spPr>
        <p:txBody>
          <a:bodyPr wrap="none" rtlCol="0">
            <a:spAutoFit/>
          </a:bodyPr>
          <a:lstStyle/>
          <a:p>
            <a:pPr algn="ctr"/>
            <a:r>
              <a:rPr lang="en-US" sz="1400" b="1" dirty="0">
                <a:solidFill>
                  <a:srgbClr val="FFFF00"/>
                </a:solidFill>
              </a:rPr>
              <a:t>Space Segment</a:t>
            </a:r>
          </a:p>
          <a:p>
            <a:pPr algn="ctr"/>
            <a:r>
              <a:rPr lang="en-US" sz="1100" b="1" dirty="0">
                <a:solidFill>
                  <a:srgbClr val="FFFF00"/>
                </a:solidFill>
              </a:rPr>
              <a:t>Crew </a:t>
            </a:r>
            <a:r>
              <a:rPr lang="en-US" sz="1100" b="1" dirty="0" err="1">
                <a:solidFill>
                  <a:srgbClr val="FFFF00"/>
                </a:solidFill>
              </a:rPr>
              <a:t>Tended|Autonomous</a:t>
            </a:r>
            <a:r>
              <a:rPr lang="en-US" sz="1100" b="1" dirty="0">
                <a:solidFill>
                  <a:srgbClr val="FFFF00"/>
                </a:solidFill>
              </a:rPr>
              <a:t> </a:t>
            </a:r>
          </a:p>
        </p:txBody>
      </p:sp>
      <p:sp>
        <p:nvSpPr>
          <p:cNvPr id="5" name="TextBox 4">
            <a:extLst>
              <a:ext uri="{FF2B5EF4-FFF2-40B4-BE49-F238E27FC236}">
                <a16:creationId xmlns:a16="http://schemas.microsoft.com/office/drawing/2014/main" id="{63D1CDD0-44E3-4489-B224-1380128F0FA8}"/>
              </a:ext>
            </a:extLst>
          </p:cNvPr>
          <p:cNvSpPr txBox="1"/>
          <p:nvPr/>
        </p:nvSpPr>
        <p:spPr>
          <a:xfrm>
            <a:off x="216254" y="4435498"/>
            <a:ext cx="4299574" cy="477054"/>
          </a:xfrm>
          <a:prstGeom prst="rect">
            <a:avLst/>
          </a:prstGeom>
          <a:noFill/>
        </p:spPr>
        <p:txBody>
          <a:bodyPr wrap="none" rtlCol="0">
            <a:spAutoFit/>
          </a:bodyPr>
          <a:lstStyle/>
          <a:p>
            <a:pPr algn="ctr"/>
            <a:r>
              <a:rPr lang="en-US" sz="1400" b="1" dirty="0">
                <a:solidFill>
                  <a:srgbClr val="FFFF00"/>
                </a:solidFill>
              </a:rPr>
              <a:t>User Segment</a:t>
            </a:r>
          </a:p>
          <a:p>
            <a:pPr algn="ctr"/>
            <a:r>
              <a:rPr lang="en-US" sz="1100" b="1" dirty="0">
                <a:solidFill>
                  <a:srgbClr val="FFFF00"/>
                </a:solidFill>
              </a:rPr>
              <a:t>Educational </a:t>
            </a:r>
            <a:r>
              <a:rPr lang="en-US" sz="1100" b="1" dirty="0" err="1">
                <a:solidFill>
                  <a:srgbClr val="FFFF00"/>
                </a:solidFill>
              </a:rPr>
              <a:t>Outreach|Amateur</a:t>
            </a:r>
            <a:r>
              <a:rPr lang="en-US" sz="1100" b="1" dirty="0">
                <a:solidFill>
                  <a:srgbClr val="FFFF00"/>
                </a:solidFill>
              </a:rPr>
              <a:t> </a:t>
            </a:r>
            <a:r>
              <a:rPr lang="en-US" sz="1100" b="1" dirty="0" err="1">
                <a:solidFill>
                  <a:srgbClr val="FFFF00"/>
                </a:solidFill>
              </a:rPr>
              <a:t>Ops|Experimental</a:t>
            </a:r>
            <a:r>
              <a:rPr lang="en-US" sz="1100" b="1" dirty="0">
                <a:solidFill>
                  <a:srgbClr val="FFFF00"/>
                </a:solidFill>
              </a:rPr>
              <a:t> Scientific</a:t>
            </a:r>
          </a:p>
        </p:txBody>
      </p:sp>
      <p:sp>
        <p:nvSpPr>
          <p:cNvPr id="6" name="TextBox 5">
            <a:extLst>
              <a:ext uri="{FF2B5EF4-FFF2-40B4-BE49-F238E27FC236}">
                <a16:creationId xmlns:a16="http://schemas.microsoft.com/office/drawing/2014/main" id="{7F831CDD-110C-4179-ABBE-2FF61C772983}"/>
              </a:ext>
            </a:extLst>
          </p:cNvPr>
          <p:cNvSpPr txBox="1"/>
          <p:nvPr/>
        </p:nvSpPr>
        <p:spPr>
          <a:xfrm>
            <a:off x="5200154" y="4415367"/>
            <a:ext cx="2957884" cy="492443"/>
          </a:xfrm>
          <a:prstGeom prst="rect">
            <a:avLst/>
          </a:prstGeom>
          <a:noFill/>
        </p:spPr>
        <p:txBody>
          <a:bodyPr wrap="square" rtlCol="0">
            <a:spAutoFit/>
          </a:bodyPr>
          <a:lstStyle/>
          <a:p>
            <a:r>
              <a:rPr lang="en-US" sz="1400" b="1" dirty="0">
                <a:solidFill>
                  <a:srgbClr val="FFFF00"/>
                </a:solidFill>
              </a:rPr>
              <a:t>Operations Control Segment</a:t>
            </a:r>
          </a:p>
          <a:p>
            <a:pPr algn="ctr"/>
            <a:r>
              <a:rPr lang="en-US" sz="1100" b="1" dirty="0" err="1">
                <a:solidFill>
                  <a:srgbClr val="FFFF00"/>
                </a:solidFill>
              </a:rPr>
              <a:t>Nominal|Contingency</a:t>
            </a:r>
            <a:r>
              <a:rPr lang="en-US" sz="1100" b="1" dirty="0">
                <a:solidFill>
                  <a:srgbClr val="FFFF00"/>
                </a:solidFill>
              </a:rPr>
              <a:t> Ops</a:t>
            </a:r>
          </a:p>
        </p:txBody>
      </p:sp>
      <p:pic>
        <p:nvPicPr>
          <p:cNvPr id="7" name="Picture 6">
            <a:extLst>
              <a:ext uri="{FF2B5EF4-FFF2-40B4-BE49-F238E27FC236}">
                <a16:creationId xmlns:a16="http://schemas.microsoft.com/office/drawing/2014/main" id="{99DF70AE-6E9A-41AD-BC47-6AA56DF55CA1}"/>
              </a:ext>
            </a:extLst>
          </p:cNvPr>
          <p:cNvPicPr>
            <a:picLocks noChangeAspect="1"/>
          </p:cNvPicPr>
          <p:nvPr/>
        </p:nvPicPr>
        <p:blipFill rotWithShape="1">
          <a:blip r:embed="rId2"/>
          <a:srcRect l="16448"/>
          <a:stretch/>
        </p:blipFill>
        <p:spPr>
          <a:xfrm>
            <a:off x="4921177" y="3210515"/>
            <a:ext cx="1757919" cy="1182539"/>
          </a:xfrm>
          <a:prstGeom prst="rect">
            <a:avLst/>
          </a:prstGeom>
        </p:spPr>
      </p:pic>
      <p:pic>
        <p:nvPicPr>
          <p:cNvPr id="11" name="Picture 10" descr="A large room&#10;&#10;Description automatically generated">
            <a:extLst>
              <a:ext uri="{FF2B5EF4-FFF2-40B4-BE49-F238E27FC236}">
                <a16:creationId xmlns:a16="http://schemas.microsoft.com/office/drawing/2014/main" id="{89B01B7F-398C-46E4-8176-F41B9B7BC43E}"/>
              </a:ext>
            </a:extLst>
          </p:cNvPr>
          <p:cNvPicPr>
            <a:picLocks noChangeAspect="1"/>
          </p:cNvPicPr>
          <p:nvPr/>
        </p:nvPicPr>
        <p:blipFill rotWithShape="1">
          <a:blip r:embed="rId3"/>
          <a:srcRect t="20451"/>
          <a:stretch/>
        </p:blipFill>
        <p:spPr>
          <a:xfrm>
            <a:off x="6025842" y="3214471"/>
            <a:ext cx="2235738" cy="1190573"/>
          </a:xfrm>
          <a:prstGeom prst="rect">
            <a:avLst/>
          </a:prstGeom>
        </p:spPr>
      </p:pic>
      <p:pic>
        <p:nvPicPr>
          <p:cNvPr id="9" name="Picture 8" descr="A close up of a wire fence&#10;&#10;Description automatically generated">
            <a:extLst>
              <a:ext uri="{FF2B5EF4-FFF2-40B4-BE49-F238E27FC236}">
                <a16:creationId xmlns:a16="http://schemas.microsoft.com/office/drawing/2014/main" id="{1154527B-A43F-47ED-B441-A294312F2F3D}"/>
              </a:ext>
            </a:extLst>
          </p:cNvPr>
          <p:cNvPicPr>
            <a:picLocks noChangeAspect="1"/>
          </p:cNvPicPr>
          <p:nvPr/>
        </p:nvPicPr>
        <p:blipFill rotWithShape="1">
          <a:blip r:embed="rId4"/>
          <a:srcRect r="11409" b="13025"/>
          <a:stretch/>
        </p:blipFill>
        <p:spPr>
          <a:xfrm flipH="1">
            <a:off x="6934036" y="2358583"/>
            <a:ext cx="1327544" cy="872474"/>
          </a:xfrm>
          <a:prstGeom prst="rect">
            <a:avLst/>
          </a:prstGeom>
        </p:spPr>
      </p:pic>
      <p:pic>
        <p:nvPicPr>
          <p:cNvPr id="12" name="Picture 20">
            <a:extLst>
              <a:ext uri="{FF2B5EF4-FFF2-40B4-BE49-F238E27FC236}">
                <a16:creationId xmlns:a16="http://schemas.microsoft.com/office/drawing/2014/main" id="{9C9FFA57-6AE0-437E-9E79-8424BBF2CA34}"/>
              </a:ext>
            </a:extLst>
          </p:cNvPr>
          <p:cNvPicPr>
            <a:picLocks noChangeAspect="1"/>
          </p:cNvPicPr>
          <p:nvPr/>
        </p:nvPicPr>
        <p:blipFill rotWithShape="1">
          <a:blip r:embed="rId5">
            <a:extLst>
              <a:ext uri="{28A0092B-C50C-407E-A947-70E740481C1C}">
                <a14:useLocalDpi xmlns:a14="http://schemas.microsoft.com/office/drawing/2010/main" val="0"/>
              </a:ext>
            </a:extLst>
          </a:blip>
          <a:srcRect l="5317" r="17991"/>
          <a:stretch/>
        </p:blipFill>
        <p:spPr bwMode="auto">
          <a:xfrm>
            <a:off x="1151745" y="3524800"/>
            <a:ext cx="1214297" cy="890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Arissat1 006.jpg">
            <a:extLst>
              <a:ext uri="{FF2B5EF4-FFF2-40B4-BE49-F238E27FC236}">
                <a16:creationId xmlns:a16="http://schemas.microsoft.com/office/drawing/2014/main" id="{C4305C44-B1C6-4CA4-A7F4-6C57CCF9C476}"/>
              </a:ext>
            </a:extLst>
          </p:cNvPr>
          <p:cNvPicPr>
            <a:picLocks noChangeAspect="1"/>
          </p:cNvPicPr>
          <p:nvPr/>
        </p:nvPicPr>
        <p:blipFill>
          <a:blip r:embed="rId6" cstate="print"/>
          <a:stretch>
            <a:fillRect/>
          </a:stretch>
        </p:blipFill>
        <p:spPr>
          <a:xfrm>
            <a:off x="2366010" y="3524800"/>
            <a:ext cx="1271590" cy="890567"/>
          </a:xfrm>
          <a:prstGeom prst="rect">
            <a:avLst/>
          </a:prstGeom>
        </p:spPr>
      </p:pic>
      <p:pic>
        <p:nvPicPr>
          <p:cNvPr id="15" name="Picture 14" descr="A person on the machine&#10;&#10;Description automatically generated">
            <a:extLst>
              <a:ext uri="{FF2B5EF4-FFF2-40B4-BE49-F238E27FC236}">
                <a16:creationId xmlns:a16="http://schemas.microsoft.com/office/drawing/2014/main" id="{E3A748A2-8C1F-4E4A-89D1-5E197405AC5B}"/>
              </a:ext>
            </a:extLst>
          </p:cNvPr>
          <p:cNvPicPr>
            <a:picLocks noChangeAspect="1"/>
          </p:cNvPicPr>
          <p:nvPr/>
        </p:nvPicPr>
        <p:blipFill>
          <a:blip r:embed="rId7"/>
          <a:stretch>
            <a:fillRect/>
          </a:stretch>
        </p:blipFill>
        <p:spPr>
          <a:xfrm>
            <a:off x="1151746" y="2623719"/>
            <a:ext cx="1214264" cy="910698"/>
          </a:xfrm>
          <a:prstGeom prst="rect">
            <a:avLst/>
          </a:prstGeom>
        </p:spPr>
      </p:pic>
      <p:pic>
        <p:nvPicPr>
          <p:cNvPr id="19" name="Picture 18" descr="A picture containing indoor, person, object, sitting&#10;&#10;Description automatically generated">
            <a:extLst>
              <a:ext uri="{FF2B5EF4-FFF2-40B4-BE49-F238E27FC236}">
                <a16:creationId xmlns:a16="http://schemas.microsoft.com/office/drawing/2014/main" id="{18947021-12D4-48A4-B131-FC00BB9B9A0C}"/>
              </a:ext>
            </a:extLst>
          </p:cNvPr>
          <p:cNvPicPr>
            <a:picLocks noChangeAspect="1"/>
          </p:cNvPicPr>
          <p:nvPr/>
        </p:nvPicPr>
        <p:blipFill rotWithShape="1">
          <a:blip r:embed="rId8"/>
          <a:srcRect l="27206" t="14526" r="26774" b="6779"/>
          <a:stretch/>
        </p:blipFill>
        <p:spPr>
          <a:xfrm>
            <a:off x="4195767" y="1136442"/>
            <a:ext cx="986525" cy="1152122"/>
          </a:xfrm>
          <a:prstGeom prst="rect">
            <a:avLst/>
          </a:prstGeom>
        </p:spPr>
      </p:pic>
      <p:pic>
        <p:nvPicPr>
          <p:cNvPr id="23" name="Picture 22" descr="A close up of a plane&#10;&#10;Description automatically generated">
            <a:extLst>
              <a:ext uri="{FF2B5EF4-FFF2-40B4-BE49-F238E27FC236}">
                <a16:creationId xmlns:a16="http://schemas.microsoft.com/office/drawing/2014/main" id="{ED930DF8-72EE-4BE7-B8CE-A2981CB292FA}"/>
              </a:ext>
            </a:extLst>
          </p:cNvPr>
          <p:cNvPicPr>
            <a:picLocks noChangeAspect="1"/>
          </p:cNvPicPr>
          <p:nvPr/>
        </p:nvPicPr>
        <p:blipFill rotWithShape="1">
          <a:blip r:embed="rId9"/>
          <a:srcRect l="17095" r="20207"/>
          <a:stretch/>
        </p:blipFill>
        <p:spPr>
          <a:xfrm>
            <a:off x="5182292" y="1156171"/>
            <a:ext cx="1061857" cy="1127232"/>
          </a:xfrm>
          <a:prstGeom prst="rect">
            <a:avLst/>
          </a:prstGeom>
        </p:spPr>
      </p:pic>
      <p:pic>
        <p:nvPicPr>
          <p:cNvPr id="26" name="Picture 25" descr="A picture containing sky, tree, outdoor, object&#10;&#10;Description automatically generated">
            <a:extLst>
              <a:ext uri="{FF2B5EF4-FFF2-40B4-BE49-F238E27FC236}">
                <a16:creationId xmlns:a16="http://schemas.microsoft.com/office/drawing/2014/main" id="{F46662F5-9ADF-496F-BCBF-EE89992C9440}"/>
              </a:ext>
            </a:extLst>
          </p:cNvPr>
          <p:cNvPicPr>
            <a:picLocks noChangeAspect="1"/>
          </p:cNvPicPr>
          <p:nvPr/>
        </p:nvPicPr>
        <p:blipFill rotWithShape="1">
          <a:blip r:embed="rId10"/>
          <a:srcRect r="3983" b="36685"/>
          <a:stretch/>
        </p:blipFill>
        <p:spPr>
          <a:xfrm>
            <a:off x="2362218" y="2631113"/>
            <a:ext cx="1260071" cy="910698"/>
          </a:xfrm>
          <a:prstGeom prst="rect">
            <a:avLst/>
          </a:prstGeom>
        </p:spPr>
      </p:pic>
      <p:pic>
        <p:nvPicPr>
          <p:cNvPr id="10" name="Picture 9">
            <a:extLst>
              <a:ext uri="{FF2B5EF4-FFF2-40B4-BE49-F238E27FC236}">
                <a16:creationId xmlns:a16="http://schemas.microsoft.com/office/drawing/2014/main" id="{86E4449C-49EE-403E-AD0A-CD542C24D5DA}"/>
              </a:ext>
            </a:extLst>
          </p:cNvPr>
          <p:cNvPicPr>
            <a:picLocks noChangeAspect="1"/>
          </p:cNvPicPr>
          <p:nvPr/>
        </p:nvPicPr>
        <p:blipFill rotWithShape="1">
          <a:blip r:embed="rId11">
            <a:extLst>
              <a:ext uri="{BEBA8EAE-BF5A-486C-A8C5-ECC9F3942E4B}">
                <a14:imgProps xmlns:a14="http://schemas.microsoft.com/office/drawing/2010/main">
                  <a14:imgLayer r:embed="rId12">
                    <a14:imgEffect>
                      <a14:brightnessContrast bright="30000" contrast="21000"/>
                    </a14:imgEffect>
                  </a14:imgLayer>
                </a14:imgProps>
              </a:ext>
            </a:extLst>
          </a:blip>
          <a:srcRect l="17256" r="19705" b="22126"/>
          <a:stretch/>
        </p:blipFill>
        <p:spPr>
          <a:xfrm>
            <a:off x="2953892" y="1137573"/>
            <a:ext cx="1236757" cy="1145830"/>
          </a:xfrm>
          <a:prstGeom prst="rect">
            <a:avLst/>
          </a:prstGeom>
        </p:spPr>
      </p:pic>
    </p:spTree>
    <p:extLst>
      <p:ext uri="{BB962C8B-B14F-4D97-AF65-F5344CB8AC3E}">
        <p14:creationId xmlns:p14="http://schemas.microsoft.com/office/powerpoint/2010/main" val="35364931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DC799-BCAC-43E5-B95D-379A193E6BEB}"/>
              </a:ext>
            </a:extLst>
          </p:cNvPr>
          <p:cNvSpPr>
            <a:spLocks noGrp="1"/>
          </p:cNvSpPr>
          <p:nvPr>
            <p:ph type="title"/>
          </p:nvPr>
        </p:nvSpPr>
        <p:spPr/>
        <p:txBody>
          <a:bodyPr/>
          <a:lstStyle/>
          <a:p>
            <a:r>
              <a:rPr lang="en-US" dirty="0" err="1"/>
              <a:t>AREx</a:t>
            </a:r>
            <a:r>
              <a:rPr lang="en-US" dirty="0"/>
              <a:t> Operational Scenarios</a:t>
            </a:r>
          </a:p>
        </p:txBody>
      </p:sp>
      <p:sp>
        <p:nvSpPr>
          <p:cNvPr id="6" name="TextBox 5">
            <a:extLst>
              <a:ext uri="{FF2B5EF4-FFF2-40B4-BE49-F238E27FC236}">
                <a16:creationId xmlns:a16="http://schemas.microsoft.com/office/drawing/2014/main" id="{7F831CDD-110C-4179-ABBE-2FF61C772983}"/>
              </a:ext>
            </a:extLst>
          </p:cNvPr>
          <p:cNvSpPr txBox="1"/>
          <p:nvPr/>
        </p:nvSpPr>
        <p:spPr>
          <a:xfrm>
            <a:off x="6292596" y="4437368"/>
            <a:ext cx="1465359" cy="430887"/>
          </a:xfrm>
          <a:prstGeom prst="rect">
            <a:avLst/>
          </a:prstGeom>
          <a:noFill/>
        </p:spPr>
        <p:txBody>
          <a:bodyPr wrap="square" rtlCol="0">
            <a:spAutoFit/>
          </a:bodyPr>
          <a:lstStyle/>
          <a:p>
            <a:pPr algn="ctr"/>
            <a:r>
              <a:rPr lang="en-US" sz="1100" b="1" dirty="0">
                <a:solidFill>
                  <a:srgbClr val="FFFF00"/>
                </a:solidFill>
              </a:rPr>
              <a:t>Bochum, GAVRT, &amp; </a:t>
            </a:r>
            <a:r>
              <a:rPr lang="en-US" sz="1100" b="1" dirty="0" err="1">
                <a:solidFill>
                  <a:srgbClr val="FFFF00"/>
                </a:solidFill>
              </a:rPr>
              <a:t>Goonhilly</a:t>
            </a:r>
            <a:endParaRPr lang="en-US" sz="1100" b="1" dirty="0">
              <a:solidFill>
                <a:srgbClr val="FFFF00"/>
              </a:solidFill>
            </a:endParaRPr>
          </a:p>
        </p:txBody>
      </p:sp>
      <p:pic>
        <p:nvPicPr>
          <p:cNvPr id="7" name="Picture 6">
            <a:extLst>
              <a:ext uri="{FF2B5EF4-FFF2-40B4-BE49-F238E27FC236}">
                <a16:creationId xmlns:a16="http://schemas.microsoft.com/office/drawing/2014/main" id="{99DF70AE-6E9A-41AD-BC47-6AA56DF55CA1}"/>
              </a:ext>
            </a:extLst>
          </p:cNvPr>
          <p:cNvPicPr>
            <a:picLocks noChangeAspect="1"/>
          </p:cNvPicPr>
          <p:nvPr/>
        </p:nvPicPr>
        <p:blipFill rotWithShape="1">
          <a:blip r:embed="rId2"/>
          <a:srcRect l="16448" r="30611"/>
          <a:stretch/>
        </p:blipFill>
        <p:spPr>
          <a:xfrm>
            <a:off x="6446154" y="3314948"/>
            <a:ext cx="1036512" cy="1100419"/>
          </a:xfrm>
          <a:prstGeom prst="rect">
            <a:avLst/>
          </a:prstGeom>
        </p:spPr>
      </p:pic>
      <p:pic>
        <p:nvPicPr>
          <p:cNvPr id="9" name="Picture 8" descr="A close up of a wire fence&#10;&#10;Description automatically generated">
            <a:extLst>
              <a:ext uri="{FF2B5EF4-FFF2-40B4-BE49-F238E27FC236}">
                <a16:creationId xmlns:a16="http://schemas.microsoft.com/office/drawing/2014/main" id="{1154527B-A43F-47ED-B441-A294312F2F3D}"/>
              </a:ext>
            </a:extLst>
          </p:cNvPr>
          <p:cNvPicPr>
            <a:picLocks noChangeAspect="1"/>
          </p:cNvPicPr>
          <p:nvPr/>
        </p:nvPicPr>
        <p:blipFill rotWithShape="1">
          <a:blip r:embed="rId3"/>
          <a:srcRect r="11409" b="13025"/>
          <a:stretch/>
        </p:blipFill>
        <p:spPr>
          <a:xfrm flipH="1">
            <a:off x="7652453" y="3314947"/>
            <a:ext cx="1465359" cy="1055851"/>
          </a:xfrm>
          <a:prstGeom prst="rect">
            <a:avLst/>
          </a:prstGeom>
        </p:spPr>
      </p:pic>
      <p:pic>
        <p:nvPicPr>
          <p:cNvPr id="16" name="Picture 15" descr="A picture containing sky, tree, outdoor, object&#10;&#10;Description automatically generated">
            <a:extLst>
              <a:ext uri="{FF2B5EF4-FFF2-40B4-BE49-F238E27FC236}">
                <a16:creationId xmlns:a16="http://schemas.microsoft.com/office/drawing/2014/main" id="{175EACB2-5E53-4B1D-8C92-F54ED5EAD1D8}"/>
              </a:ext>
            </a:extLst>
          </p:cNvPr>
          <p:cNvPicPr>
            <a:picLocks noChangeAspect="1"/>
          </p:cNvPicPr>
          <p:nvPr/>
        </p:nvPicPr>
        <p:blipFill rotWithShape="1">
          <a:blip r:embed="rId4"/>
          <a:srcRect r="3983" b="36685"/>
          <a:stretch/>
        </p:blipFill>
        <p:spPr>
          <a:xfrm>
            <a:off x="355926" y="3648585"/>
            <a:ext cx="1260071" cy="910698"/>
          </a:xfrm>
          <a:prstGeom prst="rect">
            <a:avLst/>
          </a:prstGeom>
        </p:spPr>
      </p:pic>
      <p:pic>
        <p:nvPicPr>
          <p:cNvPr id="3" name="Picture 2">
            <a:extLst>
              <a:ext uri="{FF2B5EF4-FFF2-40B4-BE49-F238E27FC236}">
                <a16:creationId xmlns:a16="http://schemas.microsoft.com/office/drawing/2014/main" id="{119F4462-1B9C-4028-8E15-1370334844C6}"/>
              </a:ext>
            </a:extLst>
          </p:cNvPr>
          <p:cNvPicPr>
            <a:picLocks noChangeAspect="1"/>
          </p:cNvPicPr>
          <p:nvPr/>
        </p:nvPicPr>
        <p:blipFill>
          <a:blip r:embed="rId5"/>
          <a:stretch>
            <a:fillRect/>
          </a:stretch>
        </p:blipFill>
        <p:spPr>
          <a:xfrm>
            <a:off x="3798561" y="876819"/>
            <a:ext cx="1701570" cy="1249283"/>
          </a:xfrm>
          <a:prstGeom prst="rect">
            <a:avLst/>
          </a:prstGeom>
        </p:spPr>
      </p:pic>
      <p:cxnSp>
        <p:nvCxnSpPr>
          <p:cNvPr id="10" name="Straight Arrow Connector 9">
            <a:extLst>
              <a:ext uri="{FF2B5EF4-FFF2-40B4-BE49-F238E27FC236}">
                <a16:creationId xmlns:a16="http://schemas.microsoft.com/office/drawing/2014/main" id="{BE16EE4B-355B-4A67-A143-EBF06976675A}"/>
              </a:ext>
            </a:extLst>
          </p:cNvPr>
          <p:cNvCxnSpPr>
            <a:cxnSpLocks/>
          </p:cNvCxnSpPr>
          <p:nvPr/>
        </p:nvCxnSpPr>
        <p:spPr>
          <a:xfrm flipV="1">
            <a:off x="1608982" y="2003063"/>
            <a:ext cx="2183869" cy="1653808"/>
          </a:xfrm>
          <a:prstGeom prst="straightConnector1">
            <a:avLst/>
          </a:prstGeom>
          <a:ln>
            <a:solidFill>
              <a:schemeClr val="accent5">
                <a:lumMod val="60000"/>
                <a:lumOff val="40000"/>
              </a:schemeClr>
            </a:solidFill>
            <a:prstDash val="sysDash"/>
            <a:tailEnd type="triangle"/>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9C2FC2E8-1A18-48FE-BD98-819B821CA9CF}"/>
              </a:ext>
            </a:extLst>
          </p:cNvPr>
          <p:cNvSpPr txBox="1"/>
          <p:nvPr/>
        </p:nvSpPr>
        <p:spPr>
          <a:xfrm rot="19352829">
            <a:off x="1722197" y="2491461"/>
            <a:ext cx="1819729" cy="253916"/>
          </a:xfrm>
          <a:prstGeom prst="rect">
            <a:avLst/>
          </a:prstGeom>
          <a:noFill/>
        </p:spPr>
        <p:txBody>
          <a:bodyPr wrap="none" rtlCol="0">
            <a:spAutoFit/>
          </a:bodyPr>
          <a:lstStyle/>
          <a:p>
            <a:pPr algn="ctr"/>
            <a:r>
              <a:rPr lang="en-US" sz="1050" dirty="0">
                <a:solidFill>
                  <a:srgbClr val="3F92A6"/>
                </a:solidFill>
              </a:rPr>
              <a:t>C-Band (5650-5670 MHz)</a:t>
            </a:r>
          </a:p>
        </p:txBody>
      </p:sp>
      <p:sp>
        <p:nvSpPr>
          <p:cNvPr id="22" name="TextBox 21">
            <a:extLst>
              <a:ext uri="{FF2B5EF4-FFF2-40B4-BE49-F238E27FC236}">
                <a16:creationId xmlns:a16="http://schemas.microsoft.com/office/drawing/2014/main" id="{4102D904-9A7F-409D-BA7F-C23A9C78C81E}"/>
              </a:ext>
            </a:extLst>
          </p:cNvPr>
          <p:cNvSpPr txBox="1"/>
          <p:nvPr/>
        </p:nvSpPr>
        <p:spPr>
          <a:xfrm rot="19426776">
            <a:off x="1474857" y="2324305"/>
            <a:ext cx="1664238" cy="246221"/>
          </a:xfrm>
          <a:prstGeom prst="rect">
            <a:avLst/>
          </a:prstGeom>
          <a:noFill/>
        </p:spPr>
        <p:txBody>
          <a:bodyPr wrap="none" rtlCol="0">
            <a:spAutoFit/>
          </a:bodyPr>
          <a:lstStyle/>
          <a:p>
            <a:pPr algn="ctr"/>
            <a:r>
              <a:rPr lang="en-US" sz="1000" dirty="0">
                <a:solidFill>
                  <a:srgbClr val="3F92A6"/>
                </a:solidFill>
              </a:rPr>
              <a:t>X-Band (10.45-10.5 GHz)</a:t>
            </a:r>
          </a:p>
        </p:txBody>
      </p:sp>
      <p:cxnSp>
        <p:nvCxnSpPr>
          <p:cNvPr id="21" name="Straight Arrow Connector 20">
            <a:extLst>
              <a:ext uri="{FF2B5EF4-FFF2-40B4-BE49-F238E27FC236}">
                <a16:creationId xmlns:a16="http://schemas.microsoft.com/office/drawing/2014/main" id="{4FC82321-D95D-45D6-A15F-B034CA4584F9}"/>
              </a:ext>
            </a:extLst>
          </p:cNvPr>
          <p:cNvCxnSpPr>
            <a:cxnSpLocks/>
            <a:stCxn id="3" idx="1"/>
          </p:cNvCxnSpPr>
          <p:nvPr/>
        </p:nvCxnSpPr>
        <p:spPr>
          <a:xfrm flipH="1">
            <a:off x="985963" y="1501461"/>
            <a:ext cx="2812598" cy="2068611"/>
          </a:xfrm>
          <a:prstGeom prst="straightConnector1">
            <a:avLst/>
          </a:prstGeom>
          <a:ln>
            <a:solidFill>
              <a:schemeClr val="accent5">
                <a:lumMod val="60000"/>
                <a:lumOff val="40000"/>
              </a:schemeClr>
            </a:solidFill>
            <a:prstDash val="sysDash"/>
            <a:tailEnd type="triangle"/>
          </a:ln>
        </p:spPr>
        <p:style>
          <a:lnRef idx="2">
            <a:schemeClr val="accent1"/>
          </a:lnRef>
          <a:fillRef idx="0">
            <a:schemeClr val="accent1"/>
          </a:fillRef>
          <a:effectRef idx="1">
            <a:schemeClr val="accent1"/>
          </a:effectRef>
          <a:fontRef idx="minor">
            <a:schemeClr val="tx1"/>
          </a:fontRef>
        </p:style>
      </p:cxnSp>
      <p:sp>
        <p:nvSpPr>
          <p:cNvPr id="27" name="Rectangle 26">
            <a:extLst>
              <a:ext uri="{FF2B5EF4-FFF2-40B4-BE49-F238E27FC236}">
                <a16:creationId xmlns:a16="http://schemas.microsoft.com/office/drawing/2014/main" id="{6FC004C0-9F5D-4908-AB89-BA62A3F14F62}"/>
              </a:ext>
            </a:extLst>
          </p:cNvPr>
          <p:cNvSpPr/>
          <p:nvPr/>
        </p:nvSpPr>
        <p:spPr>
          <a:xfrm>
            <a:off x="1567716" y="3569832"/>
            <a:ext cx="3459601" cy="861774"/>
          </a:xfrm>
          <a:prstGeom prst="rect">
            <a:avLst/>
          </a:prstGeom>
        </p:spPr>
        <p:txBody>
          <a:bodyPr wrap="none">
            <a:spAutoFit/>
          </a:bodyPr>
          <a:lstStyle/>
          <a:p>
            <a:r>
              <a:rPr lang="en-US" sz="1400" b="1" u="sng" dirty="0">
                <a:solidFill>
                  <a:srgbClr val="FFFF00"/>
                </a:solidFill>
              </a:rPr>
              <a:t>Users</a:t>
            </a:r>
          </a:p>
          <a:p>
            <a:r>
              <a:rPr lang="en-US" sz="1200" dirty="0">
                <a:solidFill>
                  <a:srgbClr val="FFFF00"/>
                </a:solidFill>
              </a:rPr>
              <a:t>- Schools &amp; General Public (RX only)</a:t>
            </a:r>
          </a:p>
          <a:p>
            <a:r>
              <a:rPr lang="en-US" sz="1200" dirty="0">
                <a:solidFill>
                  <a:srgbClr val="FFFF00"/>
                </a:solidFill>
              </a:rPr>
              <a:t>- Amateur Radio Operators (RX &amp; TX)</a:t>
            </a:r>
          </a:p>
          <a:p>
            <a:r>
              <a:rPr lang="en-US" sz="1200" dirty="0">
                <a:solidFill>
                  <a:srgbClr val="FFFF00"/>
                </a:solidFill>
              </a:rPr>
              <a:t>- Experimental/Scientific (RX &amp; TX if licensed)</a:t>
            </a:r>
          </a:p>
        </p:txBody>
      </p:sp>
      <p:sp>
        <p:nvSpPr>
          <p:cNvPr id="28" name="Rectangle 27">
            <a:extLst>
              <a:ext uri="{FF2B5EF4-FFF2-40B4-BE49-F238E27FC236}">
                <a16:creationId xmlns:a16="http://schemas.microsoft.com/office/drawing/2014/main" id="{84279209-6CB1-45C6-AEB4-A481C8F35438}"/>
              </a:ext>
            </a:extLst>
          </p:cNvPr>
          <p:cNvSpPr/>
          <p:nvPr/>
        </p:nvSpPr>
        <p:spPr>
          <a:xfrm>
            <a:off x="4770190" y="3285293"/>
            <a:ext cx="1757212" cy="861774"/>
          </a:xfrm>
          <a:prstGeom prst="rect">
            <a:avLst/>
          </a:prstGeom>
        </p:spPr>
        <p:txBody>
          <a:bodyPr wrap="none">
            <a:spAutoFit/>
          </a:bodyPr>
          <a:lstStyle/>
          <a:p>
            <a:r>
              <a:rPr lang="en-US" sz="1400" b="1" u="sng" dirty="0" err="1">
                <a:solidFill>
                  <a:srgbClr val="FFFF00"/>
                </a:solidFill>
              </a:rPr>
              <a:t>AREx</a:t>
            </a:r>
            <a:r>
              <a:rPr lang="en-US" sz="1400" b="1" u="sng" dirty="0">
                <a:solidFill>
                  <a:srgbClr val="FFFF00"/>
                </a:solidFill>
              </a:rPr>
              <a:t> </a:t>
            </a:r>
            <a:r>
              <a:rPr lang="en-US" sz="1400" b="1" u="sng" dirty="0" err="1">
                <a:solidFill>
                  <a:srgbClr val="FFFF00"/>
                </a:solidFill>
              </a:rPr>
              <a:t>Gnd</a:t>
            </a:r>
            <a:r>
              <a:rPr lang="en-US" sz="1400" b="1" u="sng" dirty="0">
                <a:solidFill>
                  <a:srgbClr val="FFFF00"/>
                </a:solidFill>
              </a:rPr>
              <a:t> Stations</a:t>
            </a:r>
          </a:p>
          <a:p>
            <a:r>
              <a:rPr lang="en-US" sz="1200" dirty="0">
                <a:solidFill>
                  <a:srgbClr val="FFFF00"/>
                </a:solidFill>
              </a:rPr>
              <a:t>-  </a:t>
            </a:r>
            <a:r>
              <a:rPr lang="en-US" sz="1200" dirty="0" err="1">
                <a:solidFill>
                  <a:srgbClr val="FFFF00"/>
                </a:solidFill>
              </a:rPr>
              <a:t>Cmd</a:t>
            </a:r>
            <a:endParaRPr lang="en-US" sz="1200" dirty="0">
              <a:solidFill>
                <a:srgbClr val="FFFF00"/>
              </a:solidFill>
            </a:endParaRPr>
          </a:p>
          <a:p>
            <a:pPr marL="171450" indent="-171450">
              <a:buFontTx/>
              <a:buChar char="-"/>
            </a:pPr>
            <a:r>
              <a:rPr lang="en-US" sz="1200" dirty="0">
                <a:solidFill>
                  <a:srgbClr val="FFFF00"/>
                </a:solidFill>
              </a:rPr>
              <a:t>TLM</a:t>
            </a:r>
          </a:p>
          <a:p>
            <a:pPr marL="171450" indent="-171450">
              <a:buFontTx/>
              <a:buChar char="-"/>
            </a:pPr>
            <a:r>
              <a:rPr lang="en-US" sz="1200" dirty="0">
                <a:solidFill>
                  <a:srgbClr val="FFFF00"/>
                </a:solidFill>
              </a:rPr>
              <a:t>Contingency</a:t>
            </a:r>
          </a:p>
        </p:txBody>
      </p:sp>
      <p:sp>
        <p:nvSpPr>
          <p:cNvPr id="29" name="TextBox 28">
            <a:extLst>
              <a:ext uri="{FF2B5EF4-FFF2-40B4-BE49-F238E27FC236}">
                <a16:creationId xmlns:a16="http://schemas.microsoft.com/office/drawing/2014/main" id="{928E946A-CA7D-467E-BF14-79837711F175}"/>
              </a:ext>
            </a:extLst>
          </p:cNvPr>
          <p:cNvSpPr txBox="1"/>
          <p:nvPr/>
        </p:nvSpPr>
        <p:spPr>
          <a:xfrm>
            <a:off x="7652452" y="4437368"/>
            <a:ext cx="1465359" cy="430887"/>
          </a:xfrm>
          <a:prstGeom prst="rect">
            <a:avLst/>
          </a:prstGeom>
          <a:noFill/>
        </p:spPr>
        <p:txBody>
          <a:bodyPr wrap="square" rtlCol="0">
            <a:spAutoFit/>
          </a:bodyPr>
          <a:lstStyle/>
          <a:p>
            <a:pPr algn="ctr"/>
            <a:r>
              <a:rPr lang="en-US" sz="1100" b="1" dirty="0">
                <a:solidFill>
                  <a:srgbClr val="FFFF00"/>
                </a:solidFill>
              </a:rPr>
              <a:t>Telebridge Network</a:t>
            </a:r>
          </a:p>
        </p:txBody>
      </p:sp>
      <p:cxnSp>
        <p:nvCxnSpPr>
          <p:cNvPr id="30" name="Straight Arrow Connector 29">
            <a:extLst>
              <a:ext uri="{FF2B5EF4-FFF2-40B4-BE49-F238E27FC236}">
                <a16:creationId xmlns:a16="http://schemas.microsoft.com/office/drawing/2014/main" id="{2F9C1ECB-4117-4235-B177-756D7D3DED91}"/>
              </a:ext>
            </a:extLst>
          </p:cNvPr>
          <p:cNvCxnSpPr>
            <a:cxnSpLocks/>
          </p:cNvCxnSpPr>
          <p:nvPr/>
        </p:nvCxnSpPr>
        <p:spPr>
          <a:xfrm>
            <a:off x="5549009" y="1411039"/>
            <a:ext cx="1833185" cy="1823784"/>
          </a:xfrm>
          <a:prstGeom prst="straightConnector1">
            <a:avLst/>
          </a:prstGeom>
          <a:ln>
            <a:solidFill>
              <a:schemeClr val="accent5">
                <a:lumMod val="60000"/>
                <a:lumOff val="40000"/>
              </a:schemeClr>
            </a:solidFill>
            <a:prstDash val="sysDash"/>
            <a:tailEnd type="triangle"/>
          </a:ln>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DB95CD79-4F17-4CF5-93B3-207DAD16F7E1}"/>
              </a:ext>
            </a:extLst>
          </p:cNvPr>
          <p:cNvSpPr txBox="1"/>
          <p:nvPr/>
        </p:nvSpPr>
        <p:spPr>
          <a:xfrm rot="2668471">
            <a:off x="4961094" y="2163458"/>
            <a:ext cx="2960980" cy="400110"/>
          </a:xfrm>
          <a:prstGeom prst="rect">
            <a:avLst/>
          </a:prstGeom>
          <a:noFill/>
        </p:spPr>
        <p:txBody>
          <a:bodyPr wrap="square" rtlCol="0">
            <a:spAutoFit/>
          </a:bodyPr>
          <a:lstStyle/>
          <a:p>
            <a:pPr algn="ctr"/>
            <a:endParaRPr lang="en-US" sz="1000" dirty="0">
              <a:solidFill>
                <a:srgbClr val="3F92A6"/>
              </a:solidFill>
            </a:endParaRPr>
          </a:p>
          <a:p>
            <a:pPr algn="ctr"/>
            <a:r>
              <a:rPr lang="en-US" sz="1000" dirty="0">
                <a:solidFill>
                  <a:srgbClr val="3F92A6"/>
                </a:solidFill>
              </a:rPr>
              <a:t>C-Band (5650-5670 MHz)</a:t>
            </a:r>
          </a:p>
        </p:txBody>
      </p:sp>
      <p:sp>
        <p:nvSpPr>
          <p:cNvPr id="32" name="TextBox 31">
            <a:extLst>
              <a:ext uri="{FF2B5EF4-FFF2-40B4-BE49-F238E27FC236}">
                <a16:creationId xmlns:a16="http://schemas.microsoft.com/office/drawing/2014/main" id="{730B8CF7-33BC-4269-BA71-DF3BBA518350}"/>
              </a:ext>
            </a:extLst>
          </p:cNvPr>
          <p:cNvSpPr txBox="1"/>
          <p:nvPr/>
        </p:nvSpPr>
        <p:spPr>
          <a:xfrm rot="2660056">
            <a:off x="5574547" y="2100992"/>
            <a:ext cx="2045033" cy="246221"/>
          </a:xfrm>
          <a:prstGeom prst="rect">
            <a:avLst/>
          </a:prstGeom>
          <a:noFill/>
        </p:spPr>
        <p:txBody>
          <a:bodyPr wrap="square" rtlCol="0">
            <a:spAutoFit/>
          </a:bodyPr>
          <a:lstStyle/>
          <a:p>
            <a:pPr algn="ctr"/>
            <a:r>
              <a:rPr lang="en-US" sz="1000" dirty="0">
                <a:solidFill>
                  <a:srgbClr val="3F92A6"/>
                </a:solidFill>
              </a:rPr>
              <a:t>X-Band (10.45-10.5 GHz)</a:t>
            </a:r>
          </a:p>
        </p:txBody>
      </p:sp>
      <p:cxnSp>
        <p:nvCxnSpPr>
          <p:cNvPr id="33" name="Straight Arrow Connector 32">
            <a:extLst>
              <a:ext uri="{FF2B5EF4-FFF2-40B4-BE49-F238E27FC236}">
                <a16:creationId xmlns:a16="http://schemas.microsoft.com/office/drawing/2014/main" id="{164D5BB9-40D9-4D5D-8C54-E2AFD56EB565}"/>
              </a:ext>
            </a:extLst>
          </p:cNvPr>
          <p:cNvCxnSpPr>
            <a:cxnSpLocks/>
          </p:cNvCxnSpPr>
          <p:nvPr/>
        </p:nvCxnSpPr>
        <p:spPr>
          <a:xfrm flipH="1" flipV="1">
            <a:off x="5507293" y="1743340"/>
            <a:ext cx="1566169" cy="1571607"/>
          </a:xfrm>
          <a:prstGeom prst="straightConnector1">
            <a:avLst/>
          </a:prstGeom>
          <a:ln>
            <a:solidFill>
              <a:schemeClr val="accent5">
                <a:lumMod val="60000"/>
                <a:lumOff val="40000"/>
              </a:schemeClr>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44" name="Straight Arrow Connector 43">
            <a:extLst>
              <a:ext uri="{FF2B5EF4-FFF2-40B4-BE49-F238E27FC236}">
                <a16:creationId xmlns:a16="http://schemas.microsoft.com/office/drawing/2014/main" id="{8FB9CDAB-782F-462A-A5BD-9D0EEA1E3FC3}"/>
              </a:ext>
            </a:extLst>
          </p:cNvPr>
          <p:cNvCxnSpPr>
            <a:cxnSpLocks/>
          </p:cNvCxnSpPr>
          <p:nvPr/>
        </p:nvCxnSpPr>
        <p:spPr>
          <a:xfrm>
            <a:off x="5507292" y="988894"/>
            <a:ext cx="2364499" cy="2285973"/>
          </a:xfrm>
          <a:prstGeom prst="straightConnector1">
            <a:avLst/>
          </a:prstGeom>
          <a:ln>
            <a:solidFill>
              <a:schemeClr val="accent5">
                <a:lumMod val="60000"/>
                <a:lumOff val="40000"/>
              </a:schemeClr>
            </a:solidFill>
            <a:prstDash val="sysDash"/>
            <a:headEnd type="triangle"/>
            <a:tailEnd type="triangle"/>
          </a:ln>
        </p:spPr>
        <p:style>
          <a:lnRef idx="2">
            <a:schemeClr val="accent1"/>
          </a:lnRef>
          <a:fillRef idx="0">
            <a:schemeClr val="accent1"/>
          </a:fillRef>
          <a:effectRef idx="1">
            <a:schemeClr val="accent1"/>
          </a:effectRef>
          <a:fontRef idx="minor">
            <a:schemeClr val="tx1"/>
          </a:fontRef>
        </p:style>
      </p:cxnSp>
      <p:sp>
        <p:nvSpPr>
          <p:cNvPr id="50" name="TextBox 49">
            <a:extLst>
              <a:ext uri="{FF2B5EF4-FFF2-40B4-BE49-F238E27FC236}">
                <a16:creationId xmlns:a16="http://schemas.microsoft.com/office/drawing/2014/main" id="{9172A05D-E390-46F9-998B-1DD89AFCDA7A}"/>
              </a:ext>
            </a:extLst>
          </p:cNvPr>
          <p:cNvSpPr txBox="1"/>
          <p:nvPr/>
        </p:nvSpPr>
        <p:spPr>
          <a:xfrm rot="2660056">
            <a:off x="5860996" y="1782317"/>
            <a:ext cx="2045033" cy="400110"/>
          </a:xfrm>
          <a:prstGeom prst="rect">
            <a:avLst/>
          </a:prstGeom>
          <a:noFill/>
        </p:spPr>
        <p:txBody>
          <a:bodyPr wrap="square" rtlCol="0">
            <a:spAutoFit/>
          </a:bodyPr>
          <a:lstStyle/>
          <a:p>
            <a:pPr algn="ctr"/>
            <a:r>
              <a:rPr lang="en-US" sz="1000" dirty="0">
                <a:solidFill>
                  <a:srgbClr val="3F92A6"/>
                </a:solidFill>
              </a:rPr>
              <a:t>70 cm Band (435-438 MHz) </a:t>
            </a:r>
            <a:r>
              <a:rPr lang="en-US" sz="1000" dirty="0" err="1">
                <a:solidFill>
                  <a:srgbClr val="3F92A6"/>
                </a:solidFill>
              </a:rPr>
              <a:t>AREx</a:t>
            </a:r>
            <a:r>
              <a:rPr lang="en-US" sz="1000" dirty="0">
                <a:solidFill>
                  <a:srgbClr val="3F92A6"/>
                </a:solidFill>
              </a:rPr>
              <a:t> contingency ops</a:t>
            </a:r>
          </a:p>
        </p:txBody>
      </p:sp>
      <p:sp>
        <p:nvSpPr>
          <p:cNvPr id="51" name="TextBox 50">
            <a:extLst>
              <a:ext uri="{FF2B5EF4-FFF2-40B4-BE49-F238E27FC236}">
                <a16:creationId xmlns:a16="http://schemas.microsoft.com/office/drawing/2014/main" id="{0BC763D8-6727-41AF-9225-B13587C50A24}"/>
              </a:ext>
            </a:extLst>
          </p:cNvPr>
          <p:cNvSpPr txBox="1"/>
          <p:nvPr/>
        </p:nvSpPr>
        <p:spPr>
          <a:xfrm>
            <a:off x="6781565" y="4827536"/>
            <a:ext cx="2004075" cy="261610"/>
          </a:xfrm>
          <a:prstGeom prst="rect">
            <a:avLst/>
          </a:prstGeom>
          <a:noFill/>
        </p:spPr>
        <p:txBody>
          <a:bodyPr wrap="none" rtlCol="0">
            <a:spAutoFit/>
          </a:bodyPr>
          <a:lstStyle/>
          <a:p>
            <a:r>
              <a:rPr lang="en-US" sz="1100" b="1" dirty="0">
                <a:solidFill>
                  <a:srgbClr val="FFFF00"/>
                </a:solidFill>
              </a:rPr>
              <a:t>BATC Server RX Distribution</a:t>
            </a:r>
          </a:p>
        </p:txBody>
      </p:sp>
      <p:sp>
        <p:nvSpPr>
          <p:cNvPr id="4" name="TextBox 3"/>
          <p:cNvSpPr txBox="1"/>
          <p:nvPr/>
        </p:nvSpPr>
        <p:spPr>
          <a:xfrm>
            <a:off x="3233276" y="2367006"/>
            <a:ext cx="3164649" cy="577081"/>
          </a:xfrm>
          <a:prstGeom prst="rect">
            <a:avLst/>
          </a:prstGeom>
          <a:noFill/>
        </p:spPr>
        <p:txBody>
          <a:bodyPr wrap="none" rtlCol="0">
            <a:spAutoFit/>
          </a:bodyPr>
          <a:lstStyle/>
          <a:p>
            <a:r>
              <a:rPr lang="en-US" sz="1050" b="1" dirty="0">
                <a:solidFill>
                  <a:srgbClr val="FFFF00"/>
                </a:solidFill>
              </a:rPr>
              <a:t>Operation Plan:</a:t>
            </a:r>
          </a:p>
          <a:p>
            <a:r>
              <a:rPr lang="en-US" sz="1050" b="1" dirty="0">
                <a:solidFill>
                  <a:srgbClr val="FFFF00"/>
                </a:solidFill>
              </a:rPr>
              <a:t>Nominal:  X-band TX Prime; 70 cm Rx only</a:t>
            </a:r>
          </a:p>
          <a:p>
            <a:r>
              <a:rPr lang="en-US" sz="1050" b="1" dirty="0">
                <a:solidFill>
                  <a:srgbClr val="FFFF00"/>
                </a:solidFill>
              </a:rPr>
              <a:t>Contingency:  70 cm TX Prime; X-band TX off</a:t>
            </a:r>
          </a:p>
        </p:txBody>
      </p:sp>
    </p:spTree>
    <p:extLst>
      <p:ext uri="{BB962C8B-B14F-4D97-AF65-F5344CB8AC3E}">
        <p14:creationId xmlns:p14="http://schemas.microsoft.com/office/powerpoint/2010/main" val="34679361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2282E-10FF-4DAF-AE42-2A4481F613F3}"/>
              </a:ext>
            </a:extLst>
          </p:cNvPr>
          <p:cNvSpPr>
            <a:spLocks noGrp="1"/>
          </p:cNvSpPr>
          <p:nvPr>
            <p:ph type="title"/>
          </p:nvPr>
        </p:nvSpPr>
        <p:spPr>
          <a:xfrm>
            <a:off x="1318990" y="284616"/>
            <a:ext cx="6663722" cy="581880"/>
          </a:xfrm>
        </p:spPr>
        <p:txBody>
          <a:bodyPr>
            <a:normAutofit fontScale="90000"/>
          </a:bodyPr>
          <a:lstStyle/>
          <a:p>
            <a:r>
              <a:rPr lang="en-US" dirty="0"/>
              <a:t>Gateway </a:t>
            </a:r>
            <a:br>
              <a:rPr lang="en-US" dirty="0"/>
            </a:br>
            <a:r>
              <a:rPr lang="en-US" dirty="0"/>
              <a:t>Proposed On-Orbit operations concept</a:t>
            </a:r>
          </a:p>
        </p:txBody>
      </p:sp>
      <p:sp>
        <p:nvSpPr>
          <p:cNvPr id="16" name="TextBox 15">
            <a:extLst>
              <a:ext uri="{FF2B5EF4-FFF2-40B4-BE49-F238E27FC236}">
                <a16:creationId xmlns:a16="http://schemas.microsoft.com/office/drawing/2014/main" id="{D65596E3-66D4-4E28-8C4F-6A314CE6930E}"/>
              </a:ext>
            </a:extLst>
          </p:cNvPr>
          <p:cNvSpPr txBox="1"/>
          <p:nvPr/>
        </p:nvSpPr>
        <p:spPr>
          <a:xfrm>
            <a:off x="201727" y="2547686"/>
            <a:ext cx="3907614" cy="1877437"/>
          </a:xfrm>
          <a:prstGeom prst="rect">
            <a:avLst/>
          </a:prstGeom>
          <a:noFill/>
        </p:spPr>
        <p:txBody>
          <a:bodyPr wrap="square" rtlCol="0">
            <a:spAutoFit/>
          </a:bodyPr>
          <a:lstStyle/>
          <a:p>
            <a:pPr algn="ctr" defTabSz="457189"/>
            <a:r>
              <a:rPr lang="en-US" dirty="0">
                <a:solidFill>
                  <a:prstClr val="white"/>
                </a:solidFill>
                <a:latin typeface="Century Gothic"/>
              </a:rPr>
              <a:t>Crew Engagement</a:t>
            </a:r>
          </a:p>
          <a:p>
            <a:pPr algn="ctr" defTabSz="457189"/>
            <a:r>
              <a:rPr lang="en-US" dirty="0">
                <a:solidFill>
                  <a:prstClr val="white"/>
                </a:solidFill>
                <a:latin typeface="Century Gothic"/>
              </a:rPr>
              <a:t>1-2 months/year</a:t>
            </a:r>
          </a:p>
          <a:p>
            <a:pPr marL="285743" indent="-119060" defTabSz="457189">
              <a:buFont typeface="Arial" panose="020B0604020202020204" pitchFamily="34" charset="0"/>
              <a:buChar char="•"/>
            </a:pPr>
            <a:r>
              <a:rPr lang="en-US" sz="1600" dirty="0">
                <a:solidFill>
                  <a:prstClr val="white"/>
                </a:solidFill>
                <a:latin typeface="Century Gothic"/>
              </a:rPr>
              <a:t>School Contacts (Audio only &amp; w/video downlink)</a:t>
            </a:r>
          </a:p>
          <a:p>
            <a:pPr marL="285743" indent="-119060" defTabSz="457189">
              <a:buFont typeface="Arial" panose="020B0604020202020204" pitchFamily="34" charset="0"/>
              <a:buChar char="•"/>
            </a:pPr>
            <a:r>
              <a:rPr lang="en-US" sz="1600" dirty="0">
                <a:solidFill>
                  <a:prstClr val="white"/>
                </a:solidFill>
                <a:latin typeface="Century Gothic"/>
              </a:rPr>
              <a:t>SSTV (Picture up/downlink)</a:t>
            </a:r>
          </a:p>
          <a:p>
            <a:pPr marL="285743" indent="-119060" defTabSz="457189">
              <a:buFont typeface="Arial" panose="020B0604020202020204" pitchFamily="34" charset="0"/>
              <a:buChar char="•"/>
            </a:pPr>
            <a:r>
              <a:rPr lang="en-US" sz="1600" dirty="0">
                <a:solidFill>
                  <a:prstClr val="white"/>
                </a:solidFill>
                <a:latin typeface="Century Gothic"/>
              </a:rPr>
              <a:t>Experiment setup &amp; (optional) ops</a:t>
            </a:r>
          </a:p>
          <a:p>
            <a:pPr marL="285743" indent="-119060" defTabSz="457189">
              <a:buFont typeface="Arial" panose="020B0604020202020204" pitchFamily="34" charset="0"/>
              <a:buChar char="•"/>
            </a:pPr>
            <a:r>
              <a:rPr lang="en-US" sz="1600" dirty="0">
                <a:solidFill>
                  <a:prstClr val="white"/>
                </a:solidFill>
                <a:latin typeface="Century Gothic"/>
              </a:rPr>
              <a:t>Random Voice Contacts</a:t>
            </a:r>
          </a:p>
        </p:txBody>
      </p:sp>
      <p:pic>
        <p:nvPicPr>
          <p:cNvPr id="24" name="Picture 23">
            <a:extLst>
              <a:ext uri="{FF2B5EF4-FFF2-40B4-BE49-F238E27FC236}">
                <a16:creationId xmlns:a16="http://schemas.microsoft.com/office/drawing/2014/main" id="{672079FA-16B8-4E51-A356-6AF1EEC79A25}"/>
              </a:ext>
            </a:extLst>
          </p:cNvPr>
          <p:cNvPicPr>
            <a:picLocks noChangeAspect="1"/>
          </p:cNvPicPr>
          <p:nvPr/>
        </p:nvPicPr>
        <p:blipFill rotWithShape="1">
          <a:blip r:embed="rId3"/>
          <a:srcRect l="24471" t="16565" r="9983" b="3682"/>
          <a:stretch/>
        </p:blipFill>
        <p:spPr>
          <a:xfrm>
            <a:off x="1318990" y="998170"/>
            <a:ext cx="1701318" cy="1419958"/>
          </a:xfrm>
          <a:prstGeom prst="rect">
            <a:avLst/>
          </a:prstGeom>
        </p:spPr>
      </p:pic>
      <p:sp>
        <p:nvSpPr>
          <p:cNvPr id="30" name="TextBox 29">
            <a:extLst>
              <a:ext uri="{FF2B5EF4-FFF2-40B4-BE49-F238E27FC236}">
                <a16:creationId xmlns:a16="http://schemas.microsoft.com/office/drawing/2014/main" id="{CEEDA1EA-FB16-4DA9-8753-B5D44D23FDD6}"/>
              </a:ext>
            </a:extLst>
          </p:cNvPr>
          <p:cNvSpPr txBox="1"/>
          <p:nvPr/>
        </p:nvSpPr>
        <p:spPr>
          <a:xfrm>
            <a:off x="3853262" y="2547686"/>
            <a:ext cx="5154402" cy="2616101"/>
          </a:xfrm>
          <a:prstGeom prst="rect">
            <a:avLst/>
          </a:prstGeom>
          <a:noFill/>
        </p:spPr>
        <p:txBody>
          <a:bodyPr wrap="square" rtlCol="0">
            <a:spAutoFit/>
          </a:bodyPr>
          <a:lstStyle/>
          <a:p>
            <a:pPr algn="ctr" defTabSz="457189"/>
            <a:r>
              <a:rPr lang="en-US" dirty="0">
                <a:solidFill>
                  <a:prstClr val="white"/>
                </a:solidFill>
                <a:latin typeface="Century Gothic"/>
              </a:rPr>
              <a:t>Robotic Engagement</a:t>
            </a:r>
          </a:p>
          <a:p>
            <a:pPr algn="ctr" defTabSz="457189"/>
            <a:r>
              <a:rPr lang="en-US" dirty="0">
                <a:solidFill>
                  <a:prstClr val="white"/>
                </a:solidFill>
                <a:latin typeface="Century Gothic"/>
              </a:rPr>
              <a:t>24/7/365</a:t>
            </a:r>
          </a:p>
          <a:p>
            <a:pPr marL="285743" indent="-119060" defTabSz="457189">
              <a:buFont typeface="Arial" panose="020B0604020202020204" pitchFamily="34" charset="0"/>
              <a:buChar char="•"/>
            </a:pPr>
            <a:r>
              <a:rPr lang="en-US" sz="1600" dirty="0">
                <a:solidFill>
                  <a:prstClr val="white"/>
                </a:solidFill>
                <a:latin typeface="Century Gothic"/>
              </a:rPr>
              <a:t>Ham Video downlinks (Earth, Moon, </a:t>
            </a:r>
            <a:r>
              <a:rPr lang="en-US" sz="1600" dirty="0" err="1">
                <a:solidFill>
                  <a:prstClr val="white"/>
                </a:solidFill>
                <a:latin typeface="Century Gothic"/>
              </a:rPr>
              <a:t>AREx</a:t>
            </a:r>
            <a:r>
              <a:rPr lang="en-US" sz="1600" dirty="0">
                <a:solidFill>
                  <a:prstClr val="white"/>
                </a:solidFill>
                <a:latin typeface="Century Gothic"/>
              </a:rPr>
              <a:t> student experiments) Earth/moon phases, Earth weather</a:t>
            </a:r>
          </a:p>
          <a:p>
            <a:pPr marL="285743" indent="-119060" defTabSz="457189">
              <a:buFont typeface="Arial" panose="020B0604020202020204" pitchFamily="34" charset="0"/>
              <a:buChar char="•"/>
            </a:pPr>
            <a:r>
              <a:rPr lang="en-US" sz="1600" dirty="0">
                <a:solidFill>
                  <a:prstClr val="white"/>
                </a:solidFill>
                <a:latin typeface="Century Gothic"/>
              </a:rPr>
              <a:t>APRS: Telerobotic command, twitter-like </a:t>
            </a:r>
            <a:r>
              <a:rPr lang="en-US" sz="1600" dirty="0" err="1">
                <a:solidFill>
                  <a:prstClr val="white"/>
                </a:solidFill>
                <a:latin typeface="Century Gothic"/>
              </a:rPr>
              <a:t>msgs</a:t>
            </a:r>
            <a:endParaRPr lang="en-US" sz="1600" dirty="0">
              <a:solidFill>
                <a:prstClr val="white"/>
              </a:solidFill>
              <a:latin typeface="Century Gothic"/>
            </a:endParaRPr>
          </a:p>
          <a:p>
            <a:pPr marL="285743" indent="-119060" defTabSz="457189">
              <a:buFont typeface="Arial" panose="020B0604020202020204" pitchFamily="34" charset="0"/>
              <a:buChar char="•"/>
            </a:pPr>
            <a:r>
              <a:rPr lang="en-US" sz="1600" dirty="0">
                <a:solidFill>
                  <a:prstClr val="white"/>
                </a:solidFill>
                <a:latin typeface="Century Gothic"/>
              </a:rPr>
              <a:t>Voice Repeater</a:t>
            </a:r>
          </a:p>
          <a:p>
            <a:pPr marL="285743" indent="-119060" defTabSz="457189">
              <a:buFont typeface="Arial" panose="020B0604020202020204" pitchFamily="34" charset="0"/>
              <a:buChar char="•"/>
            </a:pPr>
            <a:r>
              <a:rPr lang="en-US" sz="1600" dirty="0">
                <a:solidFill>
                  <a:prstClr val="white"/>
                </a:solidFill>
                <a:latin typeface="Century Gothic"/>
              </a:rPr>
              <a:t>SSTV Pictures &amp; Educational Puzzles</a:t>
            </a:r>
          </a:p>
          <a:p>
            <a:pPr marL="285743" indent="-119060" defTabSz="457189">
              <a:buFont typeface="Arial" panose="020B0604020202020204" pitchFamily="34" charset="0"/>
              <a:buChar char="•"/>
            </a:pPr>
            <a:r>
              <a:rPr lang="en-US" sz="1600" dirty="0">
                <a:solidFill>
                  <a:prstClr val="white"/>
                </a:solidFill>
                <a:latin typeface="Century Gothic"/>
              </a:rPr>
              <a:t>Experiment &amp; Ham Station Telemetry</a:t>
            </a:r>
          </a:p>
          <a:p>
            <a:pPr marL="285743" indent="-119060" defTabSz="457189">
              <a:buFont typeface="Arial" panose="020B0604020202020204" pitchFamily="34" charset="0"/>
              <a:buChar char="•"/>
            </a:pPr>
            <a:r>
              <a:rPr lang="en-US" sz="1600" dirty="0">
                <a:solidFill>
                  <a:prstClr val="white"/>
                </a:solidFill>
                <a:latin typeface="Century Gothic"/>
              </a:rPr>
              <a:t>Weak signal challenges</a:t>
            </a:r>
          </a:p>
        </p:txBody>
      </p:sp>
      <p:pic>
        <p:nvPicPr>
          <p:cNvPr id="7" name="Picture 2" descr="Image result for far side of moon">
            <a:extLst>
              <a:ext uri="{FF2B5EF4-FFF2-40B4-BE49-F238E27FC236}">
                <a16:creationId xmlns:a16="http://schemas.microsoft.com/office/drawing/2014/main" id="{992FF93D-CF67-4EDE-B8FA-D69B5299EB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9891" y="998170"/>
            <a:ext cx="1462120" cy="148689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Image result for earthrise">
            <a:extLst>
              <a:ext uri="{FF2B5EF4-FFF2-40B4-BE49-F238E27FC236}">
                <a16:creationId xmlns:a16="http://schemas.microsoft.com/office/drawing/2014/main" id="{957ED01C-5E08-4CDE-81FD-0BE966FFEE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39436" y="998170"/>
            <a:ext cx="1777478" cy="14358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59679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23962-7BB7-4B84-9E82-FD13DF19AF33}"/>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19C7F299-A642-41D6-95B5-FA96D30DB0FF}"/>
              </a:ext>
            </a:extLst>
          </p:cNvPr>
          <p:cNvSpPr>
            <a:spLocks noGrp="1"/>
          </p:cNvSpPr>
          <p:nvPr>
            <p:ph sz="quarter" idx="17"/>
          </p:nvPr>
        </p:nvSpPr>
        <p:spPr>
          <a:xfrm>
            <a:off x="673257" y="1505655"/>
            <a:ext cx="7955188" cy="3131556"/>
          </a:xfrm>
        </p:spPr>
        <p:txBody>
          <a:bodyPr>
            <a:normAutofit/>
          </a:bodyPr>
          <a:lstStyle/>
          <a:p>
            <a:pPr marL="231775" marR="0" lvl="0" indent="-231775">
              <a:spcBef>
                <a:spcPts val="0"/>
              </a:spcBef>
              <a:spcAft>
                <a:spcPts val="0"/>
              </a:spcAft>
              <a:buFont typeface="Arial" panose="020B0604020202020204" pitchFamily="34" charset="0"/>
              <a:buChar char="•"/>
              <a:tabLst>
                <a:tab pos="228600" algn="l"/>
              </a:tabLst>
            </a:pPr>
            <a:r>
              <a:rPr lang="en-US" sz="2800" dirty="0" err="1">
                <a:effectLst/>
                <a:latin typeface="Calibri" panose="020F0502020204030204" pitchFamily="34" charset="0"/>
                <a:ea typeface="Times New Roman" panose="02020603050405020304" pitchFamily="18" charset="0"/>
                <a:cs typeface="Times New Roman" panose="02020603050405020304" pitchFamily="18" charset="0"/>
              </a:rPr>
              <a:t>AREx</a:t>
            </a:r>
            <a:r>
              <a:rPr lang="en-US" sz="2800" dirty="0">
                <a:effectLst/>
                <a:latin typeface="Calibri" panose="020F0502020204030204" pitchFamily="34" charset="0"/>
                <a:ea typeface="Times New Roman" panose="02020603050405020304" pitchFamily="18" charset="0"/>
                <a:cs typeface="Times New Roman" panose="02020603050405020304" pitchFamily="18" charset="0"/>
              </a:rPr>
              <a:t> Payload Systems (1 Hour)</a:t>
            </a:r>
          </a:p>
          <a:p>
            <a:pPr marL="608076" lvl="2" indent="-342900">
              <a:spcBef>
                <a:spcPts val="0"/>
              </a:spcBef>
              <a:buFont typeface="Arial" panose="020B0604020202020204" pitchFamily="34" charset="0"/>
              <a:buChar char="•"/>
              <a:tabLst>
                <a:tab pos="228600" algn="l"/>
              </a:tabLst>
            </a:pP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Programmatic and Technical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spcBef>
                <a:spcPts val="0"/>
              </a:spcBef>
              <a:tabLst>
                <a:tab pos="228600" algn="l"/>
              </a:tabLst>
            </a:pPr>
            <a:r>
              <a:rPr lang="en-US" sz="2800" dirty="0">
                <a:effectLst/>
                <a:latin typeface="Calibri" panose="020F0502020204030204" pitchFamily="34" charset="0"/>
                <a:ea typeface="Times New Roman" panose="02020603050405020304" pitchFamily="18" charset="0"/>
                <a:cs typeface="Times New Roman" panose="02020603050405020304" pitchFamily="18" charset="0"/>
              </a:rPr>
              <a:t>Requirements (45 minutes</a:t>
            </a:r>
          </a:p>
          <a:p>
            <a:pPr>
              <a:spcBef>
                <a:spcPts val="0"/>
              </a:spcBef>
              <a:tabLst>
                <a:tab pos="228600" algn="l"/>
              </a:tabLst>
            </a:pPr>
            <a:r>
              <a:rPr lang="en-US" sz="2800" dirty="0">
                <a:effectLst/>
                <a:latin typeface="Calibri" panose="020F0502020204030204" pitchFamily="34" charset="0"/>
                <a:ea typeface="Times New Roman" panose="02020603050405020304" pitchFamily="18" charset="0"/>
                <a:cs typeface="Times New Roman" panose="02020603050405020304" pitchFamily="18" charset="0"/>
              </a:rPr>
              <a:t>Concept of Operations (</a:t>
            </a:r>
            <a:r>
              <a:rPr lang="en-US" sz="2800" dirty="0" err="1">
                <a:effectLst/>
                <a:latin typeface="Calibri" panose="020F0502020204030204" pitchFamily="34" charset="0"/>
                <a:ea typeface="Times New Roman" panose="02020603050405020304" pitchFamily="18" charset="0"/>
                <a:cs typeface="Times New Roman" panose="02020603050405020304" pitchFamily="18" charset="0"/>
              </a:rPr>
              <a:t>ConOps</a:t>
            </a:r>
            <a:r>
              <a:rPr lang="en-US" sz="2800" dirty="0">
                <a:effectLst/>
                <a:latin typeface="Calibri" panose="020F0502020204030204" pitchFamily="34" charset="0"/>
                <a:ea typeface="Times New Roman" panose="02020603050405020304" pitchFamily="18" charset="0"/>
                <a:cs typeface="Times New Roman" panose="02020603050405020304" pitchFamily="18" charset="0"/>
              </a:rPr>
              <a:t>) (45 minutes)</a:t>
            </a:r>
            <a:endParaRPr lang="en-US" sz="2800" dirty="0">
              <a:latin typeface="Calibri" panose="020F0502020204030204" pitchFamily="34" charset="0"/>
              <a:ea typeface="Times New Roman" panose="02020603050405020304" pitchFamily="18" charset="0"/>
              <a:cs typeface="Times New Roman" panose="02020603050405020304" pitchFamily="18" charset="0"/>
            </a:endParaRPr>
          </a:p>
          <a:p>
            <a:pPr>
              <a:spcBef>
                <a:spcPts val="0"/>
              </a:spcBef>
              <a:tabLst>
                <a:tab pos="228600" algn="l"/>
              </a:tabLst>
            </a:pPr>
            <a:r>
              <a:rPr lang="en-US" sz="2800" dirty="0">
                <a:effectLst/>
                <a:latin typeface="Calibri" panose="020F0502020204030204" pitchFamily="34" charset="0"/>
                <a:ea typeface="Times New Roman" panose="02020603050405020304" pitchFamily="18" charset="0"/>
                <a:cs typeface="Times New Roman" panose="02020603050405020304" pitchFamily="18" charset="0"/>
              </a:rPr>
              <a:t>Risk identification, Risk Analysis (45 minutes)</a:t>
            </a:r>
            <a:endParaRPr lang="en-US" sz="2800" dirty="0">
              <a:latin typeface="Calibri" panose="020F0502020204030204" pitchFamily="34" charset="0"/>
              <a:ea typeface="Times New Roman" panose="02020603050405020304" pitchFamily="18" charset="0"/>
              <a:cs typeface="Times New Roman" panose="02020603050405020304" pitchFamily="18" charset="0"/>
            </a:endParaRPr>
          </a:p>
          <a:p>
            <a:pPr>
              <a:spcBef>
                <a:spcPts val="0"/>
              </a:spcBef>
              <a:tabLst>
                <a:tab pos="228600" algn="l"/>
              </a:tabLst>
            </a:pPr>
            <a:r>
              <a:rPr lang="en-US" sz="2800" dirty="0" err="1">
                <a:effectLst/>
                <a:latin typeface="Calibri" panose="020F0502020204030204" pitchFamily="34" charset="0"/>
                <a:ea typeface="Times New Roman" panose="02020603050405020304" pitchFamily="18" charset="0"/>
                <a:cs typeface="Times New Roman" panose="02020603050405020304" pitchFamily="18" charset="0"/>
              </a:rPr>
              <a:t>Wrapup</a:t>
            </a:r>
            <a:r>
              <a:rPr lang="en-US" sz="2800" dirty="0">
                <a:latin typeface="Calibri" panose="020F0502020204030204" pitchFamily="34" charset="0"/>
                <a:ea typeface="Times New Roman" panose="02020603050405020304" pitchFamily="18" charset="0"/>
                <a:cs typeface="Times New Roman" panose="02020603050405020304" pitchFamily="18" charset="0"/>
              </a:rPr>
              <a:t>, Forward Work, </a:t>
            </a:r>
            <a:r>
              <a:rPr lang="en-US" sz="2800" dirty="0">
                <a:effectLst/>
                <a:latin typeface="Calibri" panose="020F0502020204030204" pitchFamily="34" charset="0"/>
                <a:ea typeface="Times New Roman" panose="02020603050405020304" pitchFamily="18" charset="0"/>
                <a:cs typeface="Times New Roman" panose="02020603050405020304" pitchFamily="18" charset="0"/>
              </a:rPr>
              <a:t>Splinter schedule (30 min)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3600" dirty="0"/>
          </a:p>
        </p:txBody>
      </p:sp>
    </p:spTree>
    <p:extLst>
      <p:ext uri="{BB962C8B-B14F-4D97-AF65-F5344CB8AC3E}">
        <p14:creationId xmlns:p14="http://schemas.microsoft.com/office/powerpoint/2010/main" val="29995656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2282E-10FF-4DAF-AE42-2A4481F613F3}"/>
              </a:ext>
            </a:extLst>
          </p:cNvPr>
          <p:cNvSpPr>
            <a:spLocks noGrp="1"/>
          </p:cNvSpPr>
          <p:nvPr>
            <p:ph type="title"/>
          </p:nvPr>
        </p:nvSpPr>
        <p:spPr/>
        <p:txBody>
          <a:bodyPr>
            <a:normAutofit/>
          </a:bodyPr>
          <a:lstStyle/>
          <a:p>
            <a:r>
              <a:rPr lang="en-US" dirty="0"/>
              <a:t>Gateway Education</a:t>
            </a:r>
          </a:p>
        </p:txBody>
      </p:sp>
      <p:sp>
        <p:nvSpPr>
          <p:cNvPr id="16" name="TextBox 15">
            <a:extLst>
              <a:ext uri="{FF2B5EF4-FFF2-40B4-BE49-F238E27FC236}">
                <a16:creationId xmlns:a16="http://schemas.microsoft.com/office/drawing/2014/main" id="{D65596E3-66D4-4E28-8C4F-6A314CE6930E}"/>
              </a:ext>
            </a:extLst>
          </p:cNvPr>
          <p:cNvSpPr txBox="1"/>
          <p:nvPr/>
        </p:nvSpPr>
        <p:spPr>
          <a:xfrm>
            <a:off x="199344" y="3021148"/>
            <a:ext cx="3907614" cy="1581202"/>
          </a:xfrm>
          <a:prstGeom prst="rect">
            <a:avLst/>
          </a:prstGeom>
          <a:noFill/>
        </p:spPr>
        <p:txBody>
          <a:bodyPr wrap="square" rtlCol="0">
            <a:spAutoFit/>
          </a:bodyPr>
          <a:lstStyle/>
          <a:p>
            <a:pPr algn="ctr" defTabSz="457189">
              <a:defRPr/>
            </a:pPr>
            <a:r>
              <a:rPr lang="en-US" dirty="0">
                <a:solidFill>
                  <a:prstClr val="white"/>
                </a:solidFill>
                <a:latin typeface="Century Gothic"/>
              </a:rPr>
              <a:t>Far Side of the Moon</a:t>
            </a:r>
          </a:p>
          <a:p>
            <a:pPr marL="257175" indent="-257175" defTabSz="457189">
              <a:buFont typeface="Arial" panose="020B0604020202020204" pitchFamily="34" charset="0"/>
              <a:buChar char="•"/>
              <a:defRPr/>
            </a:pPr>
            <a:r>
              <a:rPr lang="en-US" sz="1575" dirty="0">
                <a:solidFill>
                  <a:prstClr val="white"/>
                </a:solidFill>
                <a:latin typeface="Century Gothic"/>
              </a:rPr>
              <a:t>Students could use code and program a camera on Gateway to take pictures of the moon, the Earth or other parts of the universe</a:t>
            </a:r>
          </a:p>
          <a:p>
            <a:pPr defTabSz="457189">
              <a:defRPr/>
            </a:pPr>
            <a:endParaRPr lang="en-US" sz="1575" dirty="0">
              <a:solidFill>
                <a:prstClr val="white"/>
              </a:solidFill>
              <a:latin typeface="Century Gothic"/>
            </a:endParaRPr>
          </a:p>
        </p:txBody>
      </p:sp>
      <p:sp>
        <p:nvSpPr>
          <p:cNvPr id="30" name="TextBox 29">
            <a:extLst>
              <a:ext uri="{FF2B5EF4-FFF2-40B4-BE49-F238E27FC236}">
                <a16:creationId xmlns:a16="http://schemas.microsoft.com/office/drawing/2014/main" id="{CEEDA1EA-FB16-4DA9-8753-B5D44D23FDD6}"/>
              </a:ext>
            </a:extLst>
          </p:cNvPr>
          <p:cNvSpPr txBox="1"/>
          <p:nvPr/>
        </p:nvSpPr>
        <p:spPr>
          <a:xfrm>
            <a:off x="4264429" y="3090996"/>
            <a:ext cx="4681383" cy="2092881"/>
          </a:xfrm>
          <a:prstGeom prst="rect">
            <a:avLst/>
          </a:prstGeom>
          <a:noFill/>
        </p:spPr>
        <p:txBody>
          <a:bodyPr wrap="square" rtlCol="0">
            <a:spAutoFit/>
          </a:bodyPr>
          <a:lstStyle/>
          <a:p>
            <a:pPr algn="ctr" defTabSz="457189">
              <a:defRPr/>
            </a:pPr>
            <a:r>
              <a:rPr lang="en-US" dirty="0">
                <a:solidFill>
                  <a:prstClr val="white"/>
                </a:solidFill>
                <a:latin typeface="Century Gothic"/>
              </a:rPr>
              <a:t>Our Earth</a:t>
            </a:r>
          </a:p>
          <a:p>
            <a:pPr marL="285743" indent="-119060" defTabSz="457189">
              <a:buFont typeface="Arial" panose="020B0604020202020204" pitchFamily="34" charset="0"/>
              <a:buChar char="•"/>
              <a:defRPr/>
            </a:pPr>
            <a:r>
              <a:rPr lang="en-US" sz="1600" dirty="0">
                <a:solidFill>
                  <a:prstClr val="white"/>
                </a:solidFill>
                <a:latin typeface="Century Gothic"/>
              </a:rPr>
              <a:t>With the visual footprint being so large, students could view pictures or video from Gateway and learn to identify parts of the Earth, learning about the culture, people and landforms.</a:t>
            </a:r>
          </a:p>
          <a:p>
            <a:pPr marL="285743" indent="-119060" defTabSz="457189">
              <a:buFont typeface="Arial" panose="020B0604020202020204" pitchFamily="34" charset="0"/>
              <a:buChar char="•"/>
              <a:defRPr/>
            </a:pPr>
            <a:r>
              <a:rPr lang="en-US" sz="1600" dirty="0">
                <a:solidFill>
                  <a:prstClr val="white"/>
                </a:solidFill>
                <a:latin typeface="Century Gothic"/>
              </a:rPr>
              <a:t>Can turn the camera to also look into deep space</a:t>
            </a:r>
          </a:p>
        </p:txBody>
      </p:sp>
      <p:pic>
        <p:nvPicPr>
          <p:cNvPr id="1026" name="Picture 2" descr="Image result for far side of moon">
            <a:extLst>
              <a:ext uri="{FF2B5EF4-FFF2-40B4-BE49-F238E27FC236}">
                <a16:creationId xmlns:a16="http://schemas.microsoft.com/office/drawing/2014/main" id="{0128E460-4BD2-4D91-B531-5AFFA40EAB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6381" y="813234"/>
            <a:ext cx="2143125" cy="217943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earthrise">
            <a:extLst>
              <a:ext uri="{FF2B5EF4-FFF2-40B4-BE49-F238E27FC236}">
                <a16:creationId xmlns:a16="http://schemas.microsoft.com/office/drawing/2014/main" id="{29F6930E-E23D-4C85-889C-581E5C7EDA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6347" y="800766"/>
            <a:ext cx="2784530" cy="2249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20792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2282E-10FF-4DAF-AE42-2A4481F613F3}"/>
              </a:ext>
            </a:extLst>
          </p:cNvPr>
          <p:cNvSpPr>
            <a:spLocks noGrp="1"/>
          </p:cNvSpPr>
          <p:nvPr>
            <p:ph type="title"/>
          </p:nvPr>
        </p:nvSpPr>
        <p:spPr/>
        <p:txBody>
          <a:bodyPr>
            <a:normAutofit/>
          </a:bodyPr>
          <a:lstStyle/>
          <a:p>
            <a:r>
              <a:rPr lang="en-US" dirty="0"/>
              <a:t>Gateway Education</a:t>
            </a:r>
          </a:p>
        </p:txBody>
      </p:sp>
      <p:sp>
        <p:nvSpPr>
          <p:cNvPr id="16" name="TextBox 15">
            <a:extLst>
              <a:ext uri="{FF2B5EF4-FFF2-40B4-BE49-F238E27FC236}">
                <a16:creationId xmlns:a16="http://schemas.microsoft.com/office/drawing/2014/main" id="{D65596E3-66D4-4E28-8C4F-6A314CE6930E}"/>
              </a:ext>
            </a:extLst>
          </p:cNvPr>
          <p:cNvSpPr txBox="1"/>
          <p:nvPr/>
        </p:nvSpPr>
        <p:spPr>
          <a:xfrm>
            <a:off x="251603" y="3178652"/>
            <a:ext cx="3907614" cy="1338828"/>
          </a:xfrm>
          <a:prstGeom prst="rect">
            <a:avLst/>
          </a:prstGeom>
          <a:noFill/>
        </p:spPr>
        <p:txBody>
          <a:bodyPr wrap="square" rtlCol="0">
            <a:spAutoFit/>
          </a:bodyPr>
          <a:lstStyle/>
          <a:p>
            <a:pPr algn="ctr" defTabSz="457189">
              <a:defRPr/>
            </a:pPr>
            <a:r>
              <a:rPr lang="en-US" dirty="0">
                <a:solidFill>
                  <a:prstClr val="white"/>
                </a:solidFill>
                <a:latin typeface="Century Gothic"/>
              </a:rPr>
              <a:t>Science Experiments</a:t>
            </a:r>
          </a:p>
          <a:p>
            <a:pPr marL="257175" indent="-257175" defTabSz="457189">
              <a:buFont typeface="Arial" panose="020B0604020202020204" pitchFamily="34" charset="0"/>
              <a:buChar char="•"/>
              <a:defRPr/>
            </a:pPr>
            <a:r>
              <a:rPr lang="en-US" sz="1575" dirty="0">
                <a:solidFill>
                  <a:prstClr val="white"/>
                </a:solidFill>
                <a:latin typeface="Century Gothic"/>
              </a:rPr>
              <a:t>Students and astronauts conduct parallel experiments</a:t>
            </a:r>
          </a:p>
          <a:p>
            <a:pPr marL="257175" indent="-257175" defTabSz="457189">
              <a:buFont typeface="Arial" panose="020B0604020202020204" pitchFamily="34" charset="0"/>
              <a:buChar char="•"/>
              <a:defRPr/>
            </a:pPr>
            <a:r>
              <a:rPr lang="en-US" sz="1575" dirty="0">
                <a:solidFill>
                  <a:prstClr val="white"/>
                </a:solidFill>
                <a:latin typeface="Century Gothic"/>
              </a:rPr>
              <a:t>Results shared via radio or recorded to share later</a:t>
            </a:r>
          </a:p>
        </p:txBody>
      </p:sp>
      <p:sp>
        <p:nvSpPr>
          <p:cNvPr id="30" name="TextBox 29">
            <a:extLst>
              <a:ext uri="{FF2B5EF4-FFF2-40B4-BE49-F238E27FC236}">
                <a16:creationId xmlns:a16="http://schemas.microsoft.com/office/drawing/2014/main" id="{CEEDA1EA-FB16-4DA9-8753-B5D44D23FDD6}"/>
              </a:ext>
            </a:extLst>
          </p:cNvPr>
          <p:cNvSpPr txBox="1"/>
          <p:nvPr/>
        </p:nvSpPr>
        <p:spPr>
          <a:xfrm>
            <a:off x="4435531" y="2380531"/>
            <a:ext cx="4456866" cy="2585323"/>
          </a:xfrm>
          <a:prstGeom prst="rect">
            <a:avLst/>
          </a:prstGeom>
          <a:noFill/>
        </p:spPr>
        <p:txBody>
          <a:bodyPr wrap="square" rtlCol="0">
            <a:spAutoFit/>
          </a:bodyPr>
          <a:lstStyle/>
          <a:p>
            <a:pPr algn="ctr" defTabSz="457189">
              <a:defRPr/>
            </a:pPr>
            <a:r>
              <a:rPr lang="en-US" dirty="0" err="1">
                <a:solidFill>
                  <a:prstClr val="white"/>
                </a:solidFill>
                <a:latin typeface="Century Gothic"/>
              </a:rPr>
              <a:t>EchoLink</a:t>
            </a:r>
            <a:r>
              <a:rPr lang="en-US" dirty="0">
                <a:solidFill>
                  <a:prstClr val="white"/>
                </a:solidFill>
                <a:latin typeface="Century Gothic"/>
              </a:rPr>
              <a:t> &amp; Other Capabilities</a:t>
            </a:r>
          </a:p>
          <a:p>
            <a:pPr marL="285743" indent="-119060" defTabSz="457189">
              <a:buFont typeface="Arial" panose="020B0604020202020204" pitchFamily="34" charset="0"/>
              <a:buChar char="•"/>
              <a:defRPr/>
            </a:pPr>
            <a:r>
              <a:rPr lang="en-US" sz="1600" dirty="0">
                <a:solidFill>
                  <a:prstClr val="white"/>
                </a:solidFill>
                <a:latin typeface="Century Gothic"/>
              </a:rPr>
              <a:t>Radios can be expensive, but phone apps are cheap!</a:t>
            </a:r>
          </a:p>
          <a:p>
            <a:pPr marL="285743" indent="-119060" defTabSz="457189">
              <a:buFont typeface="Arial" panose="020B0604020202020204" pitchFamily="34" charset="0"/>
              <a:buChar char="•"/>
              <a:defRPr/>
            </a:pPr>
            <a:r>
              <a:rPr lang="en-US" sz="1600" dirty="0">
                <a:solidFill>
                  <a:prstClr val="white"/>
                </a:solidFill>
                <a:latin typeface="Century Gothic"/>
              </a:rPr>
              <a:t>Students could communicate with each other using an </a:t>
            </a:r>
            <a:r>
              <a:rPr lang="en-US" sz="1600" dirty="0" err="1">
                <a:solidFill>
                  <a:prstClr val="white"/>
                </a:solidFill>
                <a:latin typeface="Century Gothic"/>
              </a:rPr>
              <a:t>EchoLink</a:t>
            </a:r>
            <a:r>
              <a:rPr lang="en-US" sz="1600" dirty="0">
                <a:solidFill>
                  <a:prstClr val="white"/>
                </a:solidFill>
                <a:latin typeface="Century Gothic"/>
              </a:rPr>
              <a:t> node installed on Gateway</a:t>
            </a:r>
          </a:p>
          <a:p>
            <a:pPr marL="285743" indent="-119060" defTabSz="457189">
              <a:buFont typeface="Arial" panose="020B0604020202020204" pitchFamily="34" charset="0"/>
              <a:buChar char="•"/>
              <a:defRPr/>
            </a:pPr>
            <a:r>
              <a:rPr lang="en-US" sz="1600" dirty="0">
                <a:solidFill>
                  <a:prstClr val="white"/>
                </a:solidFill>
                <a:latin typeface="Century Gothic"/>
              </a:rPr>
              <a:t>Ham radio voice r</a:t>
            </a:r>
            <a:r>
              <a:rPr lang="en-US" sz="1600" dirty="0" err="1">
                <a:solidFill>
                  <a:prstClr val="white"/>
                </a:solidFill>
                <a:latin typeface="Century Gothic"/>
              </a:rPr>
              <a:t>epeater</a:t>
            </a:r>
            <a:r>
              <a:rPr lang="en-US" sz="1600" dirty="0">
                <a:solidFill>
                  <a:prstClr val="white"/>
                </a:solidFill>
                <a:latin typeface="Century Gothic"/>
              </a:rPr>
              <a:t> also available for student to student chats</a:t>
            </a:r>
          </a:p>
          <a:p>
            <a:pPr marL="285743" indent="-119060" defTabSz="457189">
              <a:buFont typeface="Arial" panose="020B0604020202020204" pitchFamily="34" charset="0"/>
              <a:buChar char="•"/>
              <a:defRPr/>
            </a:pPr>
            <a:r>
              <a:rPr lang="en-US" sz="1600" dirty="0">
                <a:solidFill>
                  <a:prstClr val="white"/>
                </a:solidFill>
                <a:latin typeface="Century Gothic"/>
              </a:rPr>
              <a:t>Morse Code and other codes can be used by students and astronauts </a:t>
            </a:r>
          </a:p>
        </p:txBody>
      </p:sp>
      <p:pic>
        <p:nvPicPr>
          <p:cNvPr id="2050" name="Picture 2" descr="Related image">
            <a:extLst>
              <a:ext uri="{FF2B5EF4-FFF2-40B4-BE49-F238E27FC236}">
                <a16:creationId xmlns:a16="http://schemas.microsoft.com/office/drawing/2014/main" id="{A33C7C46-3AA5-4660-B37C-493F3E4ECA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184" y="1042492"/>
            <a:ext cx="3210078" cy="213616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Echolink">
            <a:extLst>
              <a:ext uri="{FF2B5EF4-FFF2-40B4-BE49-F238E27FC236}">
                <a16:creationId xmlns:a16="http://schemas.microsoft.com/office/drawing/2014/main" id="{F2707FCC-9226-4DB5-8F03-FF9A7D1202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1102" y="1235150"/>
            <a:ext cx="2293144" cy="1121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64235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DC799-BCAC-43E5-B95D-379A193E6BEB}"/>
              </a:ext>
            </a:extLst>
          </p:cNvPr>
          <p:cNvSpPr>
            <a:spLocks noGrp="1"/>
          </p:cNvSpPr>
          <p:nvPr>
            <p:ph type="title"/>
          </p:nvPr>
        </p:nvSpPr>
        <p:spPr/>
        <p:txBody>
          <a:bodyPr>
            <a:normAutofit fontScale="90000"/>
          </a:bodyPr>
          <a:lstStyle/>
          <a:p>
            <a:r>
              <a:rPr lang="en-US" dirty="0"/>
              <a:t>Additional Operations information to NASA</a:t>
            </a:r>
          </a:p>
        </p:txBody>
      </p:sp>
      <p:sp>
        <p:nvSpPr>
          <p:cNvPr id="24" name="Content Placeholder 2">
            <a:extLst>
              <a:ext uri="{FF2B5EF4-FFF2-40B4-BE49-F238E27FC236}">
                <a16:creationId xmlns:a16="http://schemas.microsoft.com/office/drawing/2014/main" id="{E06462DB-897F-43C8-860A-F7C450108E3C}"/>
              </a:ext>
            </a:extLst>
          </p:cNvPr>
          <p:cNvSpPr>
            <a:spLocks noGrp="1"/>
          </p:cNvSpPr>
          <p:nvPr>
            <p:ph sz="quarter" idx="17"/>
          </p:nvPr>
        </p:nvSpPr>
        <p:spPr>
          <a:xfrm>
            <a:off x="432636" y="1204385"/>
            <a:ext cx="7956355" cy="3872003"/>
          </a:xfrm>
        </p:spPr>
        <p:txBody>
          <a:bodyPr>
            <a:normAutofit fontScale="92500" lnSpcReduction="20000"/>
          </a:bodyPr>
          <a:lstStyle/>
          <a:p>
            <a:pPr>
              <a:lnSpc>
                <a:spcPct val="120000"/>
              </a:lnSpc>
              <a:tabLst>
                <a:tab pos="971550" algn="l"/>
              </a:tabLst>
            </a:pPr>
            <a:r>
              <a:rPr lang="en-US" sz="1400" dirty="0"/>
              <a:t>Pointing information:  </a:t>
            </a:r>
          </a:p>
          <a:p>
            <a:pPr lvl="1">
              <a:lnSpc>
                <a:spcPct val="120000"/>
              </a:lnSpc>
              <a:tabLst>
                <a:tab pos="971550" algn="l"/>
              </a:tabLst>
            </a:pPr>
            <a:r>
              <a:rPr lang="en-US" sz="1200" dirty="0"/>
              <a:t>Antenna prefers clear field of view to Earth 24/7/365</a:t>
            </a:r>
          </a:p>
          <a:p>
            <a:pPr lvl="1">
              <a:lnSpc>
                <a:spcPct val="120000"/>
              </a:lnSpc>
              <a:tabLst>
                <a:tab pos="971550" algn="l"/>
              </a:tabLst>
            </a:pPr>
            <a:r>
              <a:rPr lang="en-US" sz="1200" dirty="0"/>
              <a:t>Antenna array to be mounted  in Sun-Earth plane for maximum visibility</a:t>
            </a:r>
          </a:p>
          <a:p>
            <a:pPr lvl="1">
              <a:lnSpc>
                <a:spcPct val="120000"/>
              </a:lnSpc>
              <a:tabLst>
                <a:tab pos="971550" algn="l"/>
              </a:tabLst>
            </a:pPr>
            <a:r>
              <a:rPr lang="en-US" sz="1200" dirty="0"/>
              <a:t>Predictable blockages are OK </a:t>
            </a:r>
          </a:p>
          <a:p>
            <a:pPr>
              <a:lnSpc>
                <a:spcPct val="120000"/>
              </a:lnSpc>
              <a:tabLst>
                <a:tab pos="971550" algn="l"/>
              </a:tabLst>
            </a:pPr>
            <a:r>
              <a:rPr lang="en-US" sz="1400" dirty="0"/>
              <a:t>Operational timing:</a:t>
            </a:r>
          </a:p>
          <a:p>
            <a:pPr lvl="1">
              <a:lnSpc>
                <a:spcPct val="120000"/>
              </a:lnSpc>
              <a:tabLst>
                <a:tab pos="971550" algn="l"/>
              </a:tabLst>
            </a:pPr>
            <a:r>
              <a:rPr lang="en-US" sz="1200" dirty="0"/>
              <a:t>Prefer to fly soonest to engage students and general public in early exploration</a:t>
            </a:r>
          </a:p>
          <a:p>
            <a:pPr lvl="1">
              <a:lnSpc>
                <a:spcPct val="120000"/>
              </a:lnSpc>
              <a:tabLst>
                <a:tab pos="971550" algn="l"/>
              </a:tabLst>
            </a:pPr>
            <a:r>
              <a:rPr lang="en-US" sz="1200" dirty="0"/>
              <a:t>PPE (and HALO) great opportunity but with few SORI interfaces</a:t>
            </a:r>
          </a:p>
          <a:p>
            <a:pPr lvl="1">
              <a:lnSpc>
                <a:spcPct val="120000"/>
              </a:lnSpc>
              <a:tabLst>
                <a:tab pos="971550" algn="l"/>
              </a:tabLst>
            </a:pPr>
            <a:r>
              <a:rPr lang="en-US" sz="1200" b="1" dirty="0"/>
              <a:t>Logistics module looks most promising from availability and field of view to Earth; interesting opportunity is to continue student exploration operations after undock; how long operational after undock?</a:t>
            </a:r>
          </a:p>
          <a:p>
            <a:pPr>
              <a:lnSpc>
                <a:spcPct val="120000"/>
              </a:lnSpc>
              <a:tabLst>
                <a:tab pos="971550" algn="l"/>
              </a:tabLst>
            </a:pPr>
            <a:r>
              <a:rPr lang="en-US" sz="1400" dirty="0"/>
              <a:t>Internal/External:</a:t>
            </a:r>
          </a:p>
          <a:p>
            <a:pPr lvl="1">
              <a:lnSpc>
                <a:spcPct val="120000"/>
              </a:lnSpc>
              <a:tabLst>
                <a:tab pos="971550" algn="l"/>
              </a:tabLst>
            </a:pPr>
            <a:r>
              <a:rPr lang="en-US" sz="1200" dirty="0"/>
              <a:t>Prefer internal for radio system and external for antenna but can support all external as baselined</a:t>
            </a:r>
          </a:p>
          <a:p>
            <a:pPr lvl="1">
              <a:lnSpc>
                <a:spcPct val="120000"/>
              </a:lnSpc>
              <a:tabLst>
                <a:tab pos="971550" algn="l"/>
              </a:tabLst>
            </a:pPr>
            <a:r>
              <a:rPr lang="en-US" sz="1200" dirty="0" err="1"/>
              <a:t>ARISSat</a:t>
            </a:r>
            <a:r>
              <a:rPr lang="en-US" sz="1200" dirty="0"/>
              <a:t> spaceframe and antenna/camera platform can be separated via coax; radio can be installed in module with antenna on exterior if RF feedthrough exists</a:t>
            </a:r>
          </a:p>
          <a:p>
            <a:pPr>
              <a:lnSpc>
                <a:spcPct val="120000"/>
              </a:lnSpc>
              <a:tabLst>
                <a:tab pos="971550" algn="l"/>
              </a:tabLst>
            </a:pPr>
            <a:r>
              <a:rPr lang="en-US" sz="1400" b="1" dirty="0"/>
              <a:t>Ops duration: Years—can build multiple Mark 1 copies and install permanent Mark 2 system when appropriate</a:t>
            </a:r>
          </a:p>
          <a:p>
            <a:pPr>
              <a:lnSpc>
                <a:spcPct val="120000"/>
              </a:lnSpc>
              <a:tabLst>
                <a:tab pos="971550" algn="l"/>
              </a:tabLst>
            </a:pPr>
            <a:r>
              <a:rPr lang="en-US" sz="1400" b="1" dirty="0"/>
              <a:t>Disposal plan: If on Logistics module, dispose (and operate for a time) in/on module</a:t>
            </a:r>
          </a:p>
        </p:txBody>
      </p:sp>
    </p:spTree>
    <p:extLst>
      <p:ext uri="{BB962C8B-B14F-4D97-AF65-F5344CB8AC3E}">
        <p14:creationId xmlns:p14="http://schemas.microsoft.com/office/powerpoint/2010/main" val="22763925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8B82F-58DA-40BB-BF9A-1ECA13CCFD1D}"/>
              </a:ext>
            </a:extLst>
          </p:cNvPr>
          <p:cNvSpPr>
            <a:spLocks noGrp="1"/>
          </p:cNvSpPr>
          <p:nvPr>
            <p:ph type="title"/>
          </p:nvPr>
        </p:nvSpPr>
        <p:spPr>
          <a:xfrm>
            <a:off x="628650" y="211998"/>
            <a:ext cx="7886700" cy="626269"/>
          </a:xfrm>
        </p:spPr>
        <p:txBody>
          <a:bodyPr>
            <a:normAutofit fontScale="90000"/>
          </a:bodyPr>
          <a:lstStyle/>
          <a:p>
            <a:r>
              <a:rPr lang="en-US" b="1" dirty="0" err="1">
                <a:solidFill>
                  <a:schemeClr val="bg1"/>
                </a:solidFill>
              </a:rPr>
              <a:t>AREx</a:t>
            </a:r>
            <a:r>
              <a:rPr lang="en-US" b="1" dirty="0">
                <a:solidFill>
                  <a:schemeClr val="bg1"/>
                </a:solidFill>
              </a:rPr>
              <a:t> Gateway Mark 1 Development Schedule</a:t>
            </a:r>
          </a:p>
        </p:txBody>
      </p:sp>
      <p:sp>
        <p:nvSpPr>
          <p:cNvPr id="8" name="Freeform: Shape 7">
            <a:extLst>
              <a:ext uri="{FF2B5EF4-FFF2-40B4-BE49-F238E27FC236}">
                <a16:creationId xmlns:a16="http://schemas.microsoft.com/office/drawing/2014/main" id="{705CC7DF-ABDF-496E-8FF7-8332778A3DC3}"/>
              </a:ext>
            </a:extLst>
          </p:cNvPr>
          <p:cNvSpPr/>
          <p:nvPr/>
        </p:nvSpPr>
        <p:spPr>
          <a:xfrm>
            <a:off x="347574" y="900114"/>
            <a:ext cx="874608" cy="730525"/>
          </a:xfrm>
          <a:custGeom>
            <a:avLst/>
            <a:gdLst>
              <a:gd name="connsiteX0" fmla="*/ 0 w 1419708"/>
              <a:gd name="connsiteY0" fmla="*/ 0 h 974033"/>
              <a:gd name="connsiteX1" fmla="*/ 1176200 w 1419708"/>
              <a:gd name="connsiteY1" fmla="*/ 0 h 974033"/>
              <a:gd name="connsiteX2" fmla="*/ 1419708 w 1419708"/>
              <a:gd name="connsiteY2" fmla="*/ 487017 h 974033"/>
              <a:gd name="connsiteX3" fmla="*/ 1176200 w 1419708"/>
              <a:gd name="connsiteY3" fmla="*/ 974033 h 974033"/>
              <a:gd name="connsiteX4" fmla="*/ 0 w 1419708"/>
              <a:gd name="connsiteY4" fmla="*/ 974033 h 974033"/>
              <a:gd name="connsiteX5" fmla="*/ 0 w 1419708"/>
              <a:gd name="connsiteY5" fmla="*/ 0 h 97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9708" h="974033">
                <a:moveTo>
                  <a:pt x="0" y="0"/>
                </a:moveTo>
                <a:lnTo>
                  <a:pt x="1176200" y="0"/>
                </a:lnTo>
                <a:lnTo>
                  <a:pt x="1419708" y="487017"/>
                </a:lnTo>
                <a:lnTo>
                  <a:pt x="1176200" y="974033"/>
                </a:lnTo>
                <a:lnTo>
                  <a:pt x="0" y="974033"/>
                </a:lnTo>
                <a:lnTo>
                  <a:pt x="0" y="0"/>
                </a:lnTo>
                <a:close/>
              </a:path>
            </a:pathLst>
          </a:cu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37563" tIns="51435" rIns="241568" bIns="51435" numCol="1" spcCol="1270" anchor="t" anchorCtr="0">
            <a:noAutofit/>
          </a:bodyPr>
          <a:lstStyle/>
          <a:p>
            <a:pPr defTabSz="900113">
              <a:lnSpc>
                <a:spcPct val="90000"/>
              </a:lnSpc>
              <a:spcBef>
                <a:spcPct val="0"/>
              </a:spcBef>
              <a:spcAft>
                <a:spcPct val="35000"/>
              </a:spcAft>
            </a:pPr>
            <a:r>
              <a:rPr lang="en-US" altLang="zh-CN" sz="1500" dirty="0">
                <a:solidFill>
                  <a:schemeClr val="bg1"/>
                </a:solidFill>
                <a:latin typeface="Calibri" panose="020F0502020204030204"/>
                <a:ea typeface="等线" panose="02010600030101010101" pitchFamily="2" charset="-122"/>
              </a:rPr>
              <a:t>Jan 2020</a:t>
            </a:r>
            <a:endParaRPr lang="zh-CN" altLang="en-US" sz="1500" dirty="0">
              <a:solidFill>
                <a:schemeClr val="bg1"/>
              </a:solidFill>
              <a:latin typeface="Calibri" panose="020F0502020204030204"/>
              <a:ea typeface="等线" panose="02010600030101010101" pitchFamily="2" charset="-122"/>
            </a:endParaRPr>
          </a:p>
        </p:txBody>
      </p:sp>
      <p:sp>
        <p:nvSpPr>
          <p:cNvPr id="9" name="Freeform: Shape 8">
            <a:extLst>
              <a:ext uri="{FF2B5EF4-FFF2-40B4-BE49-F238E27FC236}">
                <a16:creationId xmlns:a16="http://schemas.microsoft.com/office/drawing/2014/main" id="{7EA42B13-BE76-4275-8FE4-C502949100B7}"/>
              </a:ext>
            </a:extLst>
          </p:cNvPr>
          <p:cNvSpPr/>
          <p:nvPr/>
        </p:nvSpPr>
        <p:spPr>
          <a:xfrm>
            <a:off x="1047261" y="900114"/>
            <a:ext cx="874608" cy="730525"/>
          </a:xfrm>
          <a:custGeom>
            <a:avLst/>
            <a:gdLst>
              <a:gd name="connsiteX0" fmla="*/ 0 w 1419708"/>
              <a:gd name="connsiteY0" fmla="*/ 0 h 974033"/>
              <a:gd name="connsiteX1" fmla="*/ 1176200 w 1419708"/>
              <a:gd name="connsiteY1" fmla="*/ 0 h 974033"/>
              <a:gd name="connsiteX2" fmla="*/ 1419708 w 1419708"/>
              <a:gd name="connsiteY2" fmla="*/ 487017 h 974033"/>
              <a:gd name="connsiteX3" fmla="*/ 1176200 w 1419708"/>
              <a:gd name="connsiteY3" fmla="*/ 974033 h 974033"/>
              <a:gd name="connsiteX4" fmla="*/ 0 w 1419708"/>
              <a:gd name="connsiteY4" fmla="*/ 974033 h 974033"/>
              <a:gd name="connsiteX5" fmla="*/ 243508 w 1419708"/>
              <a:gd name="connsiteY5" fmla="*/ 487017 h 974033"/>
              <a:gd name="connsiteX6" fmla="*/ 0 w 1419708"/>
              <a:gd name="connsiteY6" fmla="*/ 0 h 97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9708" h="974033">
                <a:moveTo>
                  <a:pt x="0" y="0"/>
                </a:moveTo>
                <a:lnTo>
                  <a:pt x="1176200" y="0"/>
                </a:lnTo>
                <a:lnTo>
                  <a:pt x="1419708" y="487017"/>
                </a:lnTo>
                <a:lnTo>
                  <a:pt x="1176200" y="974033"/>
                </a:lnTo>
                <a:lnTo>
                  <a:pt x="0" y="974033"/>
                </a:lnTo>
                <a:lnTo>
                  <a:pt x="243508" y="487017"/>
                </a:lnTo>
                <a:lnTo>
                  <a:pt x="0" y="0"/>
                </a:lnTo>
                <a:close/>
              </a:path>
            </a:pathLst>
          </a:custGeom>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220194" tIns="51435" rIns="220194" bIns="51435" numCol="1" spcCol="1270" anchor="t" anchorCtr="0">
            <a:noAutofit/>
          </a:bodyPr>
          <a:lstStyle/>
          <a:p>
            <a:pPr defTabSz="900113">
              <a:lnSpc>
                <a:spcPct val="90000"/>
              </a:lnSpc>
              <a:spcBef>
                <a:spcPct val="0"/>
              </a:spcBef>
              <a:spcAft>
                <a:spcPct val="35000"/>
              </a:spcAft>
            </a:pPr>
            <a:r>
              <a:rPr lang="en-US" altLang="zh-CN" sz="1500" dirty="0">
                <a:solidFill>
                  <a:schemeClr val="bg1"/>
                </a:solidFill>
                <a:latin typeface="Calibri" panose="020F0502020204030204"/>
                <a:ea typeface="等线" panose="02010600030101010101" pitchFamily="2" charset="-122"/>
              </a:rPr>
              <a:t>Feb 2020</a:t>
            </a:r>
            <a:endParaRPr lang="zh-CN" altLang="en-US" sz="1500" dirty="0">
              <a:solidFill>
                <a:schemeClr val="bg1"/>
              </a:solidFill>
              <a:latin typeface="Calibri" panose="020F0502020204030204"/>
              <a:ea typeface="等线" panose="02010600030101010101" pitchFamily="2" charset="-122"/>
            </a:endParaRPr>
          </a:p>
        </p:txBody>
      </p:sp>
      <p:sp>
        <p:nvSpPr>
          <p:cNvPr id="10" name="Freeform: Shape 9">
            <a:extLst>
              <a:ext uri="{FF2B5EF4-FFF2-40B4-BE49-F238E27FC236}">
                <a16:creationId xmlns:a16="http://schemas.microsoft.com/office/drawing/2014/main" id="{E3208959-61D1-42F8-B5D8-60670D10B894}"/>
              </a:ext>
            </a:extLst>
          </p:cNvPr>
          <p:cNvSpPr/>
          <p:nvPr/>
        </p:nvSpPr>
        <p:spPr>
          <a:xfrm>
            <a:off x="1746947" y="900114"/>
            <a:ext cx="874608" cy="730525"/>
          </a:xfrm>
          <a:custGeom>
            <a:avLst/>
            <a:gdLst>
              <a:gd name="connsiteX0" fmla="*/ 0 w 1419708"/>
              <a:gd name="connsiteY0" fmla="*/ 0 h 974033"/>
              <a:gd name="connsiteX1" fmla="*/ 1176200 w 1419708"/>
              <a:gd name="connsiteY1" fmla="*/ 0 h 974033"/>
              <a:gd name="connsiteX2" fmla="*/ 1419708 w 1419708"/>
              <a:gd name="connsiteY2" fmla="*/ 487017 h 974033"/>
              <a:gd name="connsiteX3" fmla="*/ 1176200 w 1419708"/>
              <a:gd name="connsiteY3" fmla="*/ 974033 h 974033"/>
              <a:gd name="connsiteX4" fmla="*/ 0 w 1419708"/>
              <a:gd name="connsiteY4" fmla="*/ 974033 h 974033"/>
              <a:gd name="connsiteX5" fmla="*/ 243508 w 1419708"/>
              <a:gd name="connsiteY5" fmla="*/ 487017 h 974033"/>
              <a:gd name="connsiteX6" fmla="*/ 0 w 1419708"/>
              <a:gd name="connsiteY6" fmla="*/ 0 h 97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9708" h="974033">
                <a:moveTo>
                  <a:pt x="0" y="0"/>
                </a:moveTo>
                <a:lnTo>
                  <a:pt x="1176200" y="0"/>
                </a:lnTo>
                <a:lnTo>
                  <a:pt x="1419708" y="487017"/>
                </a:lnTo>
                <a:lnTo>
                  <a:pt x="1176200" y="974033"/>
                </a:lnTo>
                <a:lnTo>
                  <a:pt x="0" y="974033"/>
                </a:lnTo>
                <a:lnTo>
                  <a:pt x="243508" y="487017"/>
                </a:lnTo>
                <a:lnTo>
                  <a:pt x="0" y="0"/>
                </a:lnTo>
                <a:close/>
              </a:path>
            </a:pathLst>
          </a:custGeom>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220194" tIns="51435" rIns="220194" bIns="51435" numCol="1" spcCol="1270" anchor="t" anchorCtr="0">
            <a:noAutofit/>
          </a:bodyPr>
          <a:lstStyle/>
          <a:p>
            <a:pPr defTabSz="900113">
              <a:lnSpc>
                <a:spcPct val="90000"/>
              </a:lnSpc>
              <a:spcBef>
                <a:spcPct val="0"/>
              </a:spcBef>
              <a:spcAft>
                <a:spcPct val="35000"/>
              </a:spcAft>
            </a:pPr>
            <a:r>
              <a:rPr lang="en-US" altLang="zh-CN" sz="1500" dirty="0">
                <a:solidFill>
                  <a:schemeClr val="bg1"/>
                </a:solidFill>
                <a:latin typeface="Calibri" panose="020F0502020204030204"/>
                <a:ea typeface="等线" panose="02010600030101010101" pitchFamily="2" charset="-122"/>
              </a:rPr>
              <a:t>Mar 2020</a:t>
            </a:r>
          </a:p>
        </p:txBody>
      </p:sp>
      <p:sp>
        <p:nvSpPr>
          <p:cNvPr id="11" name="Freeform: Shape 10">
            <a:extLst>
              <a:ext uri="{FF2B5EF4-FFF2-40B4-BE49-F238E27FC236}">
                <a16:creationId xmlns:a16="http://schemas.microsoft.com/office/drawing/2014/main" id="{58A13BAC-337C-4011-9707-4172E2FFA50F}"/>
              </a:ext>
            </a:extLst>
          </p:cNvPr>
          <p:cNvSpPr/>
          <p:nvPr/>
        </p:nvSpPr>
        <p:spPr>
          <a:xfrm>
            <a:off x="2446634" y="900114"/>
            <a:ext cx="874608" cy="730525"/>
          </a:xfrm>
          <a:custGeom>
            <a:avLst/>
            <a:gdLst>
              <a:gd name="connsiteX0" fmla="*/ 0 w 1419708"/>
              <a:gd name="connsiteY0" fmla="*/ 0 h 974033"/>
              <a:gd name="connsiteX1" fmla="*/ 1176200 w 1419708"/>
              <a:gd name="connsiteY1" fmla="*/ 0 h 974033"/>
              <a:gd name="connsiteX2" fmla="*/ 1419708 w 1419708"/>
              <a:gd name="connsiteY2" fmla="*/ 487017 h 974033"/>
              <a:gd name="connsiteX3" fmla="*/ 1176200 w 1419708"/>
              <a:gd name="connsiteY3" fmla="*/ 974033 h 974033"/>
              <a:gd name="connsiteX4" fmla="*/ 0 w 1419708"/>
              <a:gd name="connsiteY4" fmla="*/ 974033 h 974033"/>
              <a:gd name="connsiteX5" fmla="*/ 243508 w 1419708"/>
              <a:gd name="connsiteY5" fmla="*/ 487017 h 974033"/>
              <a:gd name="connsiteX6" fmla="*/ 0 w 1419708"/>
              <a:gd name="connsiteY6" fmla="*/ 0 h 97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9708" h="974033">
                <a:moveTo>
                  <a:pt x="0" y="0"/>
                </a:moveTo>
                <a:lnTo>
                  <a:pt x="1176200" y="0"/>
                </a:lnTo>
                <a:lnTo>
                  <a:pt x="1419708" y="487017"/>
                </a:lnTo>
                <a:lnTo>
                  <a:pt x="1176200" y="974033"/>
                </a:lnTo>
                <a:lnTo>
                  <a:pt x="0" y="974033"/>
                </a:lnTo>
                <a:lnTo>
                  <a:pt x="243508" y="487017"/>
                </a:lnTo>
                <a:lnTo>
                  <a:pt x="0" y="0"/>
                </a:lnTo>
                <a:close/>
              </a:path>
            </a:pathLst>
          </a:custGeom>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spcFirstLastPara="0" vert="horz" wrap="square" lIns="220194" tIns="51435" rIns="220194" bIns="51435" numCol="1" spcCol="1270" anchor="t" anchorCtr="0">
            <a:noAutofit/>
          </a:bodyPr>
          <a:lstStyle/>
          <a:p>
            <a:pPr defTabSz="900113">
              <a:lnSpc>
                <a:spcPct val="90000"/>
              </a:lnSpc>
              <a:spcBef>
                <a:spcPct val="0"/>
              </a:spcBef>
              <a:spcAft>
                <a:spcPct val="35000"/>
              </a:spcAft>
            </a:pPr>
            <a:r>
              <a:rPr lang="en-US" altLang="zh-CN" sz="1500" dirty="0">
                <a:solidFill>
                  <a:schemeClr val="bg1"/>
                </a:solidFill>
                <a:latin typeface="Calibri" panose="020F0502020204030204"/>
                <a:ea typeface="等线" panose="02010600030101010101" pitchFamily="2" charset="-122"/>
              </a:rPr>
              <a:t>Apr 2020</a:t>
            </a:r>
            <a:endParaRPr lang="zh-CN" altLang="en-US" sz="1500" dirty="0">
              <a:solidFill>
                <a:schemeClr val="bg1"/>
              </a:solidFill>
              <a:latin typeface="Calibri" panose="020F0502020204030204"/>
              <a:ea typeface="等线" panose="02010600030101010101" pitchFamily="2" charset="-122"/>
            </a:endParaRPr>
          </a:p>
        </p:txBody>
      </p:sp>
      <p:sp>
        <p:nvSpPr>
          <p:cNvPr id="12" name="Freeform: Shape 11">
            <a:extLst>
              <a:ext uri="{FF2B5EF4-FFF2-40B4-BE49-F238E27FC236}">
                <a16:creationId xmlns:a16="http://schemas.microsoft.com/office/drawing/2014/main" id="{96B9DE6A-6B6B-4D15-BD20-A266EB65E882}"/>
              </a:ext>
            </a:extLst>
          </p:cNvPr>
          <p:cNvSpPr/>
          <p:nvPr/>
        </p:nvSpPr>
        <p:spPr>
          <a:xfrm>
            <a:off x="3159634" y="900114"/>
            <a:ext cx="874608" cy="730525"/>
          </a:xfrm>
          <a:custGeom>
            <a:avLst/>
            <a:gdLst>
              <a:gd name="connsiteX0" fmla="*/ 0 w 1419708"/>
              <a:gd name="connsiteY0" fmla="*/ 0 h 974033"/>
              <a:gd name="connsiteX1" fmla="*/ 1176200 w 1419708"/>
              <a:gd name="connsiteY1" fmla="*/ 0 h 974033"/>
              <a:gd name="connsiteX2" fmla="*/ 1419708 w 1419708"/>
              <a:gd name="connsiteY2" fmla="*/ 487017 h 974033"/>
              <a:gd name="connsiteX3" fmla="*/ 1176200 w 1419708"/>
              <a:gd name="connsiteY3" fmla="*/ 974033 h 974033"/>
              <a:gd name="connsiteX4" fmla="*/ 0 w 1419708"/>
              <a:gd name="connsiteY4" fmla="*/ 974033 h 974033"/>
              <a:gd name="connsiteX5" fmla="*/ 243508 w 1419708"/>
              <a:gd name="connsiteY5" fmla="*/ 487017 h 974033"/>
              <a:gd name="connsiteX6" fmla="*/ 0 w 1419708"/>
              <a:gd name="connsiteY6" fmla="*/ 0 h 97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9708" h="974033">
                <a:moveTo>
                  <a:pt x="0" y="0"/>
                </a:moveTo>
                <a:lnTo>
                  <a:pt x="1176200" y="0"/>
                </a:lnTo>
                <a:lnTo>
                  <a:pt x="1419708" y="487017"/>
                </a:lnTo>
                <a:lnTo>
                  <a:pt x="1176200" y="974033"/>
                </a:lnTo>
                <a:lnTo>
                  <a:pt x="0" y="974033"/>
                </a:lnTo>
                <a:lnTo>
                  <a:pt x="243508" y="487017"/>
                </a:lnTo>
                <a:lnTo>
                  <a:pt x="0" y="0"/>
                </a:lnTo>
                <a:close/>
              </a:path>
            </a:pathLst>
          </a:custGeom>
        </p:spPr>
        <p:style>
          <a:lnRef idx="0">
            <a:schemeClr val="lt1">
              <a:hueOff val="0"/>
              <a:satOff val="0"/>
              <a:lumOff val="0"/>
              <a:alphaOff val="0"/>
            </a:schemeClr>
          </a:lnRef>
          <a:fillRef idx="3">
            <a:schemeClr val="accent6">
              <a:hueOff val="0"/>
              <a:satOff val="0"/>
              <a:lumOff val="0"/>
              <a:alphaOff val="0"/>
            </a:schemeClr>
          </a:fillRef>
          <a:effectRef idx="2">
            <a:schemeClr val="accent6">
              <a:hueOff val="0"/>
              <a:satOff val="0"/>
              <a:lumOff val="0"/>
              <a:alphaOff val="0"/>
            </a:schemeClr>
          </a:effectRef>
          <a:fontRef idx="minor">
            <a:schemeClr val="lt1"/>
          </a:fontRef>
        </p:style>
        <p:txBody>
          <a:bodyPr spcFirstLastPara="0" vert="horz" wrap="square" lIns="220194" tIns="51435" rIns="220194" bIns="51435" numCol="1" spcCol="1270" anchor="t" anchorCtr="0">
            <a:noAutofit/>
          </a:bodyPr>
          <a:lstStyle/>
          <a:p>
            <a:pPr defTabSz="900113">
              <a:lnSpc>
                <a:spcPct val="90000"/>
              </a:lnSpc>
              <a:spcBef>
                <a:spcPct val="0"/>
              </a:spcBef>
              <a:spcAft>
                <a:spcPct val="35000"/>
              </a:spcAft>
            </a:pPr>
            <a:r>
              <a:rPr lang="en-US" altLang="zh-CN" sz="1500" dirty="0">
                <a:solidFill>
                  <a:schemeClr val="bg1"/>
                </a:solidFill>
                <a:latin typeface="Calibri" panose="020F0502020204030204"/>
                <a:ea typeface="等线" panose="02010600030101010101" pitchFamily="2" charset="-122"/>
              </a:rPr>
              <a:t>May 2020</a:t>
            </a:r>
            <a:endParaRPr lang="zh-CN" altLang="en-US" sz="1500" dirty="0">
              <a:solidFill>
                <a:schemeClr val="bg1"/>
              </a:solidFill>
              <a:latin typeface="Calibri" panose="020F0502020204030204"/>
              <a:ea typeface="等线" panose="02010600030101010101" pitchFamily="2" charset="-122"/>
            </a:endParaRPr>
          </a:p>
        </p:txBody>
      </p:sp>
      <p:sp>
        <p:nvSpPr>
          <p:cNvPr id="13" name="Freeform: Shape 12">
            <a:extLst>
              <a:ext uri="{FF2B5EF4-FFF2-40B4-BE49-F238E27FC236}">
                <a16:creationId xmlns:a16="http://schemas.microsoft.com/office/drawing/2014/main" id="{5BC85E42-7333-4966-B004-13E97280D333}"/>
              </a:ext>
            </a:extLst>
          </p:cNvPr>
          <p:cNvSpPr/>
          <p:nvPr/>
        </p:nvSpPr>
        <p:spPr>
          <a:xfrm>
            <a:off x="3846008" y="900114"/>
            <a:ext cx="874608" cy="730525"/>
          </a:xfrm>
          <a:custGeom>
            <a:avLst/>
            <a:gdLst>
              <a:gd name="connsiteX0" fmla="*/ 0 w 1419708"/>
              <a:gd name="connsiteY0" fmla="*/ 0 h 974033"/>
              <a:gd name="connsiteX1" fmla="*/ 1176200 w 1419708"/>
              <a:gd name="connsiteY1" fmla="*/ 0 h 974033"/>
              <a:gd name="connsiteX2" fmla="*/ 1419708 w 1419708"/>
              <a:gd name="connsiteY2" fmla="*/ 487017 h 974033"/>
              <a:gd name="connsiteX3" fmla="*/ 1176200 w 1419708"/>
              <a:gd name="connsiteY3" fmla="*/ 974033 h 974033"/>
              <a:gd name="connsiteX4" fmla="*/ 0 w 1419708"/>
              <a:gd name="connsiteY4" fmla="*/ 974033 h 974033"/>
              <a:gd name="connsiteX5" fmla="*/ 243508 w 1419708"/>
              <a:gd name="connsiteY5" fmla="*/ 487017 h 974033"/>
              <a:gd name="connsiteX6" fmla="*/ 0 w 1419708"/>
              <a:gd name="connsiteY6" fmla="*/ 0 h 97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9708" h="974033">
                <a:moveTo>
                  <a:pt x="0" y="0"/>
                </a:moveTo>
                <a:lnTo>
                  <a:pt x="1176200" y="0"/>
                </a:lnTo>
                <a:lnTo>
                  <a:pt x="1419708" y="487017"/>
                </a:lnTo>
                <a:lnTo>
                  <a:pt x="1176200" y="974033"/>
                </a:lnTo>
                <a:lnTo>
                  <a:pt x="0" y="974033"/>
                </a:lnTo>
                <a:lnTo>
                  <a:pt x="243508" y="487017"/>
                </a:lnTo>
                <a:lnTo>
                  <a:pt x="0" y="0"/>
                </a:lnTo>
                <a:close/>
              </a:path>
            </a:pathLst>
          </a:cu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220194" tIns="51435" rIns="220194" bIns="51435" numCol="1" spcCol="1270" anchor="t" anchorCtr="0">
            <a:noAutofit/>
          </a:bodyPr>
          <a:lstStyle/>
          <a:p>
            <a:pPr defTabSz="900113">
              <a:lnSpc>
                <a:spcPct val="90000"/>
              </a:lnSpc>
              <a:spcBef>
                <a:spcPct val="0"/>
              </a:spcBef>
              <a:spcAft>
                <a:spcPct val="35000"/>
              </a:spcAft>
            </a:pPr>
            <a:r>
              <a:rPr lang="en-US" altLang="zh-CN" sz="1500" dirty="0">
                <a:solidFill>
                  <a:schemeClr val="bg1"/>
                </a:solidFill>
                <a:latin typeface="Calibri" panose="020F0502020204030204"/>
                <a:ea typeface="等线" panose="02010600030101010101" pitchFamily="2" charset="-122"/>
              </a:rPr>
              <a:t>Jun 2020</a:t>
            </a:r>
            <a:endParaRPr lang="zh-CN" altLang="en-US" sz="1500" dirty="0">
              <a:solidFill>
                <a:schemeClr val="bg1"/>
              </a:solidFill>
              <a:latin typeface="Calibri" panose="020F0502020204030204"/>
              <a:ea typeface="等线" panose="02010600030101010101" pitchFamily="2" charset="-122"/>
            </a:endParaRPr>
          </a:p>
        </p:txBody>
      </p:sp>
      <p:sp>
        <p:nvSpPr>
          <p:cNvPr id="14" name="Freeform: Shape 13">
            <a:extLst>
              <a:ext uri="{FF2B5EF4-FFF2-40B4-BE49-F238E27FC236}">
                <a16:creationId xmlns:a16="http://schemas.microsoft.com/office/drawing/2014/main" id="{550FF5F7-6A84-4022-90E2-F3786AAB6A71}"/>
              </a:ext>
            </a:extLst>
          </p:cNvPr>
          <p:cNvSpPr/>
          <p:nvPr/>
        </p:nvSpPr>
        <p:spPr>
          <a:xfrm>
            <a:off x="4545695" y="900114"/>
            <a:ext cx="874608" cy="730525"/>
          </a:xfrm>
          <a:custGeom>
            <a:avLst/>
            <a:gdLst>
              <a:gd name="connsiteX0" fmla="*/ 0 w 1419708"/>
              <a:gd name="connsiteY0" fmla="*/ 0 h 974033"/>
              <a:gd name="connsiteX1" fmla="*/ 1176200 w 1419708"/>
              <a:gd name="connsiteY1" fmla="*/ 0 h 974033"/>
              <a:gd name="connsiteX2" fmla="*/ 1419708 w 1419708"/>
              <a:gd name="connsiteY2" fmla="*/ 487017 h 974033"/>
              <a:gd name="connsiteX3" fmla="*/ 1176200 w 1419708"/>
              <a:gd name="connsiteY3" fmla="*/ 974033 h 974033"/>
              <a:gd name="connsiteX4" fmla="*/ 0 w 1419708"/>
              <a:gd name="connsiteY4" fmla="*/ 974033 h 974033"/>
              <a:gd name="connsiteX5" fmla="*/ 243508 w 1419708"/>
              <a:gd name="connsiteY5" fmla="*/ 487017 h 974033"/>
              <a:gd name="connsiteX6" fmla="*/ 0 w 1419708"/>
              <a:gd name="connsiteY6" fmla="*/ 0 h 97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9708" h="974033">
                <a:moveTo>
                  <a:pt x="0" y="0"/>
                </a:moveTo>
                <a:lnTo>
                  <a:pt x="1176200" y="0"/>
                </a:lnTo>
                <a:lnTo>
                  <a:pt x="1419708" y="487017"/>
                </a:lnTo>
                <a:lnTo>
                  <a:pt x="1176200" y="974033"/>
                </a:lnTo>
                <a:lnTo>
                  <a:pt x="0" y="974033"/>
                </a:lnTo>
                <a:lnTo>
                  <a:pt x="243508" y="487017"/>
                </a:lnTo>
                <a:lnTo>
                  <a:pt x="0" y="0"/>
                </a:lnTo>
                <a:close/>
              </a:path>
            </a:pathLst>
          </a:custGeom>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220194" tIns="51435" rIns="220194" bIns="51435" numCol="1" spcCol="1270" anchor="t" anchorCtr="0">
            <a:noAutofit/>
          </a:bodyPr>
          <a:lstStyle/>
          <a:p>
            <a:pPr defTabSz="900113">
              <a:lnSpc>
                <a:spcPct val="90000"/>
              </a:lnSpc>
              <a:spcBef>
                <a:spcPct val="0"/>
              </a:spcBef>
              <a:spcAft>
                <a:spcPct val="35000"/>
              </a:spcAft>
            </a:pPr>
            <a:r>
              <a:rPr lang="en-US" altLang="zh-CN" sz="1500" dirty="0">
                <a:solidFill>
                  <a:schemeClr val="bg1"/>
                </a:solidFill>
                <a:latin typeface="Calibri" panose="020F0502020204030204"/>
                <a:ea typeface="等线" panose="02010600030101010101" pitchFamily="2" charset="-122"/>
              </a:rPr>
              <a:t>July</a:t>
            </a:r>
            <a:r>
              <a:rPr lang="zh-CN" altLang="en-US" sz="1500" dirty="0">
                <a:solidFill>
                  <a:schemeClr val="bg1"/>
                </a:solidFill>
                <a:latin typeface="Calibri" panose="020F0502020204030204"/>
                <a:ea typeface="等线" panose="02010600030101010101" pitchFamily="2" charset="-122"/>
              </a:rPr>
              <a:t> </a:t>
            </a:r>
            <a:r>
              <a:rPr lang="en-US" altLang="zh-CN" sz="1500" dirty="0">
                <a:solidFill>
                  <a:schemeClr val="bg1"/>
                </a:solidFill>
                <a:latin typeface="Calibri" panose="020F0502020204030204"/>
                <a:ea typeface="等线" panose="02010600030101010101" pitchFamily="2" charset="-122"/>
              </a:rPr>
              <a:t>2020</a:t>
            </a:r>
            <a:endParaRPr lang="zh-CN" altLang="en-US" sz="1500" dirty="0">
              <a:solidFill>
                <a:schemeClr val="bg1"/>
              </a:solidFill>
              <a:latin typeface="Calibri" panose="020F0502020204030204"/>
              <a:ea typeface="等线" panose="02010600030101010101" pitchFamily="2" charset="-122"/>
            </a:endParaRPr>
          </a:p>
        </p:txBody>
      </p:sp>
      <p:sp>
        <p:nvSpPr>
          <p:cNvPr id="15" name="Freeform: Shape 14">
            <a:extLst>
              <a:ext uri="{FF2B5EF4-FFF2-40B4-BE49-F238E27FC236}">
                <a16:creationId xmlns:a16="http://schemas.microsoft.com/office/drawing/2014/main" id="{D01BED39-89CC-4E09-A08E-CE33A80FFBD2}"/>
              </a:ext>
            </a:extLst>
          </p:cNvPr>
          <p:cNvSpPr/>
          <p:nvPr/>
        </p:nvSpPr>
        <p:spPr>
          <a:xfrm>
            <a:off x="5245382" y="900114"/>
            <a:ext cx="874608" cy="730525"/>
          </a:xfrm>
          <a:custGeom>
            <a:avLst/>
            <a:gdLst>
              <a:gd name="connsiteX0" fmla="*/ 0 w 1419708"/>
              <a:gd name="connsiteY0" fmla="*/ 0 h 974033"/>
              <a:gd name="connsiteX1" fmla="*/ 1176200 w 1419708"/>
              <a:gd name="connsiteY1" fmla="*/ 0 h 974033"/>
              <a:gd name="connsiteX2" fmla="*/ 1419708 w 1419708"/>
              <a:gd name="connsiteY2" fmla="*/ 487017 h 974033"/>
              <a:gd name="connsiteX3" fmla="*/ 1176200 w 1419708"/>
              <a:gd name="connsiteY3" fmla="*/ 974033 h 974033"/>
              <a:gd name="connsiteX4" fmla="*/ 0 w 1419708"/>
              <a:gd name="connsiteY4" fmla="*/ 974033 h 974033"/>
              <a:gd name="connsiteX5" fmla="*/ 243508 w 1419708"/>
              <a:gd name="connsiteY5" fmla="*/ 487017 h 974033"/>
              <a:gd name="connsiteX6" fmla="*/ 0 w 1419708"/>
              <a:gd name="connsiteY6" fmla="*/ 0 h 97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9708" h="974033">
                <a:moveTo>
                  <a:pt x="0" y="0"/>
                </a:moveTo>
                <a:lnTo>
                  <a:pt x="1176200" y="0"/>
                </a:lnTo>
                <a:lnTo>
                  <a:pt x="1419708" y="487017"/>
                </a:lnTo>
                <a:lnTo>
                  <a:pt x="1176200" y="974033"/>
                </a:lnTo>
                <a:lnTo>
                  <a:pt x="0" y="974033"/>
                </a:lnTo>
                <a:lnTo>
                  <a:pt x="243508" y="487017"/>
                </a:lnTo>
                <a:lnTo>
                  <a:pt x="0" y="0"/>
                </a:lnTo>
                <a:close/>
              </a:path>
            </a:pathLst>
          </a:custGeom>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220194" tIns="51435" rIns="220194" bIns="51435" numCol="1" spcCol="1270" anchor="t" anchorCtr="0">
            <a:noAutofit/>
          </a:bodyPr>
          <a:lstStyle/>
          <a:p>
            <a:pPr defTabSz="900113">
              <a:lnSpc>
                <a:spcPct val="90000"/>
              </a:lnSpc>
              <a:spcBef>
                <a:spcPct val="0"/>
              </a:spcBef>
              <a:spcAft>
                <a:spcPct val="35000"/>
              </a:spcAft>
            </a:pPr>
            <a:r>
              <a:rPr lang="en-US" altLang="zh-CN" sz="1500" dirty="0">
                <a:solidFill>
                  <a:schemeClr val="bg1"/>
                </a:solidFill>
                <a:latin typeface="Calibri" panose="020F0502020204030204"/>
                <a:ea typeface="等线" panose="02010600030101010101" pitchFamily="2" charset="-122"/>
              </a:rPr>
              <a:t>Aug 2020</a:t>
            </a:r>
            <a:endParaRPr lang="zh-CN" altLang="en-US" sz="1500" dirty="0">
              <a:solidFill>
                <a:schemeClr val="bg1"/>
              </a:solidFill>
              <a:latin typeface="Calibri" panose="020F0502020204030204"/>
              <a:ea typeface="等线" panose="02010600030101010101" pitchFamily="2" charset="-122"/>
            </a:endParaRPr>
          </a:p>
        </p:txBody>
      </p:sp>
      <p:sp>
        <p:nvSpPr>
          <p:cNvPr id="16" name="Freeform: Shape 15">
            <a:extLst>
              <a:ext uri="{FF2B5EF4-FFF2-40B4-BE49-F238E27FC236}">
                <a16:creationId xmlns:a16="http://schemas.microsoft.com/office/drawing/2014/main" id="{6E1F93BA-E721-4FEA-B012-E21FB419B536}"/>
              </a:ext>
            </a:extLst>
          </p:cNvPr>
          <p:cNvSpPr/>
          <p:nvPr/>
        </p:nvSpPr>
        <p:spPr>
          <a:xfrm>
            <a:off x="5945069" y="900114"/>
            <a:ext cx="874608" cy="730525"/>
          </a:xfrm>
          <a:custGeom>
            <a:avLst/>
            <a:gdLst>
              <a:gd name="connsiteX0" fmla="*/ 0 w 1419708"/>
              <a:gd name="connsiteY0" fmla="*/ 0 h 974033"/>
              <a:gd name="connsiteX1" fmla="*/ 1176200 w 1419708"/>
              <a:gd name="connsiteY1" fmla="*/ 0 h 974033"/>
              <a:gd name="connsiteX2" fmla="*/ 1419708 w 1419708"/>
              <a:gd name="connsiteY2" fmla="*/ 487017 h 974033"/>
              <a:gd name="connsiteX3" fmla="*/ 1176200 w 1419708"/>
              <a:gd name="connsiteY3" fmla="*/ 974033 h 974033"/>
              <a:gd name="connsiteX4" fmla="*/ 0 w 1419708"/>
              <a:gd name="connsiteY4" fmla="*/ 974033 h 974033"/>
              <a:gd name="connsiteX5" fmla="*/ 243508 w 1419708"/>
              <a:gd name="connsiteY5" fmla="*/ 487017 h 974033"/>
              <a:gd name="connsiteX6" fmla="*/ 0 w 1419708"/>
              <a:gd name="connsiteY6" fmla="*/ 0 h 97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9708" h="974033">
                <a:moveTo>
                  <a:pt x="0" y="0"/>
                </a:moveTo>
                <a:lnTo>
                  <a:pt x="1176200" y="0"/>
                </a:lnTo>
                <a:lnTo>
                  <a:pt x="1419708" y="487017"/>
                </a:lnTo>
                <a:lnTo>
                  <a:pt x="1176200" y="974033"/>
                </a:lnTo>
                <a:lnTo>
                  <a:pt x="0" y="974033"/>
                </a:lnTo>
                <a:lnTo>
                  <a:pt x="243508" y="487017"/>
                </a:lnTo>
                <a:lnTo>
                  <a:pt x="0" y="0"/>
                </a:lnTo>
                <a:close/>
              </a:path>
            </a:pathLst>
          </a:custGeom>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spcFirstLastPara="0" vert="horz" wrap="square" lIns="220194" tIns="51435" rIns="220194" bIns="51435" numCol="1" spcCol="1270" anchor="t" anchorCtr="0">
            <a:noAutofit/>
          </a:bodyPr>
          <a:lstStyle/>
          <a:p>
            <a:pPr defTabSz="900113">
              <a:lnSpc>
                <a:spcPct val="90000"/>
              </a:lnSpc>
              <a:spcBef>
                <a:spcPct val="0"/>
              </a:spcBef>
              <a:spcAft>
                <a:spcPct val="35000"/>
              </a:spcAft>
            </a:pPr>
            <a:r>
              <a:rPr lang="en-US" altLang="zh-CN" sz="1500" dirty="0">
                <a:solidFill>
                  <a:schemeClr val="bg1"/>
                </a:solidFill>
                <a:latin typeface="Calibri" panose="020F0502020204030204"/>
                <a:ea typeface="等线" panose="02010600030101010101" pitchFamily="2" charset="-122"/>
              </a:rPr>
              <a:t>Sep</a:t>
            </a:r>
            <a:r>
              <a:rPr lang="zh-CN" altLang="en-US" sz="1500" dirty="0">
                <a:solidFill>
                  <a:schemeClr val="bg1"/>
                </a:solidFill>
                <a:latin typeface="Calibri" panose="020F0502020204030204"/>
                <a:ea typeface="等线" panose="02010600030101010101" pitchFamily="2" charset="-122"/>
              </a:rPr>
              <a:t> </a:t>
            </a:r>
            <a:r>
              <a:rPr lang="en-US" altLang="zh-CN" sz="1500" dirty="0">
                <a:solidFill>
                  <a:schemeClr val="bg1"/>
                </a:solidFill>
                <a:latin typeface="Calibri" panose="020F0502020204030204"/>
                <a:ea typeface="等线" panose="02010600030101010101" pitchFamily="2" charset="-122"/>
              </a:rPr>
              <a:t>2020</a:t>
            </a:r>
            <a:endParaRPr lang="zh-CN" altLang="en-US" sz="1500" dirty="0">
              <a:solidFill>
                <a:schemeClr val="bg1"/>
              </a:solidFill>
              <a:latin typeface="Calibri" panose="020F0502020204030204"/>
              <a:ea typeface="等线" panose="02010600030101010101" pitchFamily="2" charset="-122"/>
            </a:endParaRPr>
          </a:p>
        </p:txBody>
      </p:sp>
      <p:sp>
        <p:nvSpPr>
          <p:cNvPr id="34" name="Freeform: Shape 33">
            <a:extLst>
              <a:ext uri="{FF2B5EF4-FFF2-40B4-BE49-F238E27FC236}">
                <a16:creationId xmlns:a16="http://schemas.microsoft.com/office/drawing/2014/main" id="{0FF394ED-B2C9-418F-9DA2-B722DF3F5534}"/>
              </a:ext>
            </a:extLst>
          </p:cNvPr>
          <p:cNvSpPr/>
          <p:nvPr/>
        </p:nvSpPr>
        <p:spPr>
          <a:xfrm>
            <a:off x="6644755" y="900113"/>
            <a:ext cx="874608" cy="730525"/>
          </a:xfrm>
          <a:custGeom>
            <a:avLst/>
            <a:gdLst>
              <a:gd name="connsiteX0" fmla="*/ 0 w 1419708"/>
              <a:gd name="connsiteY0" fmla="*/ 0 h 974033"/>
              <a:gd name="connsiteX1" fmla="*/ 1176200 w 1419708"/>
              <a:gd name="connsiteY1" fmla="*/ 0 h 974033"/>
              <a:gd name="connsiteX2" fmla="*/ 1419708 w 1419708"/>
              <a:gd name="connsiteY2" fmla="*/ 487017 h 974033"/>
              <a:gd name="connsiteX3" fmla="*/ 1176200 w 1419708"/>
              <a:gd name="connsiteY3" fmla="*/ 974033 h 974033"/>
              <a:gd name="connsiteX4" fmla="*/ 0 w 1419708"/>
              <a:gd name="connsiteY4" fmla="*/ 974033 h 974033"/>
              <a:gd name="connsiteX5" fmla="*/ 243508 w 1419708"/>
              <a:gd name="connsiteY5" fmla="*/ 487017 h 974033"/>
              <a:gd name="connsiteX6" fmla="*/ 0 w 1419708"/>
              <a:gd name="connsiteY6" fmla="*/ 0 h 97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9708" h="974033">
                <a:moveTo>
                  <a:pt x="0" y="0"/>
                </a:moveTo>
                <a:lnTo>
                  <a:pt x="1176200" y="0"/>
                </a:lnTo>
                <a:lnTo>
                  <a:pt x="1419708" y="487017"/>
                </a:lnTo>
                <a:lnTo>
                  <a:pt x="1176200" y="974033"/>
                </a:lnTo>
                <a:lnTo>
                  <a:pt x="0" y="974033"/>
                </a:lnTo>
                <a:lnTo>
                  <a:pt x="243508" y="487017"/>
                </a:lnTo>
                <a:lnTo>
                  <a:pt x="0" y="0"/>
                </a:lnTo>
                <a:close/>
              </a:path>
            </a:pathLst>
          </a:cu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220194" tIns="51435" rIns="220194" bIns="51435" numCol="1" spcCol="1270" anchor="t" anchorCtr="0">
            <a:noAutofit/>
          </a:bodyPr>
          <a:lstStyle/>
          <a:p>
            <a:pPr defTabSz="900113">
              <a:lnSpc>
                <a:spcPct val="90000"/>
              </a:lnSpc>
              <a:spcBef>
                <a:spcPct val="0"/>
              </a:spcBef>
              <a:spcAft>
                <a:spcPct val="35000"/>
              </a:spcAft>
            </a:pPr>
            <a:r>
              <a:rPr lang="en-US" altLang="zh-CN" sz="1500" dirty="0">
                <a:solidFill>
                  <a:schemeClr val="bg1"/>
                </a:solidFill>
                <a:latin typeface="Calibri" panose="020F0502020204030204"/>
                <a:ea typeface="等线" panose="02010600030101010101" pitchFamily="2" charset="-122"/>
              </a:rPr>
              <a:t>Oct 2020</a:t>
            </a:r>
            <a:endParaRPr lang="zh-CN" altLang="en-US" sz="1500" dirty="0">
              <a:solidFill>
                <a:schemeClr val="bg1"/>
              </a:solidFill>
              <a:latin typeface="Calibri" panose="020F0502020204030204"/>
              <a:ea typeface="等线" panose="02010600030101010101" pitchFamily="2" charset="-122"/>
            </a:endParaRPr>
          </a:p>
        </p:txBody>
      </p:sp>
      <p:sp>
        <p:nvSpPr>
          <p:cNvPr id="37" name="Freeform: Shape 36">
            <a:extLst>
              <a:ext uri="{FF2B5EF4-FFF2-40B4-BE49-F238E27FC236}">
                <a16:creationId xmlns:a16="http://schemas.microsoft.com/office/drawing/2014/main" id="{B4C8B7BE-C845-436B-88D4-12D37D9B52EE}"/>
              </a:ext>
            </a:extLst>
          </p:cNvPr>
          <p:cNvSpPr/>
          <p:nvPr/>
        </p:nvSpPr>
        <p:spPr>
          <a:xfrm>
            <a:off x="7345417" y="900113"/>
            <a:ext cx="874608" cy="730525"/>
          </a:xfrm>
          <a:custGeom>
            <a:avLst/>
            <a:gdLst>
              <a:gd name="connsiteX0" fmla="*/ 0 w 1419708"/>
              <a:gd name="connsiteY0" fmla="*/ 0 h 974033"/>
              <a:gd name="connsiteX1" fmla="*/ 1176200 w 1419708"/>
              <a:gd name="connsiteY1" fmla="*/ 0 h 974033"/>
              <a:gd name="connsiteX2" fmla="*/ 1419708 w 1419708"/>
              <a:gd name="connsiteY2" fmla="*/ 487017 h 974033"/>
              <a:gd name="connsiteX3" fmla="*/ 1176200 w 1419708"/>
              <a:gd name="connsiteY3" fmla="*/ 974033 h 974033"/>
              <a:gd name="connsiteX4" fmla="*/ 0 w 1419708"/>
              <a:gd name="connsiteY4" fmla="*/ 974033 h 974033"/>
              <a:gd name="connsiteX5" fmla="*/ 243508 w 1419708"/>
              <a:gd name="connsiteY5" fmla="*/ 487017 h 974033"/>
              <a:gd name="connsiteX6" fmla="*/ 0 w 1419708"/>
              <a:gd name="connsiteY6" fmla="*/ 0 h 97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9708" h="974033">
                <a:moveTo>
                  <a:pt x="0" y="0"/>
                </a:moveTo>
                <a:lnTo>
                  <a:pt x="1176200" y="0"/>
                </a:lnTo>
                <a:lnTo>
                  <a:pt x="1419708" y="487017"/>
                </a:lnTo>
                <a:lnTo>
                  <a:pt x="1176200" y="974033"/>
                </a:lnTo>
                <a:lnTo>
                  <a:pt x="0" y="974033"/>
                </a:lnTo>
                <a:lnTo>
                  <a:pt x="243508" y="487017"/>
                </a:lnTo>
                <a:lnTo>
                  <a:pt x="0" y="0"/>
                </a:lnTo>
                <a:close/>
              </a:path>
            </a:pathLst>
          </a:custGeom>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220194" tIns="51435" rIns="220194" bIns="51435" numCol="1" spcCol="1270" anchor="t" anchorCtr="0">
            <a:noAutofit/>
          </a:bodyPr>
          <a:lstStyle/>
          <a:p>
            <a:pPr defTabSz="900113">
              <a:lnSpc>
                <a:spcPct val="90000"/>
              </a:lnSpc>
              <a:spcBef>
                <a:spcPct val="0"/>
              </a:spcBef>
              <a:spcAft>
                <a:spcPct val="35000"/>
              </a:spcAft>
            </a:pPr>
            <a:r>
              <a:rPr lang="en-US" altLang="zh-CN" sz="1500" dirty="0">
                <a:solidFill>
                  <a:schemeClr val="bg1"/>
                </a:solidFill>
                <a:latin typeface="Calibri" panose="020F0502020204030204"/>
                <a:ea typeface="等线" panose="02010600030101010101" pitchFamily="2" charset="-122"/>
              </a:rPr>
              <a:t>Nov</a:t>
            </a:r>
            <a:r>
              <a:rPr lang="zh-CN" altLang="en-US" sz="1500" dirty="0">
                <a:solidFill>
                  <a:schemeClr val="bg1"/>
                </a:solidFill>
                <a:latin typeface="Calibri" panose="020F0502020204030204"/>
                <a:ea typeface="等线" panose="02010600030101010101" pitchFamily="2" charset="-122"/>
              </a:rPr>
              <a:t> </a:t>
            </a:r>
            <a:r>
              <a:rPr lang="en-US" altLang="zh-CN" sz="1500" dirty="0">
                <a:solidFill>
                  <a:schemeClr val="bg1"/>
                </a:solidFill>
                <a:latin typeface="Calibri" panose="020F0502020204030204"/>
                <a:ea typeface="等线" panose="02010600030101010101" pitchFamily="2" charset="-122"/>
              </a:rPr>
              <a:t>2020</a:t>
            </a:r>
            <a:endParaRPr lang="zh-CN" altLang="en-US" sz="1500" dirty="0">
              <a:solidFill>
                <a:schemeClr val="bg1"/>
              </a:solidFill>
              <a:latin typeface="Calibri" panose="020F0502020204030204"/>
              <a:ea typeface="等线" panose="02010600030101010101" pitchFamily="2" charset="-122"/>
            </a:endParaRPr>
          </a:p>
        </p:txBody>
      </p:sp>
      <p:sp>
        <p:nvSpPr>
          <p:cNvPr id="38" name="Freeform: Shape 37">
            <a:extLst>
              <a:ext uri="{FF2B5EF4-FFF2-40B4-BE49-F238E27FC236}">
                <a16:creationId xmlns:a16="http://schemas.microsoft.com/office/drawing/2014/main" id="{B3976280-A73C-42BA-9F27-771933DC766B}"/>
              </a:ext>
            </a:extLst>
          </p:cNvPr>
          <p:cNvSpPr/>
          <p:nvPr/>
        </p:nvSpPr>
        <p:spPr>
          <a:xfrm>
            <a:off x="8057441" y="900113"/>
            <a:ext cx="874608" cy="730525"/>
          </a:xfrm>
          <a:custGeom>
            <a:avLst/>
            <a:gdLst>
              <a:gd name="connsiteX0" fmla="*/ 0 w 1419708"/>
              <a:gd name="connsiteY0" fmla="*/ 0 h 974033"/>
              <a:gd name="connsiteX1" fmla="*/ 1176200 w 1419708"/>
              <a:gd name="connsiteY1" fmla="*/ 0 h 974033"/>
              <a:gd name="connsiteX2" fmla="*/ 1419708 w 1419708"/>
              <a:gd name="connsiteY2" fmla="*/ 487017 h 974033"/>
              <a:gd name="connsiteX3" fmla="*/ 1176200 w 1419708"/>
              <a:gd name="connsiteY3" fmla="*/ 974033 h 974033"/>
              <a:gd name="connsiteX4" fmla="*/ 0 w 1419708"/>
              <a:gd name="connsiteY4" fmla="*/ 974033 h 974033"/>
              <a:gd name="connsiteX5" fmla="*/ 243508 w 1419708"/>
              <a:gd name="connsiteY5" fmla="*/ 487017 h 974033"/>
              <a:gd name="connsiteX6" fmla="*/ 0 w 1419708"/>
              <a:gd name="connsiteY6" fmla="*/ 0 h 97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9708" h="974033">
                <a:moveTo>
                  <a:pt x="0" y="0"/>
                </a:moveTo>
                <a:lnTo>
                  <a:pt x="1176200" y="0"/>
                </a:lnTo>
                <a:lnTo>
                  <a:pt x="1419708" y="487017"/>
                </a:lnTo>
                <a:lnTo>
                  <a:pt x="1176200" y="974033"/>
                </a:lnTo>
                <a:lnTo>
                  <a:pt x="0" y="974033"/>
                </a:lnTo>
                <a:lnTo>
                  <a:pt x="243508" y="487017"/>
                </a:lnTo>
                <a:lnTo>
                  <a:pt x="0" y="0"/>
                </a:lnTo>
                <a:close/>
              </a:path>
            </a:pathLst>
          </a:custGeom>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220194" tIns="51435" rIns="220194" bIns="51435" numCol="1" spcCol="1270" anchor="t" anchorCtr="0">
            <a:noAutofit/>
          </a:bodyPr>
          <a:lstStyle/>
          <a:p>
            <a:pPr defTabSz="900113">
              <a:lnSpc>
                <a:spcPct val="90000"/>
              </a:lnSpc>
              <a:spcBef>
                <a:spcPct val="0"/>
              </a:spcBef>
              <a:spcAft>
                <a:spcPct val="35000"/>
              </a:spcAft>
            </a:pPr>
            <a:r>
              <a:rPr lang="en-US" altLang="zh-CN" sz="1500" dirty="0">
                <a:solidFill>
                  <a:schemeClr val="bg1"/>
                </a:solidFill>
                <a:latin typeface="Calibri" panose="020F0502020204030204"/>
                <a:ea typeface="等线" panose="02010600030101010101" pitchFamily="2" charset="-122"/>
              </a:rPr>
              <a:t>Dec 2020</a:t>
            </a:r>
            <a:endParaRPr lang="zh-CN" altLang="en-US" sz="1500" dirty="0">
              <a:solidFill>
                <a:schemeClr val="bg1"/>
              </a:solidFill>
              <a:latin typeface="Calibri" panose="020F0502020204030204"/>
              <a:ea typeface="等线" panose="02010600030101010101" pitchFamily="2" charset="-122"/>
            </a:endParaRPr>
          </a:p>
        </p:txBody>
      </p:sp>
      <p:sp>
        <p:nvSpPr>
          <p:cNvPr id="39" name="Freeform: Shape 38">
            <a:extLst>
              <a:ext uri="{FF2B5EF4-FFF2-40B4-BE49-F238E27FC236}">
                <a16:creationId xmlns:a16="http://schemas.microsoft.com/office/drawing/2014/main" id="{7C4030C8-98F5-4864-B713-3E59213204D5}"/>
              </a:ext>
            </a:extLst>
          </p:cNvPr>
          <p:cNvSpPr/>
          <p:nvPr/>
        </p:nvSpPr>
        <p:spPr>
          <a:xfrm>
            <a:off x="347574" y="2579986"/>
            <a:ext cx="874608" cy="730525"/>
          </a:xfrm>
          <a:custGeom>
            <a:avLst/>
            <a:gdLst>
              <a:gd name="connsiteX0" fmla="*/ 0 w 1419708"/>
              <a:gd name="connsiteY0" fmla="*/ 0 h 974033"/>
              <a:gd name="connsiteX1" fmla="*/ 1176200 w 1419708"/>
              <a:gd name="connsiteY1" fmla="*/ 0 h 974033"/>
              <a:gd name="connsiteX2" fmla="*/ 1419708 w 1419708"/>
              <a:gd name="connsiteY2" fmla="*/ 487017 h 974033"/>
              <a:gd name="connsiteX3" fmla="*/ 1176200 w 1419708"/>
              <a:gd name="connsiteY3" fmla="*/ 974033 h 974033"/>
              <a:gd name="connsiteX4" fmla="*/ 0 w 1419708"/>
              <a:gd name="connsiteY4" fmla="*/ 974033 h 974033"/>
              <a:gd name="connsiteX5" fmla="*/ 0 w 1419708"/>
              <a:gd name="connsiteY5" fmla="*/ 0 h 97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9708" h="974033">
                <a:moveTo>
                  <a:pt x="0" y="0"/>
                </a:moveTo>
                <a:lnTo>
                  <a:pt x="1176200" y="0"/>
                </a:lnTo>
                <a:lnTo>
                  <a:pt x="1419708" y="487017"/>
                </a:lnTo>
                <a:lnTo>
                  <a:pt x="1176200" y="974033"/>
                </a:lnTo>
                <a:lnTo>
                  <a:pt x="0" y="974033"/>
                </a:lnTo>
                <a:lnTo>
                  <a:pt x="0" y="0"/>
                </a:lnTo>
                <a:close/>
              </a:path>
            </a:pathLst>
          </a:cu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37563" tIns="51435" rIns="241568" bIns="51435" numCol="1" spcCol="1270" anchor="t" anchorCtr="0">
            <a:noAutofit/>
          </a:bodyPr>
          <a:lstStyle/>
          <a:p>
            <a:pPr defTabSz="900113">
              <a:lnSpc>
                <a:spcPct val="90000"/>
              </a:lnSpc>
              <a:spcBef>
                <a:spcPct val="0"/>
              </a:spcBef>
              <a:spcAft>
                <a:spcPct val="35000"/>
              </a:spcAft>
            </a:pPr>
            <a:r>
              <a:rPr lang="en-US" altLang="zh-CN" sz="1500" dirty="0">
                <a:solidFill>
                  <a:schemeClr val="bg1"/>
                </a:solidFill>
                <a:latin typeface="Calibri" panose="020F0502020204030204"/>
                <a:ea typeface="等线" panose="02010600030101010101" pitchFamily="2" charset="-122"/>
              </a:rPr>
              <a:t>Jan 2021</a:t>
            </a:r>
            <a:endParaRPr lang="zh-CN" altLang="en-US" sz="1500" dirty="0">
              <a:solidFill>
                <a:schemeClr val="bg1"/>
              </a:solidFill>
              <a:latin typeface="Calibri" panose="020F0502020204030204"/>
              <a:ea typeface="等线" panose="02010600030101010101" pitchFamily="2" charset="-122"/>
            </a:endParaRPr>
          </a:p>
        </p:txBody>
      </p:sp>
      <p:sp>
        <p:nvSpPr>
          <p:cNvPr id="40" name="Freeform: Shape 39">
            <a:extLst>
              <a:ext uri="{FF2B5EF4-FFF2-40B4-BE49-F238E27FC236}">
                <a16:creationId xmlns:a16="http://schemas.microsoft.com/office/drawing/2014/main" id="{BF0EFD18-388F-4E65-84CA-927D561C8986}"/>
              </a:ext>
            </a:extLst>
          </p:cNvPr>
          <p:cNvSpPr/>
          <p:nvPr/>
        </p:nvSpPr>
        <p:spPr>
          <a:xfrm>
            <a:off x="1047261" y="2579986"/>
            <a:ext cx="874608" cy="730525"/>
          </a:xfrm>
          <a:custGeom>
            <a:avLst/>
            <a:gdLst>
              <a:gd name="connsiteX0" fmla="*/ 0 w 1419708"/>
              <a:gd name="connsiteY0" fmla="*/ 0 h 974033"/>
              <a:gd name="connsiteX1" fmla="*/ 1176200 w 1419708"/>
              <a:gd name="connsiteY1" fmla="*/ 0 h 974033"/>
              <a:gd name="connsiteX2" fmla="*/ 1419708 w 1419708"/>
              <a:gd name="connsiteY2" fmla="*/ 487017 h 974033"/>
              <a:gd name="connsiteX3" fmla="*/ 1176200 w 1419708"/>
              <a:gd name="connsiteY3" fmla="*/ 974033 h 974033"/>
              <a:gd name="connsiteX4" fmla="*/ 0 w 1419708"/>
              <a:gd name="connsiteY4" fmla="*/ 974033 h 974033"/>
              <a:gd name="connsiteX5" fmla="*/ 243508 w 1419708"/>
              <a:gd name="connsiteY5" fmla="*/ 487017 h 974033"/>
              <a:gd name="connsiteX6" fmla="*/ 0 w 1419708"/>
              <a:gd name="connsiteY6" fmla="*/ 0 h 97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9708" h="974033">
                <a:moveTo>
                  <a:pt x="0" y="0"/>
                </a:moveTo>
                <a:lnTo>
                  <a:pt x="1176200" y="0"/>
                </a:lnTo>
                <a:lnTo>
                  <a:pt x="1419708" y="487017"/>
                </a:lnTo>
                <a:lnTo>
                  <a:pt x="1176200" y="974033"/>
                </a:lnTo>
                <a:lnTo>
                  <a:pt x="0" y="974033"/>
                </a:lnTo>
                <a:lnTo>
                  <a:pt x="243508" y="487017"/>
                </a:lnTo>
                <a:lnTo>
                  <a:pt x="0" y="0"/>
                </a:lnTo>
                <a:close/>
              </a:path>
            </a:pathLst>
          </a:custGeom>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220194" tIns="51435" rIns="220194" bIns="51435" numCol="1" spcCol="1270" anchor="t" anchorCtr="0">
            <a:noAutofit/>
          </a:bodyPr>
          <a:lstStyle/>
          <a:p>
            <a:pPr defTabSz="900113">
              <a:lnSpc>
                <a:spcPct val="90000"/>
              </a:lnSpc>
              <a:spcBef>
                <a:spcPct val="0"/>
              </a:spcBef>
              <a:spcAft>
                <a:spcPct val="35000"/>
              </a:spcAft>
            </a:pPr>
            <a:r>
              <a:rPr lang="en-US" altLang="zh-CN" sz="1500" dirty="0">
                <a:solidFill>
                  <a:schemeClr val="bg1"/>
                </a:solidFill>
                <a:latin typeface="Calibri" panose="020F0502020204030204"/>
                <a:ea typeface="等线" panose="02010600030101010101" pitchFamily="2" charset="-122"/>
              </a:rPr>
              <a:t>Feb 2021</a:t>
            </a:r>
            <a:endParaRPr lang="zh-CN" altLang="en-US" sz="1500" dirty="0">
              <a:solidFill>
                <a:schemeClr val="bg1"/>
              </a:solidFill>
              <a:latin typeface="Calibri" panose="020F0502020204030204"/>
              <a:ea typeface="等线" panose="02010600030101010101" pitchFamily="2" charset="-122"/>
            </a:endParaRPr>
          </a:p>
        </p:txBody>
      </p:sp>
      <p:sp>
        <p:nvSpPr>
          <p:cNvPr id="41" name="Freeform: Shape 40">
            <a:extLst>
              <a:ext uri="{FF2B5EF4-FFF2-40B4-BE49-F238E27FC236}">
                <a16:creationId xmlns:a16="http://schemas.microsoft.com/office/drawing/2014/main" id="{963D2982-0EC1-4BAD-89F0-04510BF881E9}"/>
              </a:ext>
            </a:extLst>
          </p:cNvPr>
          <p:cNvSpPr/>
          <p:nvPr/>
        </p:nvSpPr>
        <p:spPr>
          <a:xfrm>
            <a:off x="1746947" y="2579986"/>
            <a:ext cx="874608" cy="730525"/>
          </a:xfrm>
          <a:custGeom>
            <a:avLst/>
            <a:gdLst>
              <a:gd name="connsiteX0" fmla="*/ 0 w 1419708"/>
              <a:gd name="connsiteY0" fmla="*/ 0 h 974033"/>
              <a:gd name="connsiteX1" fmla="*/ 1176200 w 1419708"/>
              <a:gd name="connsiteY1" fmla="*/ 0 h 974033"/>
              <a:gd name="connsiteX2" fmla="*/ 1419708 w 1419708"/>
              <a:gd name="connsiteY2" fmla="*/ 487017 h 974033"/>
              <a:gd name="connsiteX3" fmla="*/ 1176200 w 1419708"/>
              <a:gd name="connsiteY3" fmla="*/ 974033 h 974033"/>
              <a:gd name="connsiteX4" fmla="*/ 0 w 1419708"/>
              <a:gd name="connsiteY4" fmla="*/ 974033 h 974033"/>
              <a:gd name="connsiteX5" fmla="*/ 243508 w 1419708"/>
              <a:gd name="connsiteY5" fmla="*/ 487017 h 974033"/>
              <a:gd name="connsiteX6" fmla="*/ 0 w 1419708"/>
              <a:gd name="connsiteY6" fmla="*/ 0 h 97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9708" h="974033">
                <a:moveTo>
                  <a:pt x="0" y="0"/>
                </a:moveTo>
                <a:lnTo>
                  <a:pt x="1176200" y="0"/>
                </a:lnTo>
                <a:lnTo>
                  <a:pt x="1419708" y="487017"/>
                </a:lnTo>
                <a:lnTo>
                  <a:pt x="1176200" y="974033"/>
                </a:lnTo>
                <a:lnTo>
                  <a:pt x="0" y="974033"/>
                </a:lnTo>
                <a:lnTo>
                  <a:pt x="243508" y="487017"/>
                </a:lnTo>
                <a:lnTo>
                  <a:pt x="0" y="0"/>
                </a:lnTo>
                <a:close/>
              </a:path>
            </a:pathLst>
          </a:custGeom>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220194" tIns="51435" rIns="220194" bIns="51435" numCol="1" spcCol="1270" anchor="t" anchorCtr="0">
            <a:noAutofit/>
          </a:bodyPr>
          <a:lstStyle/>
          <a:p>
            <a:pPr defTabSz="900113">
              <a:lnSpc>
                <a:spcPct val="90000"/>
              </a:lnSpc>
              <a:spcBef>
                <a:spcPct val="0"/>
              </a:spcBef>
              <a:spcAft>
                <a:spcPct val="35000"/>
              </a:spcAft>
            </a:pPr>
            <a:r>
              <a:rPr lang="en-US" altLang="zh-CN" sz="1500" dirty="0">
                <a:solidFill>
                  <a:schemeClr val="bg1"/>
                </a:solidFill>
                <a:latin typeface="Calibri" panose="020F0502020204030204"/>
                <a:ea typeface="等线" panose="02010600030101010101" pitchFamily="2" charset="-122"/>
              </a:rPr>
              <a:t>Mar 2021</a:t>
            </a:r>
          </a:p>
        </p:txBody>
      </p:sp>
      <p:sp>
        <p:nvSpPr>
          <p:cNvPr id="42" name="Freeform: Shape 41">
            <a:extLst>
              <a:ext uri="{FF2B5EF4-FFF2-40B4-BE49-F238E27FC236}">
                <a16:creationId xmlns:a16="http://schemas.microsoft.com/office/drawing/2014/main" id="{7999FF6E-7EED-4294-80ED-A1D51D2389FF}"/>
              </a:ext>
            </a:extLst>
          </p:cNvPr>
          <p:cNvSpPr/>
          <p:nvPr/>
        </p:nvSpPr>
        <p:spPr>
          <a:xfrm>
            <a:off x="2446634" y="2579986"/>
            <a:ext cx="874608" cy="730525"/>
          </a:xfrm>
          <a:custGeom>
            <a:avLst/>
            <a:gdLst>
              <a:gd name="connsiteX0" fmla="*/ 0 w 1419708"/>
              <a:gd name="connsiteY0" fmla="*/ 0 h 974033"/>
              <a:gd name="connsiteX1" fmla="*/ 1176200 w 1419708"/>
              <a:gd name="connsiteY1" fmla="*/ 0 h 974033"/>
              <a:gd name="connsiteX2" fmla="*/ 1419708 w 1419708"/>
              <a:gd name="connsiteY2" fmla="*/ 487017 h 974033"/>
              <a:gd name="connsiteX3" fmla="*/ 1176200 w 1419708"/>
              <a:gd name="connsiteY3" fmla="*/ 974033 h 974033"/>
              <a:gd name="connsiteX4" fmla="*/ 0 w 1419708"/>
              <a:gd name="connsiteY4" fmla="*/ 974033 h 974033"/>
              <a:gd name="connsiteX5" fmla="*/ 243508 w 1419708"/>
              <a:gd name="connsiteY5" fmla="*/ 487017 h 974033"/>
              <a:gd name="connsiteX6" fmla="*/ 0 w 1419708"/>
              <a:gd name="connsiteY6" fmla="*/ 0 h 97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9708" h="974033">
                <a:moveTo>
                  <a:pt x="0" y="0"/>
                </a:moveTo>
                <a:lnTo>
                  <a:pt x="1176200" y="0"/>
                </a:lnTo>
                <a:lnTo>
                  <a:pt x="1419708" y="487017"/>
                </a:lnTo>
                <a:lnTo>
                  <a:pt x="1176200" y="974033"/>
                </a:lnTo>
                <a:lnTo>
                  <a:pt x="0" y="974033"/>
                </a:lnTo>
                <a:lnTo>
                  <a:pt x="243508" y="487017"/>
                </a:lnTo>
                <a:lnTo>
                  <a:pt x="0" y="0"/>
                </a:lnTo>
                <a:close/>
              </a:path>
            </a:pathLst>
          </a:custGeom>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spcFirstLastPara="0" vert="horz" wrap="square" lIns="220194" tIns="51435" rIns="220194" bIns="51435" numCol="1" spcCol="1270" anchor="t" anchorCtr="0">
            <a:noAutofit/>
          </a:bodyPr>
          <a:lstStyle/>
          <a:p>
            <a:pPr defTabSz="900113">
              <a:lnSpc>
                <a:spcPct val="90000"/>
              </a:lnSpc>
              <a:spcBef>
                <a:spcPct val="0"/>
              </a:spcBef>
              <a:spcAft>
                <a:spcPct val="35000"/>
              </a:spcAft>
            </a:pPr>
            <a:r>
              <a:rPr lang="en-US" altLang="zh-CN" sz="1500" dirty="0">
                <a:solidFill>
                  <a:schemeClr val="bg1"/>
                </a:solidFill>
                <a:latin typeface="Calibri" panose="020F0502020204030204"/>
                <a:ea typeface="等线" panose="02010600030101010101" pitchFamily="2" charset="-122"/>
              </a:rPr>
              <a:t>Apr 2021</a:t>
            </a:r>
            <a:endParaRPr lang="zh-CN" altLang="en-US" sz="1500" dirty="0">
              <a:solidFill>
                <a:schemeClr val="bg1"/>
              </a:solidFill>
              <a:latin typeface="Calibri" panose="020F0502020204030204"/>
              <a:ea typeface="等线" panose="02010600030101010101" pitchFamily="2" charset="-122"/>
            </a:endParaRPr>
          </a:p>
        </p:txBody>
      </p:sp>
      <p:sp>
        <p:nvSpPr>
          <p:cNvPr id="43" name="Freeform: Shape 42">
            <a:extLst>
              <a:ext uri="{FF2B5EF4-FFF2-40B4-BE49-F238E27FC236}">
                <a16:creationId xmlns:a16="http://schemas.microsoft.com/office/drawing/2014/main" id="{42EDA4D6-87CF-4B58-B83E-7EFB1556CE23}"/>
              </a:ext>
            </a:extLst>
          </p:cNvPr>
          <p:cNvSpPr/>
          <p:nvPr/>
        </p:nvSpPr>
        <p:spPr>
          <a:xfrm>
            <a:off x="3159634" y="2579986"/>
            <a:ext cx="874608" cy="730525"/>
          </a:xfrm>
          <a:custGeom>
            <a:avLst/>
            <a:gdLst>
              <a:gd name="connsiteX0" fmla="*/ 0 w 1419708"/>
              <a:gd name="connsiteY0" fmla="*/ 0 h 974033"/>
              <a:gd name="connsiteX1" fmla="*/ 1176200 w 1419708"/>
              <a:gd name="connsiteY1" fmla="*/ 0 h 974033"/>
              <a:gd name="connsiteX2" fmla="*/ 1419708 w 1419708"/>
              <a:gd name="connsiteY2" fmla="*/ 487017 h 974033"/>
              <a:gd name="connsiteX3" fmla="*/ 1176200 w 1419708"/>
              <a:gd name="connsiteY3" fmla="*/ 974033 h 974033"/>
              <a:gd name="connsiteX4" fmla="*/ 0 w 1419708"/>
              <a:gd name="connsiteY4" fmla="*/ 974033 h 974033"/>
              <a:gd name="connsiteX5" fmla="*/ 243508 w 1419708"/>
              <a:gd name="connsiteY5" fmla="*/ 487017 h 974033"/>
              <a:gd name="connsiteX6" fmla="*/ 0 w 1419708"/>
              <a:gd name="connsiteY6" fmla="*/ 0 h 97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9708" h="974033">
                <a:moveTo>
                  <a:pt x="0" y="0"/>
                </a:moveTo>
                <a:lnTo>
                  <a:pt x="1176200" y="0"/>
                </a:lnTo>
                <a:lnTo>
                  <a:pt x="1419708" y="487017"/>
                </a:lnTo>
                <a:lnTo>
                  <a:pt x="1176200" y="974033"/>
                </a:lnTo>
                <a:lnTo>
                  <a:pt x="0" y="974033"/>
                </a:lnTo>
                <a:lnTo>
                  <a:pt x="243508" y="487017"/>
                </a:lnTo>
                <a:lnTo>
                  <a:pt x="0" y="0"/>
                </a:lnTo>
                <a:close/>
              </a:path>
            </a:pathLst>
          </a:custGeom>
        </p:spPr>
        <p:style>
          <a:lnRef idx="0">
            <a:schemeClr val="lt1">
              <a:hueOff val="0"/>
              <a:satOff val="0"/>
              <a:lumOff val="0"/>
              <a:alphaOff val="0"/>
            </a:schemeClr>
          </a:lnRef>
          <a:fillRef idx="3">
            <a:schemeClr val="accent6">
              <a:hueOff val="0"/>
              <a:satOff val="0"/>
              <a:lumOff val="0"/>
              <a:alphaOff val="0"/>
            </a:schemeClr>
          </a:fillRef>
          <a:effectRef idx="2">
            <a:schemeClr val="accent6">
              <a:hueOff val="0"/>
              <a:satOff val="0"/>
              <a:lumOff val="0"/>
              <a:alphaOff val="0"/>
            </a:schemeClr>
          </a:effectRef>
          <a:fontRef idx="minor">
            <a:schemeClr val="lt1"/>
          </a:fontRef>
        </p:style>
        <p:txBody>
          <a:bodyPr spcFirstLastPara="0" vert="horz" wrap="square" lIns="220194" tIns="51435" rIns="220194" bIns="51435" numCol="1" spcCol="1270" anchor="t" anchorCtr="0">
            <a:noAutofit/>
          </a:bodyPr>
          <a:lstStyle/>
          <a:p>
            <a:pPr defTabSz="900113">
              <a:lnSpc>
                <a:spcPct val="90000"/>
              </a:lnSpc>
              <a:spcBef>
                <a:spcPct val="0"/>
              </a:spcBef>
              <a:spcAft>
                <a:spcPct val="35000"/>
              </a:spcAft>
            </a:pPr>
            <a:r>
              <a:rPr lang="en-US" altLang="zh-CN" sz="1500" dirty="0">
                <a:solidFill>
                  <a:schemeClr val="bg1"/>
                </a:solidFill>
                <a:latin typeface="Calibri" panose="020F0502020204030204"/>
                <a:ea typeface="等线" panose="02010600030101010101" pitchFamily="2" charset="-122"/>
              </a:rPr>
              <a:t>May 2021</a:t>
            </a:r>
            <a:endParaRPr lang="zh-CN" altLang="en-US" sz="1500" dirty="0">
              <a:solidFill>
                <a:schemeClr val="bg1"/>
              </a:solidFill>
              <a:latin typeface="Calibri" panose="020F0502020204030204"/>
              <a:ea typeface="等线" panose="02010600030101010101" pitchFamily="2" charset="-122"/>
            </a:endParaRPr>
          </a:p>
        </p:txBody>
      </p:sp>
      <p:sp>
        <p:nvSpPr>
          <p:cNvPr id="44" name="Freeform: Shape 43">
            <a:extLst>
              <a:ext uri="{FF2B5EF4-FFF2-40B4-BE49-F238E27FC236}">
                <a16:creationId xmlns:a16="http://schemas.microsoft.com/office/drawing/2014/main" id="{A59ABA0D-23A6-43BF-B4A9-F0735EEFBE2D}"/>
              </a:ext>
            </a:extLst>
          </p:cNvPr>
          <p:cNvSpPr/>
          <p:nvPr/>
        </p:nvSpPr>
        <p:spPr>
          <a:xfrm>
            <a:off x="3846008" y="2579986"/>
            <a:ext cx="874608" cy="730525"/>
          </a:xfrm>
          <a:custGeom>
            <a:avLst/>
            <a:gdLst>
              <a:gd name="connsiteX0" fmla="*/ 0 w 1419708"/>
              <a:gd name="connsiteY0" fmla="*/ 0 h 974033"/>
              <a:gd name="connsiteX1" fmla="*/ 1176200 w 1419708"/>
              <a:gd name="connsiteY1" fmla="*/ 0 h 974033"/>
              <a:gd name="connsiteX2" fmla="*/ 1419708 w 1419708"/>
              <a:gd name="connsiteY2" fmla="*/ 487017 h 974033"/>
              <a:gd name="connsiteX3" fmla="*/ 1176200 w 1419708"/>
              <a:gd name="connsiteY3" fmla="*/ 974033 h 974033"/>
              <a:gd name="connsiteX4" fmla="*/ 0 w 1419708"/>
              <a:gd name="connsiteY4" fmla="*/ 974033 h 974033"/>
              <a:gd name="connsiteX5" fmla="*/ 243508 w 1419708"/>
              <a:gd name="connsiteY5" fmla="*/ 487017 h 974033"/>
              <a:gd name="connsiteX6" fmla="*/ 0 w 1419708"/>
              <a:gd name="connsiteY6" fmla="*/ 0 h 97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9708" h="974033">
                <a:moveTo>
                  <a:pt x="0" y="0"/>
                </a:moveTo>
                <a:lnTo>
                  <a:pt x="1176200" y="0"/>
                </a:lnTo>
                <a:lnTo>
                  <a:pt x="1419708" y="487017"/>
                </a:lnTo>
                <a:lnTo>
                  <a:pt x="1176200" y="974033"/>
                </a:lnTo>
                <a:lnTo>
                  <a:pt x="0" y="974033"/>
                </a:lnTo>
                <a:lnTo>
                  <a:pt x="243508" y="487017"/>
                </a:lnTo>
                <a:lnTo>
                  <a:pt x="0" y="0"/>
                </a:lnTo>
                <a:close/>
              </a:path>
            </a:pathLst>
          </a:cu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220194" tIns="51435" rIns="220194" bIns="51435" numCol="1" spcCol="1270" anchor="t" anchorCtr="0">
            <a:noAutofit/>
          </a:bodyPr>
          <a:lstStyle/>
          <a:p>
            <a:pPr defTabSz="900113">
              <a:lnSpc>
                <a:spcPct val="90000"/>
              </a:lnSpc>
              <a:spcBef>
                <a:spcPct val="0"/>
              </a:spcBef>
              <a:spcAft>
                <a:spcPct val="35000"/>
              </a:spcAft>
            </a:pPr>
            <a:r>
              <a:rPr lang="en-US" altLang="zh-CN" sz="1500" dirty="0">
                <a:solidFill>
                  <a:schemeClr val="bg1"/>
                </a:solidFill>
                <a:latin typeface="Calibri" panose="020F0502020204030204"/>
                <a:ea typeface="等线" panose="02010600030101010101" pitchFamily="2" charset="-122"/>
              </a:rPr>
              <a:t>Jun 2021</a:t>
            </a:r>
            <a:endParaRPr lang="zh-CN" altLang="en-US" sz="1500" dirty="0">
              <a:solidFill>
                <a:schemeClr val="bg1"/>
              </a:solidFill>
              <a:latin typeface="Calibri" panose="020F0502020204030204"/>
              <a:ea typeface="等线" panose="02010600030101010101" pitchFamily="2" charset="-122"/>
            </a:endParaRPr>
          </a:p>
        </p:txBody>
      </p:sp>
      <p:sp>
        <p:nvSpPr>
          <p:cNvPr id="45" name="Freeform: Shape 44">
            <a:extLst>
              <a:ext uri="{FF2B5EF4-FFF2-40B4-BE49-F238E27FC236}">
                <a16:creationId xmlns:a16="http://schemas.microsoft.com/office/drawing/2014/main" id="{DFBA18F0-BCFF-41D4-9182-4ED169384251}"/>
              </a:ext>
            </a:extLst>
          </p:cNvPr>
          <p:cNvSpPr/>
          <p:nvPr/>
        </p:nvSpPr>
        <p:spPr>
          <a:xfrm>
            <a:off x="4545695" y="2579986"/>
            <a:ext cx="874608" cy="730525"/>
          </a:xfrm>
          <a:custGeom>
            <a:avLst/>
            <a:gdLst>
              <a:gd name="connsiteX0" fmla="*/ 0 w 1419708"/>
              <a:gd name="connsiteY0" fmla="*/ 0 h 974033"/>
              <a:gd name="connsiteX1" fmla="*/ 1176200 w 1419708"/>
              <a:gd name="connsiteY1" fmla="*/ 0 h 974033"/>
              <a:gd name="connsiteX2" fmla="*/ 1419708 w 1419708"/>
              <a:gd name="connsiteY2" fmla="*/ 487017 h 974033"/>
              <a:gd name="connsiteX3" fmla="*/ 1176200 w 1419708"/>
              <a:gd name="connsiteY3" fmla="*/ 974033 h 974033"/>
              <a:gd name="connsiteX4" fmla="*/ 0 w 1419708"/>
              <a:gd name="connsiteY4" fmla="*/ 974033 h 974033"/>
              <a:gd name="connsiteX5" fmla="*/ 243508 w 1419708"/>
              <a:gd name="connsiteY5" fmla="*/ 487017 h 974033"/>
              <a:gd name="connsiteX6" fmla="*/ 0 w 1419708"/>
              <a:gd name="connsiteY6" fmla="*/ 0 h 97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9708" h="974033">
                <a:moveTo>
                  <a:pt x="0" y="0"/>
                </a:moveTo>
                <a:lnTo>
                  <a:pt x="1176200" y="0"/>
                </a:lnTo>
                <a:lnTo>
                  <a:pt x="1419708" y="487017"/>
                </a:lnTo>
                <a:lnTo>
                  <a:pt x="1176200" y="974033"/>
                </a:lnTo>
                <a:lnTo>
                  <a:pt x="0" y="974033"/>
                </a:lnTo>
                <a:lnTo>
                  <a:pt x="243508" y="487017"/>
                </a:lnTo>
                <a:lnTo>
                  <a:pt x="0" y="0"/>
                </a:lnTo>
                <a:close/>
              </a:path>
            </a:pathLst>
          </a:custGeom>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220194" tIns="51435" rIns="220194" bIns="51435" numCol="1" spcCol="1270" anchor="t" anchorCtr="0">
            <a:noAutofit/>
          </a:bodyPr>
          <a:lstStyle/>
          <a:p>
            <a:pPr defTabSz="900113">
              <a:lnSpc>
                <a:spcPct val="90000"/>
              </a:lnSpc>
              <a:spcBef>
                <a:spcPct val="0"/>
              </a:spcBef>
              <a:spcAft>
                <a:spcPct val="35000"/>
              </a:spcAft>
            </a:pPr>
            <a:r>
              <a:rPr lang="en-US" altLang="zh-CN" sz="1500" dirty="0">
                <a:solidFill>
                  <a:schemeClr val="bg1"/>
                </a:solidFill>
                <a:latin typeface="Calibri" panose="020F0502020204030204"/>
                <a:ea typeface="等线" panose="02010600030101010101" pitchFamily="2" charset="-122"/>
              </a:rPr>
              <a:t>July</a:t>
            </a:r>
            <a:r>
              <a:rPr lang="zh-CN" altLang="en-US" sz="1500" dirty="0">
                <a:solidFill>
                  <a:schemeClr val="bg1"/>
                </a:solidFill>
                <a:latin typeface="Calibri" panose="020F0502020204030204"/>
                <a:ea typeface="等线" panose="02010600030101010101" pitchFamily="2" charset="-122"/>
              </a:rPr>
              <a:t> </a:t>
            </a:r>
            <a:r>
              <a:rPr lang="en-US" altLang="zh-CN" sz="1500" dirty="0">
                <a:solidFill>
                  <a:schemeClr val="bg1"/>
                </a:solidFill>
                <a:latin typeface="Calibri" panose="020F0502020204030204"/>
                <a:ea typeface="等线" panose="02010600030101010101" pitchFamily="2" charset="-122"/>
              </a:rPr>
              <a:t>2021</a:t>
            </a:r>
            <a:endParaRPr lang="zh-CN" altLang="en-US" sz="1500" dirty="0">
              <a:solidFill>
                <a:schemeClr val="bg1"/>
              </a:solidFill>
              <a:latin typeface="Calibri" panose="020F0502020204030204"/>
              <a:ea typeface="等线" panose="02010600030101010101" pitchFamily="2" charset="-122"/>
            </a:endParaRPr>
          </a:p>
        </p:txBody>
      </p:sp>
      <p:sp>
        <p:nvSpPr>
          <p:cNvPr id="46" name="Freeform: Shape 45">
            <a:extLst>
              <a:ext uri="{FF2B5EF4-FFF2-40B4-BE49-F238E27FC236}">
                <a16:creationId xmlns:a16="http://schemas.microsoft.com/office/drawing/2014/main" id="{12CDFF99-5EA8-40FC-B7B1-CC8734E57E50}"/>
              </a:ext>
            </a:extLst>
          </p:cNvPr>
          <p:cNvSpPr/>
          <p:nvPr/>
        </p:nvSpPr>
        <p:spPr>
          <a:xfrm>
            <a:off x="5245382" y="2579986"/>
            <a:ext cx="874608" cy="730525"/>
          </a:xfrm>
          <a:custGeom>
            <a:avLst/>
            <a:gdLst>
              <a:gd name="connsiteX0" fmla="*/ 0 w 1419708"/>
              <a:gd name="connsiteY0" fmla="*/ 0 h 974033"/>
              <a:gd name="connsiteX1" fmla="*/ 1176200 w 1419708"/>
              <a:gd name="connsiteY1" fmla="*/ 0 h 974033"/>
              <a:gd name="connsiteX2" fmla="*/ 1419708 w 1419708"/>
              <a:gd name="connsiteY2" fmla="*/ 487017 h 974033"/>
              <a:gd name="connsiteX3" fmla="*/ 1176200 w 1419708"/>
              <a:gd name="connsiteY3" fmla="*/ 974033 h 974033"/>
              <a:gd name="connsiteX4" fmla="*/ 0 w 1419708"/>
              <a:gd name="connsiteY4" fmla="*/ 974033 h 974033"/>
              <a:gd name="connsiteX5" fmla="*/ 243508 w 1419708"/>
              <a:gd name="connsiteY5" fmla="*/ 487017 h 974033"/>
              <a:gd name="connsiteX6" fmla="*/ 0 w 1419708"/>
              <a:gd name="connsiteY6" fmla="*/ 0 h 97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9708" h="974033">
                <a:moveTo>
                  <a:pt x="0" y="0"/>
                </a:moveTo>
                <a:lnTo>
                  <a:pt x="1176200" y="0"/>
                </a:lnTo>
                <a:lnTo>
                  <a:pt x="1419708" y="487017"/>
                </a:lnTo>
                <a:lnTo>
                  <a:pt x="1176200" y="974033"/>
                </a:lnTo>
                <a:lnTo>
                  <a:pt x="0" y="974033"/>
                </a:lnTo>
                <a:lnTo>
                  <a:pt x="243508" y="487017"/>
                </a:lnTo>
                <a:lnTo>
                  <a:pt x="0" y="0"/>
                </a:lnTo>
                <a:close/>
              </a:path>
            </a:pathLst>
          </a:custGeom>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220194" tIns="51435" rIns="220194" bIns="51435" numCol="1" spcCol="1270" anchor="t" anchorCtr="0">
            <a:noAutofit/>
          </a:bodyPr>
          <a:lstStyle/>
          <a:p>
            <a:pPr defTabSz="900113">
              <a:lnSpc>
                <a:spcPct val="90000"/>
              </a:lnSpc>
              <a:spcBef>
                <a:spcPct val="0"/>
              </a:spcBef>
              <a:spcAft>
                <a:spcPct val="35000"/>
              </a:spcAft>
            </a:pPr>
            <a:r>
              <a:rPr lang="en-US" altLang="zh-CN" sz="1500" dirty="0">
                <a:solidFill>
                  <a:schemeClr val="bg1"/>
                </a:solidFill>
                <a:latin typeface="Calibri" panose="020F0502020204030204"/>
                <a:ea typeface="等线" panose="02010600030101010101" pitchFamily="2" charset="-122"/>
              </a:rPr>
              <a:t>Aug 2021</a:t>
            </a:r>
            <a:endParaRPr lang="zh-CN" altLang="en-US" sz="1500" dirty="0">
              <a:solidFill>
                <a:schemeClr val="bg1"/>
              </a:solidFill>
              <a:latin typeface="Calibri" panose="020F0502020204030204"/>
              <a:ea typeface="等线" panose="02010600030101010101" pitchFamily="2" charset="-122"/>
            </a:endParaRPr>
          </a:p>
        </p:txBody>
      </p:sp>
      <p:sp>
        <p:nvSpPr>
          <p:cNvPr id="47" name="Freeform: Shape 46">
            <a:extLst>
              <a:ext uri="{FF2B5EF4-FFF2-40B4-BE49-F238E27FC236}">
                <a16:creationId xmlns:a16="http://schemas.microsoft.com/office/drawing/2014/main" id="{6E164C55-291B-4380-9FA1-9145E80352F4}"/>
              </a:ext>
            </a:extLst>
          </p:cNvPr>
          <p:cNvSpPr/>
          <p:nvPr/>
        </p:nvSpPr>
        <p:spPr>
          <a:xfrm>
            <a:off x="5945069" y="2579986"/>
            <a:ext cx="874608" cy="730525"/>
          </a:xfrm>
          <a:custGeom>
            <a:avLst/>
            <a:gdLst>
              <a:gd name="connsiteX0" fmla="*/ 0 w 1419708"/>
              <a:gd name="connsiteY0" fmla="*/ 0 h 974033"/>
              <a:gd name="connsiteX1" fmla="*/ 1176200 w 1419708"/>
              <a:gd name="connsiteY1" fmla="*/ 0 h 974033"/>
              <a:gd name="connsiteX2" fmla="*/ 1419708 w 1419708"/>
              <a:gd name="connsiteY2" fmla="*/ 487017 h 974033"/>
              <a:gd name="connsiteX3" fmla="*/ 1176200 w 1419708"/>
              <a:gd name="connsiteY3" fmla="*/ 974033 h 974033"/>
              <a:gd name="connsiteX4" fmla="*/ 0 w 1419708"/>
              <a:gd name="connsiteY4" fmla="*/ 974033 h 974033"/>
              <a:gd name="connsiteX5" fmla="*/ 243508 w 1419708"/>
              <a:gd name="connsiteY5" fmla="*/ 487017 h 974033"/>
              <a:gd name="connsiteX6" fmla="*/ 0 w 1419708"/>
              <a:gd name="connsiteY6" fmla="*/ 0 h 97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9708" h="974033">
                <a:moveTo>
                  <a:pt x="0" y="0"/>
                </a:moveTo>
                <a:lnTo>
                  <a:pt x="1176200" y="0"/>
                </a:lnTo>
                <a:lnTo>
                  <a:pt x="1419708" y="487017"/>
                </a:lnTo>
                <a:lnTo>
                  <a:pt x="1176200" y="974033"/>
                </a:lnTo>
                <a:lnTo>
                  <a:pt x="0" y="974033"/>
                </a:lnTo>
                <a:lnTo>
                  <a:pt x="243508" y="487017"/>
                </a:lnTo>
                <a:lnTo>
                  <a:pt x="0" y="0"/>
                </a:lnTo>
                <a:close/>
              </a:path>
            </a:pathLst>
          </a:custGeom>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spcFirstLastPara="0" vert="horz" wrap="square" lIns="220194" tIns="51435" rIns="220194" bIns="51435" numCol="1" spcCol="1270" anchor="t" anchorCtr="0">
            <a:noAutofit/>
          </a:bodyPr>
          <a:lstStyle/>
          <a:p>
            <a:pPr defTabSz="900113">
              <a:lnSpc>
                <a:spcPct val="90000"/>
              </a:lnSpc>
              <a:spcBef>
                <a:spcPct val="0"/>
              </a:spcBef>
              <a:spcAft>
                <a:spcPct val="35000"/>
              </a:spcAft>
            </a:pPr>
            <a:r>
              <a:rPr lang="en-US" altLang="zh-CN" sz="1500" dirty="0">
                <a:solidFill>
                  <a:schemeClr val="bg1"/>
                </a:solidFill>
                <a:latin typeface="Calibri" panose="020F0502020204030204"/>
                <a:ea typeface="等线" panose="02010600030101010101" pitchFamily="2" charset="-122"/>
              </a:rPr>
              <a:t>Sep</a:t>
            </a:r>
            <a:r>
              <a:rPr lang="zh-CN" altLang="en-US" sz="1500" dirty="0">
                <a:solidFill>
                  <a:schemeClr val="bg1"/>
                </a:solidFill>
                <a:latin typeface="Calibri" panose="020F0502020204030204"/>
                <a:ea typeface="等线" panose="02010600030101010101" pitchFamily="2" charset="-122"/>
              </a:rPr>
              <a:t> </a:t>
            </a:r>
            <a:r>
              <a:rPr lang="en-US" altLang="zh-CN" sz="1500" dirty="0">
                <a:solidFill>
                  <a:schemeClr val="bg1"/>
                </a:solidFill>
                <a:latin typeface="Calibri" panose="020F0502020204030204"/>
                <a:ea typeface="等线" panose="02010600030101010101" pitchFamily="2" charset="-122"/>
              </a:rPr>
              <a:t>2021</a:t>
            </a:r>
            <a:endParaRPr lang="zh-CN" altLang="en-US" sz="1500" dirty="0">
              <a:solidFill>
                <a:schemeClr val="bg1"/>
              </a:solidFill>
              <a:latin typeface="Calibri" panose="020F0502020204030204"/>
              <a:ea typeface="等线" panose="02010600030101010101" pitchFamily="2" charset="-122"/>
            </a:endParaRPr>
          </a:p>
        </p:txBody>
      </p:sp>
      <p:sp>
        <p:nvSpPr>
          <p:cNvPr id="48" name="Freeform: Shape 47">
            <a:extLst>
              <a:ext uri="{FF2B5EF4-FFF2-40B4-BE49-F238E27FC236}">
                <a16:creationId xmlns:a16="http://schemas.microsoft.com/office/drawing/2014/main" id="{BC7D365D-FCD2-4994-AF19-C1727099B4F4}"/>
              </a:ext>
            </a:extLst>
          </p:cNvPr>
          <p:cNvSpPr/>
          <p:nvPr/>
        </p:nvSpPr>
        <p:spPr>
          <a:xfrm>
            <a:off x="6644755" y="2579985"/>
            <a:ext cx="874608" cy="730525"/>
          </a:xfrm>
          <a:custGeom>
            <a:avLst/>
            <a:gdLst>
              <a:gd name="connsiteX0" fmla="*/ 0 w 1419708"/>
              <a:gd name="connsiteY0" fmla="*/ 0 h 974033"/>
              <a:gd name="connsiteX1" fmla="*/ 1176200 w 1419708"/>
              <a:gd name="connsiteY1" fmla="*/ 0 h 974033"/>
              <a:gd name="connsiteX2" fmla="*/ 1419708 w 1419708"/>
              <a:gd name="connsiteY2" fmla="*/ 487017 h 974033"/>
              <a:gd name="connsiteX3" fmla="*/ 1176200 w 1419708"/>
              <a:gd name="connsiteY3" fmla="*/ 974033 h 974033"/>
              <a:gd name="connsiteX4" fmla="*/ 0 w 1419708"/>
              <a:gd name="connsiteY4" fmla="*/ 974033 h 974033"/>
              <a:gd name="connsiteX5" fmla="*/ 243508 w 1419708"/>
              <a:gd name="connsiteY5" fmla="*/ 487017 h 974033"/>
              <a:gd name="connsiteX6" fmla="*/ 0 w 1419708"/>
              <a:gd name="connsiteY6" fmla="*/ 0 h 97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9708" h="974033">
                <a:moveTo>
                  <a:pt x="0" y="0"/>
                </a:moveTo>
                <a:lnTo>
                  <a:pt x="1176200" y="0"/>
                </a:lnTo>
                <a:lnTo>
                  <a:pt x="1419708" y="487017"/>
                </a:lnTo>
                <a:lnTo>
                  <a:pt x="1176200" y="974033"/>
                </a:lnTo>
                <a:lnTo>
                  <a:pt x="0" y="974033"/>
                </a:lnTo>
                <a:lnTo>
                  <a:pt x="243508" y="487017"/>
                </a:lnTo>
                <a:lnTo>
                  <a:pt x="0" y="0"/>
                </a:lnTo>
                <a:close/>
              </a:path>
            </a:pathLst>
          </a:cu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220194" tIns="51435" rIns="220194" bIns="51435" numCol="1" spcCol="1270" anchor="t" anchorCtr="0">
            <a:noAutofit/>
          </a:bodyPr>
          <a:lstStyle/>
          <a:p>
            <a:pPr defTabSz="900113">
              <a:lnSpc>
                <a:spcPct val="90000"/>
              </a:lnSpc>
              <a:spcBef>
                <a:spcPct val="0"/>
              </a:spcBef>
              <a:spcAft>
                <a:spcPct val="35000"/>
              </a:spcAft>
            </a:pPr>
            <a:r>
              <a:rPr lang="en-US" altLang="zh-CN" sz="1500" dirty="0">
                <a:solidFill>
                  <a:schemeClr val="bg1"/>
                </a:solidFill>
                <a:latin typeface="Calibri" panose="020F0502020204030204"/>
                <a:ea typeface="等线" panose="02010600030101010101" pitchFamily="2" charset="-122"/>
              </a:rPr>
              <a:t>Oct 2021</a:t>
            </a:r>
            <a:endParaRPr lang="zh-CN" altLang="en-US" sz="1500" dirty="0">
              <a:solidFill>
                <a:schemeClr val="bg1"/>
              </a:solidFill>
              <a:latin typeface="Calibri" panose="020F0502020204030204"/>
              <a:ea typeface="等线" panose="02010600030101010101" pitchFamily="2" charset="-122"/>
            </a:endParaRPr>
          </a:p>
        </p:txBody>
      </p:sp>
      <p:sp>
        <p:nvSpPr>
          <p:cNvPr id="49" name="Freeform: Shape 48">
            <a:extLst>
              <a:ext uri="{FF2B5EF4-FFF2-40B4-BE49-F238E27FC236}">
                <a16:creationId xmlns:a16="http://schemas.microsoft.com/office/drawing/2014/main" id="{0382DD41-31D2-40A0-ABF3-A8B1CC909F4E}"/>
              </a:ext>
            </a:extLst>
          </p:cNvPr>
          <p:cNvSpPr/>
          <p:nvPr/>
        </p:nvSpPr>
        <p:spPr>
          <a:xfrm>
            <a:off x="7345417" y="2579985"/>
            <a:ext cx="874608" cy="730525"/>
          </a:xfrm>
          <a:custGeom>
            <a:avLst/>
            <a:gdLst>
              <a:gd name="connsiteX0" fmla="*/ 0 w 1419708"/>
              <a:gd name="connsiteY0" fmla="*/ 0 h 974033"/>
              <a:gd name="connsiteX1" fmla="*/ 1176200 w 1419708"/>
              <a:gd name="connsiteY1" fmla="*/ 0 h 974033"/>
              <a:gd name="connsiteX2" fmla="*/ 1419708 w 1419708"/>
              <a:gd name="connsiteY2" fmla="*/ 487017 h 974033"/>
              <a:gd name="connsiteX3" fmla="*/ 1176200 w 1419708"/>
              <a:gd name="connsiteY3" fmla="*/ 974033 h 974033"/>
              <a:gd name="connsiteX4" fmla="*/ 0 w 1419708"/>
              <a:gd name="connsiteY4" fmla="*/ 974033 h 974033"/>
              <a:gd name="connsiteX5" fmla="*/ 243508 w 1419708"/>
              <a:gd name="connsiteY5" fmla="*/ 487017 h 974033"/>
              <a:gd name="connsiteX6" fmla="*/ 0 w 1419708"/>
              <a:gd name="connsiteY6" fmla="*/ 0 h 97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9708" h="974033">
                <a:moveTo>
                  <a:pt x="0" y="0"/>
                </a:moveTo>
                <a:lnTo>
                  <a:pt x="1176200" y="0"/>
                </a:lnTo>
                <a:lnTo>
                  <a:pt x="1419708" y="487017"/>
                </a:lnTo>
                <a:lnTo>
                  <a:pt x="1176200" y="974033"/>
                </a:lnTo>
                <a:lnTo>
                  <a:pt x="0" y="974033"/>
                </a:lnTo>
                <a:lnTo>
                  <a:pt x="243508" y="487017"/>
                </a:lnTo>
                <a:lnTo>
                  <a:pt x="0" y="0"/>
                </a:lnTo>
                <a:close/>
              </a:path>
            </a:pathLst>
          </a:custGeom>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220194" tIns="51435" rIns="220194" bIns="51435" numCol="1" spcCol="1270" anchor="t" anchorCtr="0">
            <a:noAutofit/>
          </a:bodyPr>
          <a:lstStyle/>
          <a:p>
            <a:pPr defTabSz="900113">
              <a:lnSpc>
                <a:spcPct val="90000"/>
              </a:lnSpc>
              <a:spcBef>
                <a:spcPct val="0"/>
              </a:spcBef>
              <a:spcAft>
                <a:spcPct val="35000"/>
              </a:spcAft>
            </a:pPr>
            <a:r>
              <a:rPr lang="en-US" altLang="zh-CN" sz="1500" dirty="0">
                <a:solidFill>
                  <a:schemeClr val="bg1"/>
                </a:solidFill>
                <a:latin typeface="Calibri" panose="020F0502020204030204"/>
                <a:ea typeface="等线" panose="02010600030101010101" pitchFamily="2" charset="-122"/>
              </a:rPr>
              <a:t>Nov</a:t>
            </a:r>
            <a:r>
              <a:rPr lang="zh-CN" altLang="en-US" sz="1500" dirty="0">
                <a:solidFill>
                  <a:schemeClr val="bg1"/>
                </a:solidFill>
                <a:latin typeface="Calibri" panose="020F0502020204030204"/>
                <a:ea typeface="等线" panose="02010600030101010101" pitchFamily="2" charset="-122"/>
              </a:rPr>
              <a:t> </a:t>
            </a:r>
            <a:r>
              <a:rPr lang="en-US" altLang="zh-CN" sz="1500" dirty="0">
                <a:solidFill>
                  <a:schemeClr val="bg1"/>
                </a:solidFill>
                <a:latin typeface="Calibri" panose="020F0502020204030204"/>
                <a:ea typeface="等线" panose="02010600030101010101" pitchFamily="2" charset="-122"/>
              </a:rPr>
              <a:t>2021</a:t>
            </a:r>
            <a:endParaRPr lang="zh-CN" altLang="en-US" sz="1500" dirty="0">
              <a:solidFill>
                <a:schemeClr val="bg1"/>
              </a:solidFill>
              <a:latin typeface="Calibri" panose="020F0502020204030204"/>
              <a:ea typeface="等线" panose="02010600030101010101" pitchFamily="2" charset="-122"/>
            </a:endParaRPr>
          </a:p>
        </p:txBody>
      </p:sp>
      <p:sp>
        <p:nvSpPr>
          <p:cNvPr id="50" name="Freeform: Shape 49">
            <a:extLst>
              <a:ext uri="{FF2B5EF4-FFF2-40B4-BE49-F238E27FC236}">
                <a16:creationId xmlns:a16="http://schemas.microsoft.com/office/drawing/2014/main" id="{8F58656E-B069-4FE5-AB3D-08E7741AEFDC}"/>
              </a:ext>
            </a:extLst>
          </p:cNvPr>
          <p:cNvSpPr/>
          <p:nvPr/>
        </p:nvSpPr>
        <p:spPr>
          <a:xfrm>
            <a:off x="8057441" y="2579985"/>
            <a:ext cx="874608" cy="730525"/>
          </a:xfrm>
          <a:custGeom>
            <a:avLst/>
            <a:gdLst>
              <a:gd name="connsiteX0" fmla="*/ 0 w 1419708"/>
              <a:gd name="connsiteY0" fmla="*/ 0 h 974033"/>
              <a:gd name="connsiteX1" fmla="*/ 1176200 w 1419708"/>
              <a:gd name="connsiteY1" fmla="*/ 0 h 974033"/>
              <a:gd name="connsiteX2" fmla="*/ 1419708 w 1419708"/>
              <a:gd name="connsiteY2" fmla="*/ 487017 h 974033"/>
              <a:gd name="connsiteX3" fmla="*/ 1176200 w 1419708"/>
              <a:gd name="connsiteY3" fmla="*/ 974033 h 974033"/>
              <a:gd name="connsiteX4" fmla="*/ 0 w 1419708"/>
              <a:gd name="connsiteY4" fmla="*/ 974033 h 974033"/>
              <a:gd name="connsiteX5" fmla="*/ 243508 w 1419708"/>
              <a:gd name="connsiteY5" fmla="*/ 487017 h 974033"/>
              <a:gd name="connsiteX6" fmla="*/ 0 w 1419708"/>
              <a:gd name="connsiteY6" fmla="*/ 0 h 97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9708" h="974033">
                <a:moveTo>
                  <a:pt x="0" y="0"/>
                </a:moveTo>
                <a:lnTo>
                  <a:pt x="1176200" y="0"/>
                </a:lnTo>
                <a:lnTo>
                  <a:pt x="1419708" y="487017"/>
                </a:lnTo>
                <a:lnTo>
                  <a:pt x="1176200" y="974033"/>
                </a:lnTo>
                <a:lnTo>
                  <a:pt x="0" y="974033"/>
                </a:lnTo>
                <a:lnTo>
                  <a:pt x="243508" y="487017"/>
                </a:lnTo>
                <a:lnTo>
                  <a:pt x="0" y="0"/>
                </a:lnTo>
                <a:close/>
              </a:path>
            </a:pathLst>
          </a:custGeom>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220194" tIns="51435" rIns="220194" bIns="51435" numCol="1" spcCol="1270" anchor="t" anchorCtr="0">
            <a:noAutofit/>
          </a:bodyPr>
          <a:lstStyle/>
          <a:p>
            <a:pPr defTabSz="900113">
              <a:lnSpc>
                <a:spcPct val="90000"/>
              </a:lnSpc>
              <a:spcBef>
                <a:spcPct val="0"/>
              </a:spcBef>
              <a:spcAft>
                <a:spcPct val="35000"/>
              </a:spcAft>
            </a:pPr>
            <a:r>
              <a:rPr lang="en-US" altLang="zh-CN" sz="1500" dirty="0">
                <a:solidFill>
                  <a:schemeClr val="bg1"/>
                </a:solidFill>
                <a:latin typeface="Calibri" panose="020F0502020204030204"/>
                <a:ea typeface="等线" panose="02010600030101010101" pitchFamily="2" charset="-122"/>
              </a:rPr>
              <a:t>Dec 2021</a:t>
            </a:r>
            <a:endParaRPr lang="zh-CN" altLang="en-US" sz="1500" dirty="0">
              <a:solidFill>
                <a:schemeClr val="bg1"/>
              </a:solidFill>
              <a:latin typeface="Calibri" panose="020F0502020204030204"/>
              <a:ea typeface="等线" panose="02010600030101010101" pitchFamily="2" charset="-122"/>
            </a:endParaRPr>
          </a:p>
        </p:txBody>
      </p:sp>
      <p:sp>
        <p:nvSpPr>
          <p:cNvPr id="52" name="TextBox 51">
            <a:extLst>
              <a:ext uri="{FF2B5EF4-FFF2-40B4-BE49-F238E27FC236}">
                <a16:creationId xmlns:a16="http://schemas.microsoft.com/office/drawing/2014/main" id="{FE161034-4E69-463B-BFF6-82AD4C4CD55A}"/>
              </a:ext>
            </a:extLst>
          </p:cNvPr>
          <p:cNvSpPr txBox="1"/>
          <p:nvPr/>
        </p:nvSpPr>
        <p:spPr>
          <a:xfrm>
            <a:off x="5205209" y="2071844"/>
            <a:ext cx="524503" cy="507831"/>
          </a:xfrm>
          <a:prstGeom prst="rect">
            <a:avLst/>
          </a:prstGeom>
          <a:noFill/>
        </p:spPr>
        <p:txBody>
          <a:bodyPr wrap="none" rtlCol="0">
            <a:spAutoFit/>
          </a:bodyPr>
          <a:lstStyle/>
          <a:p>
            <a:pPr defTabSz="685800"/>
            <a:r>
              <a:rPr lang="en-US" sz="1350" b="1" dirty="0">
                <a:solidFill>
                  <a:schemeClr val="bg1"/>
                </a:solidFill>
                <a:latin typeface="Calibri" panose="020F0502020204030204"/>
              </a:rPr>
              <a:t>MCR</a:t>
            </a:r>
          </a:p>
          <a:p>
            <a:pPr defTabSz="685800"/>
            <a:r>
              <a:rPr lang="en-US" sz="1350" b="1" dirty="0">
                <a:solidFill>
                  <a:schemeClr val="bg1"/>
                </a:solidFill>
                <a:latin typeface="Calibri" panose="020F0502020204030204"/>
              </a:rPr>
              <a:t>SRR</a:t>
            </a:r>
          </a:p>
        </p:txBody>
      </p:sp>
      <p:cxnSp>
        <p:nvCxnSpPr>
          <p:cNvPr id="66" name="Straight Arrow Connector 65">
            <a:extLst>
              <a:ext uri="{FF2B5EF4-FFF2-40B4-BE49-F238E27FC236}">
                <a16:creationId xmlns:a16="http://schemas.microsoft.com/office/drawing/2014/main" id="{30CBC40C-9E0C-4CA1-91EF-238F268861B6}"/>
              </a:ext>
            </a:extLst>
          </p:cNvPr>
          <p:cNvCxnSpPr>
            <a:cxnSpLocks/>
          </p:cNvCxnSpPr>
          <p:nvPr/>
        </p:nvCxnSpPr>
        <p:spPr>
          <a:xfrm flipV="1">
            <a:off x="5420303" y="1637318"/>
            <a:ext cx="0" cy="48314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3E7E499E-24AA-4885-B9C7-F3FE1C2AEC98}"/>
              </a:ext>
            </a:extLst>
          </p:cNvPr>
          <p:cNvCxnSpPr>
            <a:cxnSpLocks/>
          </p:cNvCxnSpPr>
          <p:nvPr/>
        </p:nvCxnSpPr>
        <p:spPr>
          <a:xfrm flipV="1">
            <a:off x="714474" y="3327430"/>
            <a:ext cx="0" cy="48314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9F5B5A08-3446-4DFF-8F33-682725CDB3A4}"/>
              </a:ext>
            </a:extLst>
          </p:cNvPr>
          <p:cNvSpPr txBox="1"/>
          <p:nvPr/>
        </p:nvSpPr>
        <p:spPr>
          <a:xfrm>
            <a:off x="74404" y="3816954"/>
            <a:ext cx="1180897" cy="507831"/>
          </a:xfrm>
          <a:prstGeom prst="rect">
            <a:avLst/>
          </a:prstGeom>
          <a:noFill/>
        </p:spPr>
        <p:txBody>
          <a:bodyPr wrap="square" rtlCol="0">
            <a:spAutoFit/>
          </a:bodyPr>
          <a:lstStyle/>
          <a:p>
            <a:pPr algn="ctr" defTabSz="685800"/>
            <a:r>
              <a:rPr lang="en-US" sz="1350" b="1" dirty="0">
                <a:solidFill>
                  <a:schemeClr val="bg1"/>
                </a:solidFill>
                <a:latin typeface="Calibri" panose="020F0502020204030204"/>
              </a:rPr>
              <a:t>Phase 0/1</a:t>
            </a:r>
          </a:p>
          <a:p>
            <a:pPr algn="ctr" defTabSz="685800"/>
            <a:r>
              <a:rPr lang="en-US" sz="1350" b="1" dirty="0">
                <a:solidFill>
                  <a:schemeClr val="bg1"/>
                </a:solidFill>
                <a:latin typeface="Calibri" panose="020F0502020204030204"/>
              </a:rPr>
              <a:t>Safety Review</a:t>
            </a:r>
          </a:p>
        </p:txBody>
      </p:sp>
      <p:sp>
        <p:nvSpPr>
          <p:cNvPr id="83" name="Rectangle 82">
            <a:extLst>
              <a:ext uri="{FF2B5EF4-FFF2-40B4-BE49-F238E27FC236}">
                <a16:creationId xmlns:a16="http://schemas.microsoft.com/office/drawing/2014/main" id="{420DDD62-309D-49C1-AF9A-3B03109F3901}"/>
              </a:ext>
            </a:extLst>
          </p:cNvPr>
          <p:cNvSpPr/>
          <p:nvPr/>
        </p:nvSpPr>
        <p:spPr>
          <a:xfrm>
            <a:off x="1157718" y="3328803"/>
            <a:ext cx="4465142" cy="730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500" b="1" dirty="0">
                <a:solidFill>
                  <a:schemeClr val="bg1"/>
                </a:solidFill>
                <a:latin typeface="Calibri" panose="020F0502020204030204"/>
              </a:rPr>
              <a:t>Design Maturation to </a:t>
            </a:r>
          </a:p>
          <a:p>
            <a:pPr algn="ctr" defTabSz="685800"/>
            <a:r>
              <a:rPr lang="en-US" sz="1500" b="1" dirty="0">
                <a:solidFill>
                  <a:schemeClr val="bg1"/>
                </a:solidFill>
                <a:latin typeface="Calibri" panose="020F0502020204030204"/>
              </a:rPr>
              <a:t>Final (Critical) Design</a:t>
            </a:r>
          </a:p>
        </p:txBody>
      </p:sp>
      <p:cxnSp>
        <p:nvCxnSpPr>
          <p:cNvPr id="84" name="Straight Arrow Connector 83">
            <a:extLst>
              <a:ext uri="{FF2B5EF4-FFF2-40B4-BE49-F238E27FC236}">
                <a16:creationId xmlns:a16="http://schemas.microsoft.com/office/drawing/2014/main" id="{95B417F2-6FFE-4720-8B46-F933E87C64EF}"/>
              </a:ext>
            </a:extLst>
          </p:cNvPr>
          <p:cNvCxnSpPr>
            <a:cxnSpLocks/>
          </p:cNvCxnSpPr>
          <p:nvPr/>
        </p:nvCxnSpPr>
        <p:spPr>
          <a:xfrm flipV="1">
            <a:off x="8430263" y="1630638"/>
            <a:ext cx="0" cy="48314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85" name="TextBox 84">
            <a:extLst>
              <a:ext uri="{FF2B5EF4-FFF2-40B4-BE49-F238E27FC236}">
                <a16:creationId xmlns:a16="http://schemas.microsoft.com/office/drawing/2014/main" id="{1D8C514E-E1D6-4D39-8A0D-60650E3DA658}"/>
              </a:ext>
            </a:extLst>
          </p:cNvPr>
          <p:cNvSpPr txBox="1"/>
          <p:nvPr/>
        </p:nvSpPr>
        <p:spPr>
          <a:xfrm>
            <a:off x="7832896" y="2086455"/>
            <a:ext cx="1224572" cy="507831"/>
          </a:xfrm>
          <a:prstGeom prst="rect">
            <a:avLst/>
          </a:prstGeom>
          <a:noFill/>
        </p:spPr>
        <p:txBody>
          <a:bodyPr wrap="square" rtlCol="0">
            <a:spAutoFit/>
          </a:bodyPr>
          <a:lstStyle/>
          <a:p>
            <a:pPr algn="ctr" defTabSz="685800"/>
            <a:r>
              <a:rPr lang="en-US" sz="1350" b="1" dirty="0">
                <a:solidFill>
                  <a:schemeClr val="bg1"/>
                </a:solidFill>
                <a:latin typeface="Calibri" panose="020F0502020204030204"/>
              </a:rPr>
              <a:t> Prelim Design</a:t>
            </a:r>
          </a:p>
          <a:p>
            <a:pPr algn="ctr" defTabSz="685800"/>
            <a:r>
              <a:rPr lang="en-US" sz="1350" b="1" dirty="0">
                <a:solidFill>
                  <a:schemeClr val="bg1"/>
                </a:solidFill>
                <a:latin typeface="Calibri" panose="020F0502020204030204"/>
              </a:rPr>
              <a:t>Review</a:t>
            </a:r>
          </a:p>
        </p:txBody>
      </p:sp>
      <p:sp>
        <p:nvSpPr>
          <p:cNvPr id="87" name="Rectangle 86">
            <a:extLst>
              <a:ext uri="{FF2B5EF4-FFF2-40B4-BE49-F238E27FC236}">
                <a16:creationId xmlns:a16="http://schemas.microsoft.com/office/drawing/2014/main" id="{FE94CA05-5D4C-49B9-84CB-A7EA289A2BE7}"/>
              </a:ext>
            </a:extLst>
          </p:cNvPr>
          <p:cNvSpPr/>
          <p:nvPr/>
        </p:nvSpPr>
        <p:spPr>
          <a:xfrm>
            <a:off x="7860550" y="3330594"/>
            <a:ext cx="1166249" cy="730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500" b="1" dirty="0">
                <a:solidFill>
                  <a:schemeClr val="bg1"/>
                </a:solidFill>
                <a:latin typeface="Calibri" panose="020F0502020204030204"/>
              </a:rPr>
              <a:t>HW Fabrication</a:t>
            </a:r>
          </a:p>
        </p:txBody>
      </p:sp>
      <p:pic>
        <p:nvPicPr>
          <p:cNvPr id="3" name="Picture 2">
            <a:extLst>
              <a:ext uri="{FF2B5EF4-FFF2-40B4-BE49-F238E27FC236}">
                <a16:creationId xmlns:a16="http://schemas.microsoft.com/office/drawing/2014/main" id="{B90F75BA-769F-4914-9A8B-E2D33E64FFE9}"/>
              </a:ext>
            </a:extLst>
          </p:cNvPr>
          <p:cNvPicPr>
            <a:picLocks noChangeAspect="1"/>
          </p:cNvPicPr>
          <p:nvPr/>
        </p:nvPicPr>
        <p:blipFill>
          <a:blip r:embed="rId2"/>
          <a:stretch>
            <a:fillRect/>
          </a:stretch>
        </p:blipFill>
        <p:spPr>
          <a:xfrm>
            <a:off x="3121400" y="1637318"/>
            <a:ext cx="2181033" cy="736156"/>
          </a:xfrm>
          <a:prstGeom prst="rect">
            <a:avLst/>
          </a:prstGeom>
        </p:spPr>
      </p:pic>
      <p:sp>
        <p:nvSpPr>
          <p:cNvPr id="59" name="Rectangle 58">
            <a:extLst>
              <a:ext uri="{FF2B5EF4-FFF2-40B4-BE49-F238E27FC236}">
                <a16:creationId xmlns:a16="http://schemas.microsoft.com/office/drawing/2014/main" id="{9BE24D12-666E-4507-BE4E-F84F029DBA35}"/>
              </a:ext>
            </a:extLst>
          </p:cNvPr>
          <p:cNvSpPr/>
          <p:nvPr/>
        </p:nvSpPr>
        <p:spPr>
          <a:xfrm>
            <a:off x="5663724" y="1639182"/>
            <a:ext cx="2264749" cy="730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500" b="1" dirty="0">
                <a:solidFill>
                  <a:schemeClr val="bg1"/>
                </a:solidFill>
                <a:latin typeface="Calibri" panose="020F0502020204030204"/>
              </a:rPr>
              <a:t>Preliminary Design Development</a:t>
            </a:r>
          </a:p>
        </p:txBody>
      </p:sp>
      <p:cxnSp>
        <p:nvCxnSpPr>
          <p:cNvPr id="60" name="Straight Arrow Connector 59">
            <a:extLst>
              <a:ext uri="{FF2B5EF4-FFF2-40B4-BE49-F238E27FC236}">
                <a16:creationId xmlns:a16="http://schemas.microsoft.com/office/drawing/2014/main" id="{A451EEAC-1372-40B7-92C3-C7E081D36317}"/>
              </a:ext>
            </a:extLst>
          </p:cNvPr>
          <p:cNvCxnSpPr>
            <a:cxnSpLocks/>
          </p:cNvCxnSpPr>
          <p:nvPr/>
        </p:nvCxnSpPr>
        <p:spPr>
          <a:xfrm flipV="1">
            <a:off x="6323522" y="3310510"/>
            <a:ext cx="0" cy="48314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CC036748-5DAD-448E-8E8D-B9919085757E}"/>
              </a:ext>
            </a:extLst>
          </p:cNvPr>
          <p:cNvSpPr txBox="1"/>
          <p:nvPr/>
        </p:nvSpPr>
        <p:spPr>
          <a:xfrm>
            <a:off x="5474112" y="3743251"/>
            <a:ext cx="1607947" cy="507831"/>
          </a:xfrm>
          <a:prstGeom prst="rect">
            <a:avLst/>
          </a:prstGeom>
          <a:noFill/>
        </p:spPr>
        <p:txBody>
          <a:bodyPr wrap="square" rtlCol="0">
            <a:spAutoFit/>
          </a:bodyPr>
          <a:lstStyle/>
          <a:p>
            <a:pPr algn="ctr" defTabSz="685800"/>
            <a:r>
              <a:rPr lang="en-US" sz="1350" b="1" dirty="0">
                <a:solidFill>
                  <a:schemeClr val="bg1"/>
                </a:solidFill>
                <a:latin typeface="Calibri" panose="020F0502020204030204"/>
              </a:rPr>
              <a:t> Final (Critical) Design Review</a:t>
            </a:r>
          </a:p>
        </p:txBody>
      </p:sp>
      <p:cxnSp>
        <p:nvCxnSpPr>
          <p:cNvPr id="68" name="Straight Arrow Connector 67">
            <a:extLst>
              <a:ext uri="{FF2B5EF4-FFF2-40B4-BE49-F238E27FC236}">
                <a16:creationId xmlns:a16="http://schemas.microsoft.com/office/drawing/2014/main" id="{146AAC9E-D365-483F-9D0A-5195E051B140}"/>
              </a:ext>
            </a:extLst>
          </p:cNvPr>
          <p:cNvCxnSpPr>
            <a:cxnSpLocks/>
          </p:cNvCxnSpPr>
          <p:nvPr/>
        </p:nvCxnSpPr>
        <p:spPr>
          <a:xfrm flipV="1">
            <a:off x="7332725" y="3310510"/>
            <a:ext cx="0" cy="48314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A8382FA2-5776-4084-B354-C84B0F8EB762}"/>
              </a:ext>
            </a:extLst>
          </p:cNvPr>
          <p:cNvSpPr txBox="1"/>
          <p:nvPr/>
        </p:nvSpPr>
        <p:spPr>
          <a:xfrm>
            <a:off x="6760508" y="3750014"/>
            <a:ext cx="1180897" cy="507831"/>
          </a:xfrm>
          <a:prstGeom prst="rect">
            <a:avLst/>
          </a:prstGeom>
          <a:noFill/>
        </p:spPr>
        <p:txBody>
          <a:bodyPr wrap="square" rtlCol="0">
            <a:spAutoFit/>
          </a:bodyPr>
          <a:lstStyle/>
          <a:p>
            <a:pPr algn="ctr" defTabSz="685800"/>
            <a:r>
              <a:rPr lang="en-US" sz="1350" b="1" dirty="0">
                <a:solidFill>
                  <a:schemeClr val="bg1"/>
                </a:solidFill>
                <a:latin typeface="Calibri" panose="020F0502020204030204"/>
              </a:rPr>
              <a:t>Phase 2</a:t>
            </a:r>
          </a:p>
          <a:p>
            <a:pPr algn="ctr" defTabSz="685800"/>
            <a:r>
              <a:rPr lang="en-US" sz="1350" b="1" dirty="0">
                <a:solidFill>
                  <a:schemeClr val="bg1"/>
                </a:solidFill>
                <a:latin typeface="Calibri" panose="020F0502020204030204"/>
              </a:rPr>
              <a:t>Safety Review</a:t>
            </a:r>
          </a:p>
        </p:txBody>
      </p:sp>
    </p:spTree>
    <p:extLst>
      <p:ext uri="{BB962C8B-B14F-4D97-AF65-F5344CB8AC3E}">
        <p14:creationId xmlns:p14="http://schemas.microsoft.com/office/powerpoint/2010/main" val="25601073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rgbClr val="002060"/>
            </a:gs>
            <a:gs pos="100000">
              <a:schemeClr val="tx1"/>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8B82F-58DA-40BB-BF9A-1ECA13CCFD1D}"/>
              </a:ext>
            </a:extLst>
          </p:cNvPr>
          <p:cNvSpPr>
            <a:spLocks noGrp="1"/>
          </p:cNvSpPr>
          <p:nvPr>
            <p:ph type="title"/>
          </p:nvPr>
        </p:nvSpPr>
        <p:spPr>
          <a:xfrm>
            <a:off x="628650" y="211998"/>
            <a:ext cx="7886700" cy="626269"/>
          </a:xfrm>
        </p:spPr>
        <p:txBody>
          <a:bodyPr>
            <a:normAutofit fontScale="90000"/>
          </a:bodyPr>
          <a:lstStyle/>
          <a:p>
            <a:r>
              <a:rPr lang="en-US" b="1" dirty="0" err="1">
                <a:solidFill>
                  <a:schemeClr val="bg1"/>
                </a:solidFill>
              </a:rPr>
              <a:t>AREx</a:t>
            </a:r>
            <a:r>
              <a:rPr lang="en-US" b="1" dirty="0">
                <a:solidFill>
                  <a:schemeClr val="bg1"/>
                </a:solidFill>
              </a:rPr>
              <a:t> Gateway Mark 1 Development Schedule</a:t>
            </a:r>
          </a:p>
        </p:txBody>
      </p:sp>
      <p:sp>
        <p:nvSpPr>
          <p:cNvPr id="8" name="Freeform: Shape 7">
            <a:extLst>
              <a:ext uri="{FF2B5EF4-FFF2-40B4-BE49-F238E27FC236}">
                <a16:creationId xmlns:a16="http://schemas.microsoft.com/office/drawing/2014/main" id="{705CC7DF-ABDF-496E-8FF7-8332778A3DC3}"/>
              </a:ext>
            </a:extLst>
          </p:cNvPr>
          <p:cNvSpPr/>
          <p:nvPr/>
        </p:nvSpPr>
        <p:spPr>
          <a:xfrm>
            <a:off x="347574" y="900114"/>
            <a:ext cx="874608" cy="730525"/>
          </a:xfrm>
          <a:custGeom>
            <a:avLst/>
            <a:gdLst>
              <a:gd name="connsiteX0" fmla="*/ 0 w 1419708"/>
              <a:gd name="connsiteY0" fmla="*/ 0 h 974033"/>
              <a:gd name="connsiteX1" fmla="*/ 1176200 w 1419708"/>
              <a:gd name="connsiteY1" fmla="*/ 0 h 974033"/>
              <a:gd name="connsiteX2" fmla="*/ 1419708 w 1419708"/>
              <a:gd name="connsiteY2" fmla="*/ 487017 h 974033"/>
              <a:gd name="connsiteX3" fmla="*/ 1176200 w 1419708"/>
              <a:gd name="connsiteY3" fmla="*/ 974033 h 974033"/>
              <a:gd name="connsiteX4" fmla="*/ 0 w 1419708"/>
              <a:gd name="connsiteY4" fmla="*/ 974033 h 974033"/>
              <a:gd name="connsiteX5" fmla="*/ 0 w 1419708"/>
              <a:gd name="connsiteY5" fmla="*/ 0 h 97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9708" h="974033">
                <a:moveTo>
                  <a:pt x="0" y="0"/>
                </a:moveTo>
                <a:lnTo>
                  <a:pt x="1176200" y="0"/>
                </a:lnTo>
                <a:lnTo>
                  <a:pt x="1419708" y="487017"/>
                </a:lnTo>
                <a:lnTo>
                  <a:pt x="1176200" y="974033"/>
                </a:lnTo>
                <a:lnTo>
                  <a:pt x="0" y="974033"/>
                </a:lnTo>
                <a:lnTo>
                  <a:pt x="0" y="0"/>
                </a:lnTo>
                <a:close/>
              </a:path>
            </a:pathLst>
          </a:cu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37563" tIns="51435" rIns="241568" bIns="51435" numCol="1" spcCol="1270" anchor="t" anchorCtr="0">
            <a:noAutofit/>
          </a:bodyPr>
          <a:lstStyle/>
          <a:p>
            <a:pPr defTabSz="900113">
              <a:lnSpc>
                <a:spcPct val="90000"/>
              </a:lnSpc>
              <a:spcBef>
                <a:spcPct val="0"/>
              </a:spcBef>
              <a:spcAft>
                <a:spcPct val="35000"/>
              </a:spcAft>
            </a:pPr>
            <a:r>
              <a:rPr lang="en-US" altLang="zh-CN" sz="1500" dirty="0">
                <a:solidFill>
                  <a:schemeClr val="bg1"/>
                </a:solidFill>
              </a:rPr>
              <a:t>Jan 2022</a:t>
            </a:r>
            <a:endParaRPr lang="zh-CN" altLang="en-US" sz="1500" dirty="0">
              <a:solidFill>
                <a:schemeClr val="bg1"/>
              </a:solidFill>
            </a:endParaRPr>
          </a:p>
        </p:txBody>
      </p:sp>
      <p:sp>
        <p:nvSpPr>
          <p:cNvPr id="9" name="Freeform: Shape 8">
            <a:extLst>
              <a:ext uri="{FF2B5EF4-FFF2-40B4-BE49-F238E27FC236}">
                <a16:creationId xmlns:a16="http://schemas.microsoft.com/office/drawing/2014/main" id="{7EA42B13-BE76-4275-8FE4-C502949100B7}"/>
              </a:ext>
            </a:extLst>
          </p:cNvPr>
          <p:cNvSpPr/>
          <p:nvPr/>
        </p:nvSpPr>
        <p:spPr>
          <a:xfrm>
            <a:off x="1047261" y="900114"/>
            <a:ext cx="874608" cy="730525"/>
          </a:xfrm>
          <a:custGeom>
            <a:avLst/>
            <a:gdLst>
              <a:gd name="connsiteX0" fmla="*/ 0 w 1419708"/>
              <a:gd name="connsiteY0" fmla="*/ 0 h 974033"/>
              <a:gd name="connsiteX1" fmla="*/ 1176200 w 1419708"/>
              <a:gd name="connsiteY1" fmla="*/ 0 h 974033"/>
              <a:gd name="connsiteX2" fmla="*/ 1419708 w 1419708"/>
              <a:gd name="connsiteY2" fmla="*/ 487017 h 974033"/>
              <a:gd name="connsiteX3" fmla="*/ 1176200 w 1419708"/>
              <a:gd name="connsiteY3" fmla="*/ 974033 h 974033"/>
              <a:gd name="connsiteX4" fmla="*/ 0 w 1419708"/>
              <a:gd name="connsiteY4" fmla="*/ 974033 h 974033"/>
              <a:gd name="connsiteX5" fmla="*/ 243508 w 1419708"/>
              <a:gd name="connsiteY5" fmla="*/ 487017 h 974033"/>
              <a:gd name="connsiteX6" fmla="*/ 0 w 1419708"/>
              <a:gd name="connsiteY6" fmla="*/ 0 h 97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9708" h="974033">
                <a:moveTo>
                  <a:pt x="0" y="0"/>
                </a:moveTo>
                <a:lnTo>
                  <a:pt x="1176200" y="0"/>
                </a:lnTo>
                <a:lnTo>
                  <a:pt x="1419708" y="487017"/>
                </a:lnTo>
                <a:lnTo>
                  <a:pt x="1176200" y="974033"/>
                </a:lnTo>
                <a:lnTo>
                  <a:pt x="0" y="974033"/>
                </a:lnTo>
                <a:lnTo>
                  <a:pt x="243508" y="487017"/>
                </a:lnTo>
                <a:lnTo>
                  <a:pt x="0" y="0"/>
                </a:lnTo>
                <a:close/>
              </a:path>
            </a:pathLst>
          </a:custGeom>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220194" tIns="51435" rIns="220194" bIns="51435" numCol="1" spcCol="1270" anchor="t" anchorCtr="0">
            <a:noAutofit/>
          </a:bodyPr>
          <a:lstStyle/>
          <a:p>
            <a:pPr defTabSz="900113">
              <a:lnSpc>
                <a:spcPct val="90000"/>
              </a:lnSpc>
              <a:spcBef>
                <a:spcPct val="0"/>
              </a:spcBef>
              <a:spcAft>
                <a:spcPct val="35000"/>
              </a:spcAft>
            </a:pPr>
            <a:r>
              <a:rPr lang="en-US" altLang="zh-CN" sz="1500" dirty="0">
                <a:solidFill>
                  <a:schemeClr val="bg1"/>
                </a:solidFill>
              </a:rPr>
              <a:t>Feb 2022</a:t>
            </a:r>
            <a:endParaRPr lang="zh-CN" altLang="en-US" sz="1500" dirty="0">
              <a:solidFill>
                <a:schemeClr val="bg1"/>
              </a:solidFill>
            </a:endParaRPr>
          </a:p>
        </p:txBody>
      </p:sp>
      <p:sp>
        <p:nvSpPr>
          <p:cNvPr id="10" name="Freeform: Shape 9">
            <a:extLst>
              <a:ext uri="{FF2B5EF4-FFF2-40B4-BE49-F238E27FC236}">
                <a16:creationId xmlns:a16="http://schemas.microsoft.com/office/drawing/2014/main" id="{E3208959-61D1-42F8-B5D8-60670D10B894}"/>
              </a:ext>
            </a:extLst>
          </p:cNvPr>
          <p:cNvSpPr/>
          <p:nvPr/>
        </p:nvSpPr>
        <p:spPr>
          <a:xfrm>
            <a:off x="1746947" y="900114"/>
            <a:ext cx="874608" cy="730525"/>
          </a:xfrm>
          <a:custGeom>
            <a:avLst/>
            <a:gdLst>
              <a:gd name="connsiteX0" fmla="*/ 0 w 1419708"/>
              <a:gd name="connsiteY0" fmla="*/ 0 h 974033"/>
              <a:gd name="connsiteX1" fmla="*/ 1176200 w 1419708"/>
              <a:gd name="connsiteY1" fmla="*/ 0 h 974033"/>
              <a:gd name="connsiteX2" fmla="*/ 1419708 w 1419708"/>
              <a:gd name="connsiteY2" fmla="*/ 487017 h 974033"/>
              <a:gd name="connsiteX3" fmla="*/ 1176200 w 1419708"/>
              <a:gd name="connsiteY3" fmla="*/ 974033 h 974033"/>
              <a:gd name="connsiteX4" fmla="*/ 0 w 1419708"/>
              <a:gd name="connsiteY4" fmla="*/ 974033 h 974033"/>
              <a:gd name="connsiteX5" fmla="*/ 243508 w 1419708"/>
              <a:gd name="connsiteY5" fmla="*/ 487017 h 974033"/>
              <a:gd name="connsiteX6" fmla="*/ 0 w 1419708"/>
              <a:gd name="connsiteY6" fmla="*/ 0 h 97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9708" h="974033">
                <a:moveTo>
                  <a:pt x="0" y="0"/>
                </a:moveTo>
                <a:lnTo>
                  <a:pt x="1176200" y="0"/>
                </a:lnTo>
                <a:lnTo>
                  <a:pt x="1419708" y="487017"/>
                </a:lnTo>
                <a:lnTo>
                  <a:pt x="1176200" y="974033"/>
                </a:lnTo>
                <a:lnTo>
                  <a:pt x="0" y="974033"/>
                </a:lnTo>
                <a:lnTo>
                  <a:pt x="243508" y="487017"/>
                </a:lnTo>
                <a:lnTo>
                  <a:pt x="0" y="0"/>
                </a:lnTo>
                <a:close/>
              </a:path>
            </a:pathLst>
          </a:custGeom>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220194" tIns="51435" rIns="220194" bIns="51435" numCol="1" spcCol="1270" anchor="t" anchorCtr="0">
            <a:noAutofit/>
          </a:bodyPr>
          <a:lstStyle/>
          <a:p>
            <a:pPr defTabSz="900113">
              <a:lnSpc>
                <a:spcPct val="90000"/>
              </a:lnSpc>
              <a:spcBef>
                <a:spcPct val="0"/>
              </a:spcBef>
              <a:spcAft>
                <a:spcPct val="35000"/>
              </a:spcAft>
            </a:pPr>
            <a:r>
              <a:rPr lang="en-US" altLang="zh-CN" sz="1500" dirty="0">
                <a:solidFill>
                  <a:schemeClr val="bg1"/>
                </a:solidFill>
              </a:rPr>
              <a:t>Mar 2022</a:t>
            </a:r>
          </a:p>
        </p:txBody>
      </p:sp>
      <p:sp>
        <p:nvSpPr>
          <p:cNvPr id="11" name="Freeform: Shape 10">
            <a:extLst>
              <a:ext uri="{FF2B5EF4-FFF2-40B4-BE49-F238E27FC236}">
                <a16:creationId xmlns:a16="http://schemas.microsoft.com/office/drawing/2014/main" id="{58A13BAC-337C-4011-9707-4172E2FFA50F}"/>
              </a:ext>
            </a:extLst>
          </p:cNvPr>
          <p:cNvSpPr/>
          <p:nvPr/>
        </p:nvSpPr>
        <p:spPr>
          <a:xfrm>
            <a:off x="2446634" y="900114"/>
            <a:ext cx="874608" cy="730525"/>
          </a:xfrm>
          <a:custGeom>
            <a:avLst/>
            <a:gdLst>
              <a:gd name="connsiteX0" fmla="*/ 0 w 1419708"/>
              <a:gd name="connsiteY0" fmla="*/ 0 h 974033"/>
              <a:gd name="connsiteX1" fmla="*/ 1176200 w 1419708"/>
              <a:gd name="connsiteY1" fmla="*/ 0 h 974033"/>
              <a:gd name="connsiteX2" fmla="*/ 1419708 w 1419708"/>
              <a:gd name="connsiteY2" fmla="*/ 487017 h 974033"/>
              <a:gd name="connsiteX3" fmla="*/ 1176200 w 1419708"/>
              <a:gd name="connsiteY3" fmla="*/ 974033 h 974033"/>
              <a:gd name="connsiteX4" fmla="*/ 0 w 1419708"/>
              <a:gd name="connsiteY4" fmla="*/ 974033 h 974033"/>
              <a:gd name="connsiteX5" fmla="*/ 243508 w 1419708"/>
              <a:gd name="connsiteY5" fmla="*/ 487017 h 974033"/>
              <a:gd name="connsiteX6" fmla="*/ 0 w 1419708"/>
              <a:gd name="connsiteY6" fmla="*/ 0 h 97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9708" h="974033">
                <a:moveTo>
                  <a:pt x="0" y="0"/>
                </a:moveTo>
                <a:lnTo>
                  <a:pt x="1176200" y="0"/>
                </a:lnTo>
                <a:lnTo>
                  <a:pt x="1419708" y="487017"/>
                </a:lnTo>
                <a:lnTo>
                  <a:pt x="1176200" y="974033"/>
                </a:lnTo>
                <a:lnTo>
                  <a:pt x="0" y="974033"/>
                </a:lnTo>
                <a:lnTo>
                  <a:pt x="243508" y="487017"/>
                </a:lnTo>
                <a:lnTo>
                  <a:pt x="0" y="0"/>
                </a:lnTo>
                <a:close/>
              </a:path>
            </a:pathLst>
          </a:custGeom>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spcFirstLastPara="0" vert="horz" wrap="square" lIns="220194" tIns="51435" rIns="220194" bIns="51435" numCol="1" spcCol="1270" anchor="t" anchorCtr="0">
            <a:noAutofit/>
          </a:bodyPr>
          <a:lstStyle/>
          <a:p>
            <a:pPr defTabSz="900113">
              <a:lnSpc>
                <a:spcPct val="90000"/>
              </a:lnSpc>
              <a:spcBef>
                <a:spcPct val="0"/>
              </a:spcBef>
              <a:spcAft>
                <a:spcPct val="35000"/>
              </a:spcAft>
            </a:pPr>
            <a:r>
              <a:rPr lang="en-US" altLang="zh-CN" sz="1500" dirty="0">
                <a:solidFill>
                  <a:schemeClr val="bg1"/>
                </a:solidFill>
              </a:rPr>
              <a:t>Apr 2022</a:t>
            </a:r>
            <a:endParaRPr lang="zh-CN" altLang="en-US" sz="1500" dirty="0">
              <a:solidFill>
                <a:schemeClr val="bg1"/>
              </a:solidFill>
            </a:endParaRPr>
          </a:p>
        </p:txBody>
      </p:sp>
      <p:sp>
        <p:nvSpPr>
          <p:cNvPr id="12" name="Freeform: Shape 11">
            <a:extLst>
              <a:ext uri="{FF2B5EF4-FFF2-40B4-BE49-F238E27FC236}">
                <a16:creationId xmlns:a16="http://schemas.microsoft.com/office/drawing/2014/main" id="{96B9DE6A-6B6B-4D15-BD20-A266EB65E882}"/>
              </a:ext>
            </a:extLst>
          </p:cNvPr>
          <p:cNvSpPr/>
          <p:nvPr/>
        </p:nvSpPr>
        <p:spPr>
          <a:xfrm>
            <a:off x="3159634" y="900114"/>
            <a:ext cx="874608" cy="730525"/>
          </a:xfrm>
          <a:custGeom>
            <a:avLst/>
            <a:gdLst>
              <a:gd name="connsiteX0" fmla="*/ 0 w 1419708"/>
              <a:gd name="connsiteY0" fmla="*/ 0 h 974033"/>
              <a:gd name="connsiteX1" fmla="*/ 1176200 w 1419708"/>
              <a:gd name="connsiteY1" fmla="*/ 0 h 974033"/>
              <a:gd name="connsiteX2" fmla="*/ 1419708 w 1419708"/>
              <a:gd name="connsiteY2" fmla="*/ 487017 h 974033"/>
              <a:gd name="connsiteX3" fmla="*/ 1176200 w 1419708"/>
              <a:gd name="connsiteY3" fmla="*/ 974033 h 974033"/>
              <a:gd name="connsiteX4" fmla="*/ 0 w 1419708"/>
              <a:gd name="connsiteY4" fmla="*/ 974033 h 974033"/>
              <a:gd name="connsiteX5" fmla="*/ 243508 w 1419708"/>
              <a:gd name="connsiteY5" fmla="*/ 487017 h 974033"/>
              <a:gd name="connsiteX6" fmla="*/ 0 w 1419708"/>
              <a:gd name="connsiteY6" fmla="*/ 0 h 97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9708" h="974033">
                <a:moveTo>
                  <a:pt x="0" y="0"/>
                </a:moveTo>
                <a:lnTo>
                  <a:pt x="1176200" y="0"/>
                </a:lnTo>
                <a:lnTo>
                  <a:pt x="1419708" y="487017"/>
                </a:lnTo>
                <a:lnTo>
                  <a:pt x="1176200" y="974033"/>
                </a:lnTo>
                <a:lnTo>
                  <a:pt x="0" y="974033"/>
                </a:lnTo>
                <a:lnTo>
                  <a:pt x="243508" y="487017"/>
                </a:lnTo>
                <a:lnTo>
                  <a:pt x="0" y="0"/>
                </a:lnTo>
                <a:close/>
              </a:path>
            </a:pathLst>
          </a:custGeom>
        </p:spPr>
        <p:style>
          <a:lnRef idx="0">
            <a:schemeClr val="lt1">
              <a:hueOff val="0"/>
              <a:satOff val="0"/>
              <a:lumOff val="0"/>
              <a:alphaOff val="0"/>
            </a:schemeClr>
          </a:lnRef>
          <a:fillRef idx="3">
            <a:schemeClr val="accent6">
              <a:hueOff val="0"/>
              <a:satOff val="0"/>
              <a:lumOff val="0"/>
              <a:alphaOff val="0"/>
            </a:schemeClr>
          </a:fillRef>
          <a:effectRef idx="2">
            <a:schemeClr val="accent6">
              <a:hueOff val="0"/>
              <a:satOff val="0"/>
              <a:lumOff val="0"/>
              <a:alphaOff val="0"/>
            </a:schemeClr>
          </a:effectRef>
          <a:fontRef idx="minor">
            <a:schemeClr val="lt1"/>
          </a:fontRef>
        </p:style>
        <p:txBody>
          <a:bodyPr spcFirstLastPara="0" vert="horz" wrap="square" lIns="220194" tIns="51435" rIns="220194" bIns="51435" numCol="1" spcCol="1270" anchor="t" anchorCtr="0">
            <a:noAutofit/>
          </a:bodyPr>
          <a:lstStyle/>
          <a:p>
            <a:pPr defTabSz="900113">
              <a:lnSpc>
                <a:spcPct val="90000"/>
              </a:lnSpc>
              <a:spcBef>
                <a:spcPct val="0"/>
              </a:spcBef>
              <a:spcAft>
                <a:spcPct val="35000"/>
              </a:spcAft>
            </a:pPr>
            <a:r>
              <a:rPr lang="en-US" altLang="zh-CN" sz="1500" dirty="0">
                <a:solidFill>
                  <a:schemeClr val="bg1"/>
                </a:solidFill>
              </a:rPr>
              <a:t>May 2022</a:t>
            </a:r>
            <a:endParaRPr lang="zh-CN" altLang="en-US" sz="1500" dirty="0">
              <a:solidFill>
                <a:schemeClr val="bg1"/>
              </a:solidFill>
            </a:endParaRPr>
          </a:p>
        </p:txBody>
      </p:sp>
      <p:sp>
        <p:nvSpPr>
          <p:cNvPr id="13" name="Freeform: Shape 12">
            <a:extLst>
              <a:ext uri="{FF2B5EF4-FFF2-40B4-BE49-F238E27FC236}">
                <a16:creationId xmlns:a16="http://schemas.microsoft.com/office/drawing/2014/main" id="{5BC85E42-7333-4966-B004-13E97280D333}"/>
              </a:ext>
            </a:extLst>
          </p:cNvPr>
          <p:cNvSpPr/>
          <p:nvPr/>
        </p:nvSpPr>
        <p:spPr>
          <a:xfrm>
            <a:off x="3846008" y="900114"/>
            <a:ext cx="874608" cy="730525"/>
          </a:xfrm>
          <a:custGeom>
            <a:avLst/>
            <a:gdLst>
              <a:gd name="connsiteX0" fmla="*/ 0 w 1419708"/>
              <a:gd name="connsiteY0" fmla="*/ 0 h 974033"/>
              <a:gd name="connsiteX1" fmla="*/ 1176200 w 1419708"/>
              <a:gd name="connsiteY1" fmla="*/ 0 h 974033"/>
              <a:gd name="connsiteX2" fmla="*/ 1419708 w 1419708"/>
              <a:gd name="connsiteY2" fmla="*/ 487017 h 974033"/>
              <a:gd name="connsiteX3" fmla="*/ 1176200 w 1419708"/>
              <a:gd name="connsiteY3" fmla="*/ 974033 h 974033"/>
              <a:gd name="connsiteX4" fmla="*/ 0 w 1419708"/>
              <a:gd name="connsiteY4" fmla="*/ 974033 h 974033"/>
              <a:gd name="connsiteX5" fmla="*/ 243508 w 1419708"/>
              <a:gd name="connsiteY5" fmla="*/ 487017 h 974033"/>
              <a:gd name="connsiteX6" fmla="*/ 0 w 1419708"/>
              <a:gd name="connsiteY6" fmla="*/ 0 h 97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9708" h="974033">
                <a:moveTo>
                  <a:pt x="0" y="0"/>
                </a:moveTo>
                <a:lnTo>
                  <a:pt x="1176200" y="0"/>
                </a:lnTo>
                <a:lnTo>
                  <a:pt x="1419708" y="487017"/>
                </a:lnTo>
                <a:lnTo>
                  <a:pt x="1176200" y="974033"/>
                </a:lnTo>
                <a:lnTo>
                  <a:pt x="0" y="974033"/>
                </a:lnTo>
                <a:lnTo>
                  <a:pt x="243508" y="487017"/>
                </a:lnTo>
                <a:lnTo>
                  <a:pt x="0" y="0"/>
                </a:lnTo>
                <a:close/>
              </a:path>
            </a:pathLst>
          </a:cu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220194" tIns="51435" rIns="220194" bIns="51435" numCol="1" spcCol="1270" anchor="t" anchorCtr="0">
            <a:noAutofit/>
          </a:bodyPr>
          <a:lstStyle/>
          <a:p>
            <a:pPr defTabSz="900113">
              <a:lnSpc>
                <a:spcPct val="90000"/>
              </a:lnSpc>
              <a:spcBef>
                <a:spcPct val="0"/>
              </a:spcBef>
              <a:spcAft>
                <a:spcPct val="35000"/>
              </a:spcAft>
            </a:pPr>
            <a:r>
              <a:rPr lang="en-US" altLang="zh-CN" sz="1500" dirty="0">
                <a:solidFill>
                  <a:schemeClr val="bg1"/>
                </a:solidFill>
              </a:rPr>
              <a:t>Jun 2022</a:t>
            </a:r>
            <a:endParaRPr lang="zh-CN" altLang="en-US" sz="1500" dirty="0">
              <a:solidFill>
                <a:schemeClr val="bg1"/>
              </a:solidFill>
            </a:endParaRPr>
          </a:p>
        </p:txBody>
      </p:sp>
      <p:sp>
        <p:nvSpPr>
          <p:cNvPr id="14" name="Freeform: Shape 13">
            <a:extLst>
              <a:ext uri="{FF2B5EF4-FFF2-40B4-BE49-F238E27FC236}">
                <a16:creationId xmlns:a16="http://schemas.microsoft.com/office/drawing/2014/main" id="{550FF5F7-6A84-4022-90E2-F3786AAB6A71}"/>
              </a:ext>
            </a:extLst>
          </p:cNvPr>
          <p:cNvSpPr/>
          <p:nvPr/>
        </p:nvSpPr>
        <p:spPr>
          <a:xfrm>
            <a:off x="4545695" y="900114"/>
            <a:ext cx="874608" cy="730525"/>
          </a:xfrm>
          <a:custGeom>
            <a:avLst/>
            <a:gdLst>
              <a:gd name="connsiteX0" fmla="*/ 0 w 1419708"/>
              <a:gd name="connsiteY0" fmla="*/ 0 h 974033"/>
              <a:gd name="connsiteX1" fmla="*/ 1176200 w 1419708"/>
              <a:gd name="connsiteY1" fmla="*/ 0 h 974033"/>
              <a:gd name="connsiteX2" fmla="*/ 1419708 w 1419708"/>
              <a:gd name="connsiteY2" fmla="*/ 487017 h 974033"/>
              <a:gd name="connsiteX3" fmla="*/ 1176200 w 1419708"/>
              <a:gd name="connsiteY3" fmla="*/ 974033 h 974033"/>
              <a:gd name="connsiteX4" fmla="*/ 0 w 1419708"/>
              <a:gd name="connsiteY4" fmla="*/ 974033 h 974033"/>
              <a:gd name="connsiteX5" fmla="*/ 243508 w 1419708"/>
              <a:gd name="connsiteY5" fmla="*/ 487017 h 974033"/>
              <a:gd name="connsiteX6" fmla="*/ 0 w 1419708"/>
              <a:gd name="connsiteY6" fmla="*/ 0 h 97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9708" h="974033">
                <a:moveTo>
                  <a:pt x="0" y="0"/>
                </a:moveTo>
                <a:lnTo>
                  <a:pt x="1176200" y="0"/>
                </a:lnTo>
                <a:lnTo>
                  <a:pt x="1419708" y="487017"/>
                </a:lnTo>
                <a:lnTo>
                  <a:pt x="1176200" y="974033"/>
                </a:lnTo>
                <a:lnTo>
                  <a:pt x="0" y="974033"/>
                </a:lnTo>
                <a:lnTo>
                  <a:pt x="243508" y="487017"/>
                </a:lnTo>
                <a:lnTo>
                  <a:pt x="0" y="0"/>
                </a:lnTo>
                <a:close/>
              </a:path>
            </a:pathLst>
          </a:custGeom>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220194" tIns="51435" rIns="220194" bIns="51435" numCol="1" spcCol="1270" anchor="t" anchorCtr="0">
            <a:noAutofit/>
          </a:bodyPr>
          <a:lstStyle/>
          <a:p>
            <a:pPr defTabSz="900113">
              <a:lnSpc>
                <a:spcPct val="90000"/>
              </a:lnSpc>
              <a:spcBef>
                <a:spcPct val="0"/>
              </a:spcBef>
              <a:spcAft>
                <a:spcPct val="35000"/>
              </a:spcAft>
            </a:pPr>
            <a:r>
              <a:rPr lang="en-US" altLang="zh-CN" sz="1500" dirty="0">
                <a:solidFill>
                  <a:schemeClr val="bg1"/>
                </a:solidFill>
              </a:rPr>
              <a:t>July</a:t>
            </a:r>
            <a:r>
              <a:rPr lang="zh-CN" altLang="en-US" sz="1500" dirty="0">
                <a:solidFill>
                  <a:schemeClr val="bg1"/>
                </a:solidFill>
              </a:rPr>
              <a:t> </a:t>
            </a:r>
            <a:r>
              <a:rPr lang="en-US" altLang="zh-CN" sz="1500" dirty="0">
                <a:solidFill>
                  <a:schemeClr val="bg1"/>
                </a:solidFill>
              </a:rPr>
              <a:t>2022</a:t>
            </a:r>
            <a:endParaRPr lang="zh-CN" altLang="en-US" sz="1500" dirty="0">
              <a:solidFill>
                <a:schemeClr val="bg1"/>
              </a:solidFill>
            </a:endParaRPr>
          </a:p>
        </p:txBody>
      </p:sp>
      <p:sp>
        <p:nvSpPr>
          <p:cNvPr id="15" name="Freeform: Shape 14">
            <a:extLst>
              <a:ext uri="{FF2B5EF4-FFF2-40B4-BE49-F238E27FC236}">
                <a16:creationId xmlns:a16="http://schemas.microsoft.com/office/drawing/2014/main" id="{D01BED39-89CC-4E09-A08E-CE33A80FFBD2}"/>
              </a:ext>
            </a:extLst>
          </p:cNvPr>
          <p:cNvSpPr/>
          <p:nvPr/>
        </p:nvSpPr>
        <p:spPr>
          <a:xfrm>
            <a:off x="5245382" y="900114"/>
            <a:ext cx="874608" cy="730525"/>
          </a:xfrm>
          <a:custGeom>
            <a:avLst/>
            <a:gdLst>
              <a:gd name="connsiteX0" fmla="*/ 0 w 1419708"/>
              <a:gd name="connsiteY0" fmla="*/ 0 h 974033"/>
              <a:gd name="connsiteX1" fmla="*/ 1176200 w 1419708"/>
              <a:gd name="connsiteY1" fmla="*/ 0 h 974033"/>
              <a:gd name="connsiteX2" fmla="*/ 1419708 w 1419708"/>
              <a:gd name="connsiteY2" fmla="*/ 487017 h 974033"/>
              <a:gd name="connsiteX3" fmla="*/ 1176200 w 1419708"/>
              <a:gd name="connsiteY3" fmla="*/ 974033 h 974033"/>
              <a:gd name="connsiteX4" fmla="*/ 0 w 1419708"/>
              <a:gd name="connsiteY4" fmla="*/ 974033 h 974033"/>
              <a:gd name="connsiteX5" fmla="*/ 243508 w 1419708"/>
              <a:gd name="connsiteY5" fmla="*/ 487017 h 974033"/>
              <a:gd name="connsiteX6" fmla="*/ 0 w 1419708"/>
              <a:gd name="connsiteY6" fmla="*/ 0 h 97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9708" h="974033">
                <a:moveTo>
                  <a:pt x="0" y="0"/>
                </a:moveTo>
                <a:lnTo>
                  <a:pt x="1176200" y="0"/>
                </a:lnTo>
                <a:lnTo>
                  <a:pt x="1419708" y="487017"/>
                </a:lnTo>
                <a:lnTo>
                  <a:pt x="1176200" y="974033"/>
                </a:lnTo>
                <a:lnTo>
                  <a:pt x="0" y="974033"/>
                </a:lnTo>
                <a:lnTo>
                  <a:pt x="243508" y="487017"/>
                </a:lnTo>
                <a:lnTo>
                  <a:pt x="0" y="0"/>
                </a:lnTo>
                <a:close/>
              </a:path>
            </a:pathLst>
          </a:custGeom>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220194" tIns="51435" rIns="220194" bIns="51435" numCol="1" spcCol="1270" anchor="t" anchorCtr="0">
            <a:noAutofit/>
          </a:bodyPr>
          <a:lstStyle/>
          <a:p>
            <a:pPr defTabSz="900113">
              <a:lnSpc>
                <a:spcPct val="90000"/>
              </a:lnSpc>
              <a:spcBef>
                <a:spcPct val="0"/>
              </a:spcBef>
              <a:spcAft>
                <a:spcPct val="35000"/>
              </a:spcAft>
            </a:pPr>
            <a:r>
              <a:rPr lang="en-US" altLang="zh-CN" sz="1500" dirty="0">
                <a:solidFill>
                  <a:schemeClr val="bg1"/>
                </a:solidFill>
              </a:rPr>
              <a:t>Aug 2022</a:t>
            </a:r>
            <a:endParaRPr lang="zh-CN" altLang="en-US" sz="1500" dirty="0">
              <a:solidFill>
                <a:schemeClr val="bg1"/>
              </a:solidFill>
            </a:endParaRPr>
          </a:p>
        </p:txBody>
      </p:sp>
      <p:sp>
        <p:nvSpPr>
          <p:cNvPr id="16" name="Freeform: Shape 15">
            <a:extLst>
              <a:ext uri="{FF2B5EF4-FFF2-40B4-BE49-F238E27FC236}">
                <a16:creationId xmlns:a16="http://schemas.microsoft.com/office/drawing/2014/main" id="{6E1F93BA-E721-4FEA-B012-E21FB419B536}"/>
              </a:ext>
            </a:extLst>
          </p:cNvPr>
          <p:cNvSpPr/>
          <p:nvPr/>
        </p:nvSpPr>
        <p:spPr>
          <a:xfrm>
            <a:off x="5945069" y="900114"/>
            <a:ext cx="874608" cy="730525"/>
          </a:xfrm>
          <a:custGeom>
            <a:avLst/>
            <a:gdLst>
              <a:gd name="connsiteX0" fmla="*/ 0 w 1419708"/>
              <a:gd name="connsiteY0" fmla="*/ 0 h 974033"/>
              <a:gd name="connsiteX1" fmla="*/ 1176200 w 1419708"/>
              <a:gd name="connsiteY1" fmla="*/ 0 h 974033"/>
              <a:gd name="connsiteX2" fmla="*/ 1419708 w 1419708"/>
              <a:gd name="connsiteY2" fmla="*/ 487017 h 974033"/>
              <a:gd name="connsiteX3" fmla="*/ 1176200 w 1419708"/>
              <a:gd name="connsiteY3" fmla="*/ 974033 h 974033"/>
              <a:gd name="connsiteX4" fmla="*/ 0 w 1419708"/>
              <a:gd name="connsiteY4" fmla="*/ 974033 h 974033"/>
              <a:gd name="connsiteX5" fmla="*/ 243508 w 1419708"/>
              <a:gd name="connsiteY5" fmla="*/ 487017 h 974033"/>
              <a:gd name="connsiteX6" fmla="*/ 0 w 1419708"/>
              <a:gd name="connsiteY6" fmla="*/ 0 h 97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9708" h="974033">
                <a:moveTo>
                  <a:pt x="0" y="0"/>
                </a:moveTo>
                <a:lnTo>
                  <a:pt x="1176200" y="0"/>
                </a:lnTo>
                <a:lnTo>
                  <a:pt x="1419708" y="487017"/>
                </a:lnTo>
                <a:lnTo>
                  <a:pt x="1176200" y="974033"/>
                </a:lnTo>
                <a:lnTo>
                  <a:pt x="0" y="974033"/>
                </a:lnTo>
                <a:lnTo>
                  <a:pt x="243508" y="487017"/>
                </a:lnTo>
                <a:lnTo>
                  <a:pt x="0" y="0"/>
                </a:lnTo>
                <a:close/>
              </a:path>
            </a:pathLst>
          </a:custGeom>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spcFirstLastPara="0" vert="horz" wrap="square" lIns="220194" tIns="51435" rIns="220194" bIns="51435" numCol="1" spcCol="1270" anchor="t" anchorCtr="0">
            <a:noAutofit/>
          </a:bodyPr>
          <a:lstStyle/>
          <a:p>
            <a:pPr defTabSz="900113">
              <a:lnSpc>
                <a:spcPct val="90000"/>
              </a:lnSpc>
              <a:spcBef>
                <a:spcPct val="0"/>
              </a:spcBef>
              <a:spcAft>
                <a:spcPct val="35000"/>
              </a:spcAft>
            </a:pPr>
            <a:r>
              <a:rPr lang="en-US" altLang="zh-CN" sz="1500" dirty="0">
                <a:solidFill>
                  <a:schemeClr val="bg1"/>
                </a:solidFill>
              </a:rPr>
              <a:t>Sep</a:t>
            </a:r>
            <a:r>
              <a:rPr lang="zh-CN" altLang="en-US" sz="1500" dirty="0">
                <a:solidFill>
                  <a:schemeClr val="bg1"/>
                </a:solidFill>
              </a:rPr>
              <a:t> </a:t>
            </a:r>
            <a:r>
              <a:rPr lang="en-US" altLang="zh-CN" sz="1500" dirty="0">
                <a:solidFill>
                  <a:schemeClr val="bg1"/>
                </a:solidFill>
              </a:rPr>
              <a:t>2022</a:t>
            </a:r>
            <a:endParaRPr lang="zh-CN" altLang="en-US" sz="1500" dirty="0">
              <a:solidFill>
                <a:schemeClr val="bg1"/>
              </a:solidFill>
            </a:endParaRPr>
          </a:p>
        </p:txBody>
      </p:sp>
      <p:sp>
        <p:nvSpPr>
          <p:cNvPr id="34" name="Freeform: Shape 33">
            <a:extLst>
              <a:ext uri="{FF2B5EF4-FFF2-40B4-BE49-F238E27FC236}">
                <a16:creationId xmlns:a16="http://schemas.microsoft.com/office/drawing/2014/main" id="{0FF394ED-B2C9-418F-9DA2-B722DF3F5534}"/>
              </a:ext>
            </a:extLst>
          </p:cNvPr>
          <p:cNvSpPr/>
          <p:nvPr/>
        </p:nvSpPr>
        <p:spPr>
          <a:xfrm>
            <a:off x="6644755" y="900113"/>
            <a:ext cx="874608" cy="730525"/>
          </a:xfrm>
          <a:custGeom>
            <a:avLst/>
            <a:gdLst>
              <a:gd name="connsiteX0" fmla="*/ 0 w 1419708"/>
              <a:gd name="connsiteY0" fmla="*/ 0 h 974033"/>
              <a:gd name="connsiteX1" fmla="*/ 1176200 w 1419708"/>
              <a:gd name="connsiteY1" fmla="*/ 0 h 974033"/>
              <a:gd name="connsiteX2" fmla="*/ 1419708 w 1419708"/>
              <a:gd name="connsiteY2" fmla="*/ 487017 h 974033"/>
              <a:gd name="connsiteX3" fmla="*/ 1176200 w 1419708"/>
              <a:gd name="connsiteY3" fmla="*/ 974033 h 974033"/>
              <a:gd name="connsiteX4" fmla="*/ 0 w 1419708"/>
              <a:gd name="connsiteY4" fmla="*/ 974033 h 974033"/>
              <a:gd name="connsiteX5" fmla="*/ 243508 w 1419708"/>
              <a:gd name="connsiteY5" fmla="*/ 487017 h 974033"/>
              <a:gd name="connsiteX6" fmla="*/ 0 w 1419708"/>
              <a:gd name="connsiteY6" fmla="*/ 0 h 97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9708" h="974033">
                <a:moveTo>
                  <a:pt x="0" y="0"/>
                </a:moveTo>
                <a:lnTo>
                  <a:pt x="1176200" y="0"/>
                </a:lnTo>
                <a:lnTo>
                  <a:pt x="1419708" y="487017"/>
                </a:lnTo>
                <a:lnTo>
                  <a:pt x="1176200" y="974033"/>
                </a:lnTo>
                <a:lnTo>
                  <a:pt x="0" y="974033"/>
                </a:lnTo>
                <a:lnTo>
                  <a:pt x="243508" y="487017"/>
                </a:lnTo>
                <a:lnTo>
                  <a:pt x="0" y="0"/>
                </a:lnTo>
                <a:close/>
              </a:path>
            </a:pathLst>
          </a:cu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220194" tIns="51435" rIns="220194" bIns="51435" numCol="1" spcCol="1270" anchor="t" anchorCtr="0">
            <a:noAutofit/>
          </a:bodyPr>
          <a:lstStyle/>
          <a:p>
            <a:pPr defTabSz="900113">
              <a:lnSpc>
                <a:spcPct val="90000"/>
              </a:lnSpc>
              <a:spcBef>
                <a:spcPct val="0"/>
              </a:spcBef>
              <a:spcAft>
                <a:spcPct val="35000"/>
              </a:spcAft>
            </a:pPr>
            <a:r>
              <a:rPr lang="en-US" altLang="zh-CN" sz="1500" dirty="0">
                <a:solidFill>
                  <a:schemeClr val="bg1"/>
                </a:solidFill>
              </a:rPr>
              <a:t>Oct 2022</a:t>
            </a:r>
            <a:endParaRPr lang="zh-CN" altLang="en-US" sz="1500" dirty="0">
              <a:solidFill>
                <a:schemeClr val="bg1"/>
              </a:solidFill>
            </a:endParaRPr>
          </a:p>
        </p:txBody>
      </p:sp>
      <p:sp>
        <p:nvSpPr>
          <p:cNvPr id="37" name="Freeform: Shape 36">
            <a:extLst>
              <a:ext uri="{FF2B5EF4-FFF2-40B4-BE49-F238E27FC236}">
                <a16:creationId xmlns:a16="http://schemas.microsoft.com/office/drawing/2014/main" id="{B4C8B7BE-C845-436B-88D4-12D37D9B52EE}"/>
              </a:ext>
            </a:extLst>
          </p:cNvPr>
          <p:cNvSpPr/>
          <p:nvPr/>
        </p:nvSpPr>
        <p:spPr>
          <a:xfrm>
            <a:off x="7345417" y="900113"/>
            <a:ext cx="874608" cy="730525"/>
          </a:xfrm>
          <a:custGeom>
            <a:avLst/>
            <a:gdLst>
              <a:gd name="connsiteX0" fmla="*/ 0 w 1419708"/>
              <a:gd name="connsiteY0" fmla="*/ 0 h 974033"/>
              <a:gd name="connsiteX1" fmla="*/ 1176200 w 1419708"/>
              <a:gd name="connsiteY1" fmla="*/ 0 h 974033"/>
              <a:gd name="connsiteX2" fmla="*/ 1419708 w 1419708"/>
              <a:gd name="connsiteY2" fmla="*/ 487017 h 974033"/>
              <a:gd name="connsiteX3" fmla="*/ 1176200 w 1419708"/>
              <a:gd name="connsiteY3" fmla="*/ 974033 h 974033"/>
              <a:gd name="connsiteX4" fmla="*/ 0 w 1419708"/>
              <a:gd name="connsiteY4" fmla="*/ 974033 h 974033"/>
              <a:gd name="connsiteX5" fmla="*/ 243508 w 1419708"/>
              <a:gd name="connsiteY5" fmla="*/ 487017 h 974033"/>
              <a:gd name="connsiteX6" fmla="*/ 0 w 1419708"/>
              <a:gd name="connsiteY6" fmla="*/ 0 h 97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9708" h="974033">
                <a:moveTo>
                  <a:pt x="0" y="0"/>
                </a:moveTo>
                <a:lnTo>
                  <a:pt x="1176200" y="0"/>
                </a:lnTo>
                <a:lnTo>
                  <a:pt x="1419708" y="487017"/>
                </a:lnTo>
                <a:lnTo>
                  <a:pt x="1176200" y="974033"/>
                </a:lnTo>
                <a:lnTo>
                  <a:pt x="0" y="974033"/>
                </a:lnTo>
                <a:lnTo>
                  <a:pt x="243508" y="487017"/>
                </a:lnTo>
                <a:lnTo>
                  <a:pt x="0" y="0"/>
                </a:lnTo>
                <a:close/>
              </a:path>
            </a:pathLst>
          </a:custGeom>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220194" tIns="51435" rIns="220194" bIns="51435" numCol="1" spcCol="1270" anchor="t" anchorCtr="0">
            <a:noAutofit/>
          </a:bodyPr>
          <a:lstStyle/>
          <a:p>
            <a:pPr defTabSz="900113">
              <a:lnSpc>
                <a:spcPct val="90000"/>
              </a:lnSpc>
              <a:spcBef>
                <a:spcPct val="0"/>
              </a:spcBef>
              <a:spcAft>
                <a:spcPct val="35000"/>
              </a:spcAft>
            </a:pPr>
            <a:r>
              <a:rPr lang="en-US" altLang="zh-CN" sz="1500" dirty="0">
                <a:solidFill>
                  <a:schemeClr val="bg1"/>
                </a:solidFill>
              </a:rPr>
              <a:t>Nov</a:t>
            </a:r>
            <a:r>
              <a:rPr lang="zh-CN" altLang="en-US" sz="1500" dirty="0">
                <a:solidFill>
                  <a:schemeClr val="bg1"/>
                </a:solidFill>
              </a:rPr>
              <a:t> </a:t>
            </a:r>
            <a:r>
              <a:rPr lang="en-US" altLang="zh-CN" sz="1500" dirty="0">
                <a:solidFill>
                  <a:schemeClr val="bg1"/>
                </a:solidFill>
              </a:rPr>
              <a:t>2022</a:t>
            </a:r>
            <a:endParaRPr lang="zh-CN" altLang="en-US" sz="1500" dirty="0">
              <a:solidFill>
                <a:schemeClr val="bg1"/>
              </a:solidFill>
            </a:endParaRPr>
          </a:p>
        </p:txBody>
      </p:sp>
      <p:sp>
        <p:nvSpPr>
          <p:cNvPr id="38" name="Freeform: Shape 37">
            <a:extLst>
              <a:ext uri="{FF2B5EF4-FFF2-40B4-BE49-F238E27FC236}">
                <a16:creationId xmlns:a16="http://schemas.microsoft.com/office/drawing/2014/main" id="{B3976280-A73C-42BA-9F27-771933DC766B}"/>
              </a:ext>
            </a:extLst>
          </p:cNvPr>
          <p:cNvSpPr/>
          <p:nvPr/>
        </p:nvSpPr>
        <p:spPr>
          <a:xfrm>
            <a:off x="8057441" y="900113"/>
            <a:ext cx="874608" cy="730525"/>
          </a:xfrm>
          <a:custGeom>
            <a:avLst/>
            <a:gdLst>
              <a:gd name="connsiteX0" fmla="*/ 0 w 1419708"/>
              <a:gd name="connsiteY0" fmla="*/ 0 h 974033"/>
              <a:gd name="connsiteX1" fmla="*/ 1176200 w 1419708"/>
              <a:gd name="connsiteY1" fmla="*/ 0 h 974033"/>
              <a:gd name="connsiteX2" fmla="*/ 1419708 w 1419708"/>
              <a:gd name="connsiteY2" fmla="*/ 487017 h 974033"/>
              <a:gd name="connsiteX3" fmla="*/ 1176200 w 1419708"/>
              <a:gd name="connsiteY3" fmla="*/ 974033 h 974033"/>
              <a:gd name="connsiteX4" fmla="*/ 0 w 1419708"/>
              <a:gd name="connsiteY4" fmla="*/ 974033 h 974033"/>
              <a:gd name="connsiteX5" fmla="*/ 243508 w 1419708"/>
              <a:gd name="connsiteY5" fmla="*/ 487017 h 974033"/>
              <a:gd name="connsiteX6" fmla="*/ 0 w 1419708"/>
              <a:gd name="connsiteY6" fmla="*/ 0 h 97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9708" h="974033">
                <a:moveTo>
                  <a:pt x="0" y="0"/>
                </a:moveTo>
                <a:lnTo>
                  <a:pt x="1176200" y="0"/>
                </a:lnTo>
                <a:lnTo>
                  <a:pt x="1419708" y="487017"/>
                </a:lnTo>
                <a:lnTo>
                  <a:pt x="1176200" y="974033"/>
                </a:lnTo>
                <a:lnTo>
                  <a:pt x="0" y="974033"/>
                </a:lnTo>
                <a:lnTo>
                  <a:pt x="243508" y="487017"/>
                </a:lnTo>
                <a:lnTo>
                  <a:pt x="0" y="0"/>
                </a:lnTo>
                <a:close/>
              </a:path>
            </a:pathLst>
          </a:custGeom>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220194" tIns="51435" rIns="220194" bIns="51435" numCol="1" spcCol="1270" anchor="t" anchorCtr="0">
            <a:noAutofit/>
          </a:bodyPr>
          <a:lstStyle/>
          <a:p>
            <a:pPr defTabSz="900113">
              <a:lnSpc>
                <a:spcPct val="90000"/>
              </a:lnSpc>
              <a:spcBef>
                <a:spcPct val="0"/>
              </a:spcBef>
              <a:spcAft>
                <a:spcPct val="35000"/>
              </a:spcAft>
            </a:pPr>
            <a:r>
              <a:rPr lang="en-US" altLang="zh-CN" sz="1500" dirty="0">
                <a:solidFill>
                  <a:schemeClr val="bg1"/>
                </a:solidFill>
              </a:rPr>
              <a:t>Dec 2022</a:t>
            </a:r>
            <a:endParaRPr lang="zh-CN" altLang="en-US" sz="1500" dirty="0">
              <a:solidFill>
                <a:schemeClr val="bg1"/>
              </a:solidFill>
            </a:endParaRPr>
          </a:p>
        </p:txBody>
      </p:sp>
      <p:sp>
        <p:nvSpPr>
          <p:cNvPr id="39" name="Freeform: Shape 38">
            <a:extLst>
              <a:ext uri="{FF2B5EF4-FFF2-40B4-BE49-F238E27FC236}">
                <a16:creationId xmlns:a16="http://schemas.microsoft.com/office/drawing/2014/main" id="{7C4030C8-98F5-4864-B713-3E59213204D5}"/>
              </a:ext>
            </a:extLst>
          </p:cNvPr>
          <p:cNvSpPr/>
          <p:nvPr/>
        </p:nvSpPr>
        <p:spPr>
          <a:xfrm>
            <a:off x="347574" y="2579986"/>
            <a:ext cx="874608" cy="730525"/>
          </a:xfrm>
          <a:custGeom>
            <a:avLst/>
            <a:gdLst>
              <a:gd name="connsiteX0" fmla="*/ 0 w 1419708"/>
              <a:gd name="connsiteY0" fmla="*/ 0 h 974033"/>
              <a:gd name="connsiteX1" fmla="*/ 1176200 w 1419708"/>
              <a:gd name="connsiteY1" fmla="*/ 0 h 974033"/>
              <a:gd name="connsiteX2" fmla="*/ 1419708 w 1419708"/>
              <a:gd name="connsiteY2" fmla="*/ 487017 h 974033"/>
              <a:gd name="connsiteX3" fmla="*/ 1176200 w 1419708"/>
              <a:gd name="connsiteY3" fmla="*/ 974033 h 974033"/>
              <a:gd name="connsiteX4" fmla="*/ 0 w 1419708"/>
              <a:gd name="connsiteY4" fmla="*/ 974033 h 974033"/>
              <a:gd name="connsiteX5" fmla="*/ 0 w 1419708"/>
              <a:gd name="connsiteY5" fmla="*/ 0 h 97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9708" h="974033">
                <a:moveTo>
                  <a:pt x="0" y="0"/>
                </a:moveTo>
                <a:lnTo>
                  <a:pt x="1176200" y="0"/>
                </a:lnTo>
                <a:lnTo>
                  <a:pt x="1419708" y="487017"/>
                </a:lnTo>
                <a:lnTo>
                  <a:pt x="1176200" y="974033"/>
                </a:lnTo>
                <a:lnTo>
                  <a:pt x="0" y="974033"/>
                </a:lnTo>
                <a:lnTo>
                  <a:pt x="0" y="0"/>
                </a:lnTo>
                <a:close/>
              </a:path>
            </a:pathLst>
          </a:cu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37563" tIns="51435" rIns="241568" bIns="51435" numCol="1" spcCol="1270" anchor="t" anchorCtr="0">
            <a:noAutofit/>
          </a:bodyPr>
          <a:lstStyle/>
          <a:p>
            <a:pPr defTabSz="900113">
              <a:lnSpc>
                <a:spcPct val="90000"/>
              </a:lnSpc>
              <a:spcBef>
                <a:spcPct val="0"/>
              </a:spcBef>
              <a:spcAft>
                <a:spcPct val="35000"/>
              </a:spcAft>
            </a:pPr>
            <a:r>
              <a:rPr lang="en-US" altLang="zh-CN" sz="1500" dirty="0">
                <a:solidFill>
                  <a:schemeClr val="bg1"/>
                </a:solidFill>
              </a:rPr>
              <a:t>Jan 2023</a:t>
            </a:r>
            <a:endParaRPr lang="zh-CN" altLang="en-US" sz="1500" dirty="0">
              <a:solidFill>
                <a:schemeClr val="bg1"/>
              </a:solidFill>
            </a:endParaRPr>
          </a:p>
        </p:txBody>
      </p:sp>
      <p:sp>
        <p:nvSpPr>
          <p:cNvPr id="40" name="Freeform: Shape 39">
            <a:extLst>
              <a:ext uri="{FF2B5EF4-FFF2-40B4-BE49-F238E27FC236}">
                <a16:creationId xmlns:a16="http://schemas.microsoft.com/office/drawing/2014/main" id="{BF0EFD18-388F-4E65-84CA-927D561C8986}"/>
              </a:ext>
            </a:extLst>
          </p:cNvPr>
          <p:cNvSpPr/>
          <p:nvPr/>
        </p:nvSpPr>
        <p:spPr>
          <a:xfrm>
            <a:off x="1047261" y="2579986"/>
            <a:ext cx="874608" cy="730525"/>
          </a:xfrm>
          <a:custGeom>
            <a:avLst/>
            <a:gdLst>
              <a:gd name="connsiteX0" fmla="*/ 0 w 1419708"/>
              <a:gd name="connsiteY0" fmla="*/ 0 h 974033"/>
              <a:gd name="connsiteX1" fmla="*/ 1176200 w 1419708"/>
              <a:gd name="connsiteY1" fmla="*/ 0 h 974033"/>
              <a:gd name="connsiteX2" fmla="*/ 1419708 w 1419708"/>
              <a:gd name="connsiteY2" fmla="*/ 487017 h 974033"/>
              <a:gd name="connsiteX3" fmla="*/ 1176200 w 1419708"/>
              <a:gd name="connsiteY3" fmla="*/ 974033 h 974033"/>
              <a:gd name="connsiteX4" fmla="*/ 0 w 1419708"/>
              <a:gd name="connsiteY4" fmla="*/ 974033 h 974033"/>
              <a:gd name="connsiteX5" fmla="*/ 243508 w 1419708"/>
              <a:gd name="connsiteY5" fmla="*/ 487017 h 974033"/>
              <a:gd name="connsiteX6" fmla="*/ 0 w 1419708"/>
              <a:gd name="connsiteY6" fmla="*/ 0 h 97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9708" h="974033">
                <a:moveTo>
                  <a:pt x="0" y="0"/>
                </a:moveTo>
                <a:lnTo>
                  <a:pt x="1176200" y="0"/>
                </a:lnTo>
                <a:lnTo>
                  <a:pt x="1419708" y="487017"/>
                </a:lnTo>
                <a:lnTo>
                  <a:pt x="1176200" y="974033"/>
                </a:lnTo>
                <a:lnTo>
                  <a:pt x="0" y="974033"/>
                </a:lnTo>
                <a:lnTo>
                  <a:pt x="243508" y="487017"/>
                </a:lnTo>
                <a:lnTo>
                  <a:pt x="0" y="0"/>
                </a:lnTo>
                <a:close/>
              </a:path>
            </a:pathLst>
          </a:custGeom>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220194" tIns="51435" rIns="220194" bIns="51435" numCol="1" spcCol="1270" anchor="t" anchorCtr="0">
            <a:noAutofit/>
          </a:bodyPr>
          <a:lstStyle/>
          <a:p>
            <a:pPr defTabSz="900113">
              <a:lnSpc>
                <a:spcPct val="90000"/>
              </a:lnSpc>
              <a:spcBef>
                <a:spcPct val="0"/>
              </a:spcBef>
              <a:spcAft>
                <a:spcPct val="35000"/>
              </a:spcAft>
            </a:pPr>
            <a:r>
              <a:rPr lang="en-US" altLang="zh-CN" sz="1500" dirty="0">
                <a:solidFill>
                  <a:schemeClr val="bg1"/>
                </a:solidFill>
              </a:rPr>
              <a:t>Feb 2023</a:t>
            </a:r>
            <a:endParaRPr lang="zh-CN" altLang="en-US" sz="1500" dirty="0">
              <a:solidFill>
                <a:schemeClr val="bg1"/>
              </a:solidFill>
            </a:endParaRPr>
          </a:p>
        </p:txBody>
      </p:sp>
      <p:sp>
        <p:nvSpPr>
          <p:cNvPr id="41" name="Freeform: Shape 40">
            <a:extLst>
              <a:ext uri="{FF2B5EF4-FFF2-40B4-BE49-F238E27FC236}">
                <a16:creationId xmlns:a16="http://schemas.microsoft.com/office/drawing/2014/main" id="{963D2982-0EC1-4BAD-89F0-04510BF881E9}"/>
              </a:ext>
            </a:extLst>
          </p:cNvPr>
          <p:cNvSpPr/>
          <p:nvPr/>
        </p:nvSpPr>
        <p:spPr>
          <a:xfrm>
            <a:off x="1746947" y="2579986"/>
            <a:ext cx="874608" cy="730525"/>
          </a:xfrm>
          <a:custGeom>
            <a:avLst/>
            <a:gdLst>
              <a:gd name="connsiteX0" fmla="*/ 0 w 1419708"/>
              <a:gd name="connsiteY0" fmla="*/ 0 h 974033"/>
              <a:gd name="connsiteX1" fmla="*/ 1176200 w 1419708"/>
              <a:gd name="connsiteY1" fmla="*/ 0 h 974033"/>
              <a:gd name="connsiteX2" fmla="*/ 1419708 w 1419708"/>
              <a:gd name="connsiteY2" fmla="*/ 487017 h 974033"/>
              <a:gd name="connsiteX3" fmla="*/ 1176200 w 1419708"/>
              <a:gd name="connsiteY3" fmla="*/ 974033 h 974033"/>
              <a:gd name="connsiteX4" fmla="*/ 0 w 1419708"/>
              <a:gd name="connsiteY4" fmla="*/ 974033 h 974033"/>
              <a:gd name="connsiteX5" fmla="*/ 243508 w 1419708"/>
              <a:gd name="connsiteY5" fmla="*/ 487017 h 974033"/>
              <a:gd name="connsiteX6" fmla="*/ 0 w 1419708"/>
              <a:gd name="connsiteY6" fmla="*/ 0 h 97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9708" h="974033">
                <a:moveTo>
                  <a:pt x="0" y="0"/>
                </a:moveTo>
                <a:lnTo>
                  <a:pt x="1176200" y="0"/>
                </a:lnTo>
                <a:lnTo>
                  <a:pt x="1419708" y="487017"/>
                </a:lnTo>
                <a:lnTo>
                  <a:pt x="1176200" y="974033"/>
                </a:lnTo>
                <a:lnTo>
                  <a:pt x="0" y="974033"/>
                </a:lnTo>
                <a:lnTo>
                  <a:pt x="243508" y="487017"/>
                </a:lnTo>
                <a:lnTo>
                  <a:pt x="0" y="0"/>
                </a:lnTo>
                <a:close/>
              </a:path>
            </a:pathLst>
          </a:custGeom>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220194" tIns="51435" rIns="220194" bIns="51435" numCol="1" spcCol="1270" anchor="t" anchorCtr="0">
            <a:noAutofit/>
          </a:bodyPr>
          <a:lstStyle/>
          <a:p>
            <a:pPr defTabSz="900113">
              <a:lnSpc>
                <a:spcPct val="90000"/>
              </a:lnSpc>
              <a:spcBef>
                <a:spcPct val="0"/>
              </a:spcBef>
              <a:spcAft>
                <a:spcPct val="35000"/>
              </a:spcAft>
            </a:pPr>
            <a:r>
              <a:rPr lang="en-US" altLang="zh-CN" sz="1500" dirty="0">
                <a:solidFill>
                  <a:schemeClr val="bg1"/>
                </a:solidFill>
              </a:rPr>
              <a:t>Mar 2023</a:t>
            </a:r>
          </a:p>
        </p:txBody>
      </p:sp>
      <p:sp>
        <p:nvSpPr>
          <p:cNvPr id="42" name="Freeform: Shape 41">
            <a:extLst>
              <a:ext uri="{FF2B5EF4-FFF2-40B4-BE49-F238E27FC236}">
                <a16:creationId xmlns:a16="http://schemas.microsoft.com/office/drawing/2014/main" id="{7999FF6E-7EED-4294-80ED-A1D51D2389FF}"/>
              </a:ext>
            </a:extLst>
          </p:cNvPr>
          <p:cNvSpPr/>
          <p:nvPr/>
        </p:nvSpPr>
        <p:spPr>
          <a:xfrm>
            <a:off x="2446634" y="2579986"/>
            <a:ext cx="874608" cy="730525"/>
          </a:xfrm>
          <a:custGeom>
            <a:avLst/>
            <a:gdLst>
              <a:gd name="connsiteX0" fmla="*/ 0 w 1419708"/>
              <a:gd name="connsiteY0" fmla="*/ 0 h 974033"/>
              <a:gd name="connsiteX1" fmla="*/ 1176200 w 1419708"/>
              <a:gd name="connsiteY1" fmla="*/ 0 h 974033"/>
              <a:gd name="connsiteX2" fmla="*/ 1419708 w 1419708"/>
              <a:gd name="connsiteY2" fmla="*/ 487017 h 974033"/>
              <a:gd name="connsiteX3" fmla="*/ 1176200 w 1419708"/>
              <a:gd name="connsiteY3" fmla="*/ 974033 h 974033"/>
              <a:gd name="connsiteX4" fmla="*/ 0 w 1419708"/>
              <a:gd name="connsiteY4" fmla="*/ 974033 h 974033"/>
              <a:gd name="connsiteX5" fmla="*/ 243508 w 1419708"/>
              <a:gd name="connsiteY5" fmla="*/ 487017 h 974033"/>
              <a:gd name="connsiteX6" fmla="*/ 0 w 1419708"/>
              <a:gd name="connsiteY6" fmla="*/ 0 h 97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9708" h="974033">
                <a:moveTo>
                  <a:pt x="0" y="0"/>
                </a:moveTo>
                <a:lnTo>
                  <a:pt x="1176200" y="0"/>
                </a:lnTo>
                <a:lnTo>
                  <a:pt x="1419708" y="487017"/>
                </a:lnTo>
                <a:lnTo>
                  <a:pt x="1176200" y="974033"/>
                </a:lnTo>
                <a:lnTo>
                  <a:pt x="0" y="974033"/>
                </a:lnTo>
                <a:lnTo>
                  <a:pt x="243508" y="487017"/>
                </a:lnTo>
                <a:lnTo>
                  <a:pt x="0" y="0"/>
                </a:lnTo>
                <a:close/>
              </a:path>
            </a:pathLst>
          </a:custGeom>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spcFirstLastPara="0" vert="horz" wrap="square" lIns="220194" tIns="51435" rIns="220194" bIns="51435" numCol="1" spcCol="1270" anchor="t" anchorCtr="0">
            <a:noAutofit/>
          </a:bodyPr>
          <a:lstStyle/>
          <a:p>
            <a:pPr defTabSz="900113">
              <a:lnSpc>
                <a:spcPct val="90000"/>
              </a:lnSpc>
              <a:spcBef>
                <a:spcPct val="0"/>
              </a:spcBef>
              <a:spcAft>
                <a:spcPct val="35000"/>
              </a:spcAft>
            </a:pPr>
            <a:r>
              <a:rPr lang="en-US" altLang="zh-CN" sz="1500" dirty="0">
                <a:solidFill>
                  <a:schemeClr val="bg1"/>
                </a:solidFill>
              </a:rPr>
              <a:t>Apr 2023</a:t>
            </a:r>
            <a:endParaRPr lang="zh-CN" altLang="en-US" sz="1500" dirty="0">
              <a:solidFill>
                <a:schemeClr val="bg1"/>
              </a:solidFill>
            </a:endParaRPr>
          </a:p>
        </p:txBody>
      </p:sp>
      <p:sp>
        <p:nvSpPr>
          <p:cNvPr id="43" name="Freeform: Shape 42">
            <a:extLst>
              <a:ext uri="{FF2B5EF4-FFF2-40B4-BE49-F238E27FC236}">
                <a16:creationId xmlns:a16="http://schemas.microsoft.com/office/drawing/2014/main" id="{42EDA4D6-87CF-4B58-B83E-7EFB1556CE23}"/>
              </a:ext>
            </a:extLst>
          </p:cNvPr>
          <p:cNvSpPr/>
          <p:nvPr/>
        </p:nvSpPr>
        <p:spPr>
          <a:xfrm>
            <a:off x="3159634" y="2579986"/>
            <a:ext cx="874608" cy="730525"/>
          </a:xfrm>
          <a:custGeom>
            <a:avLst/>
            <a:gdLst>
              <a:gd name="connsiteX0" fmla="*/ 0 w 1419708"/>
              <a:gd name="connsiteY0" fmla="*/ 0 h 974033"/>
              <a:gd name="connsiteX1" fmla="*/ 1176200 w 1419708"/>
              <a:gd name="connsiteY1" fmla="*/ 0 h 974033"/>
              <a:gd name="connsiteX2" fmla="*/ 1419708 w 1419708"/>
              <a:gd name="connsiteY2" fmla="*/ 487017 h 974033"/>
              <a:gd name="connsiteX3" fmla="*/ 1176200 w 1419708"/>
              <a:gd name="connsiteY3" fmla="*/ 974033 h 974033"/>
              <a:gd name="connsiteX4" fmla="*/ 0 w 1419708"/>
              <a:gd name="connsiteY4" fmla="*/ 974033 h 974033"/>
              <a:gd name="connsiteX5" fmla="*/ 243508 w 1419708"/>
              <a:gd name="connsiteY5" fmla="*/ 487017 h 974033"/>
              <a:gd name="connsiteX6" fmla="*/ 0 w 1419708"/>
              <a:gd name="connsiteY6" fmla="*/ 0 h 97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9708" h="974033">
                <a:moveTo>
                  <a:pt x="0" y="0"/>
                </a:moveTo>
                <a:lnTo>
                  <a:pt x="1176200" y="0"/>
                </a:lnTo>
                <a:lnTo>
                  <a:pt x="1419708" y="487017"/>
                </a:lnTo>
                <a:lnTo>
                  <a:pt x="1176200" y="974033"/>
                </a:lnTo>
                <a:lnTo>
                  <a:pt x="0" y="974033"/>
                </a:lnTo>
                <a:lnTo>
                  <a:pt x="243508" y="487017"/>
                </a:lnTo>
                <a:lnTo>
                  <a:pt x="0" y="0"/>
                </a:lnTo>
                <a:close/>
              </a:path>
            </a:pathLst>
          </a:custGeom>
        </p:spPr>
        <p:style>
          <a:lnRef idx="0">
            <a:schemeClr val="lt1">
              <a:hueOff val="0"/>
              <a:satOff val="0"/>
              <a:lumOff val="0"/>
              <a:alphaOff val="0"/>
            </a:schemeClr>
          </a:lnRef>
          <a:fillRef idx="3">
            <a:schemeClr val="accent6">
              <a:hueOff val="0"/>
              <a:satOff val="0"/>
              <a:lumOff val="0"/>
              <a:alphaOff val="0"/>
            </a:schemeClr>
          </a:fillRef>
          <a:effectRef idx="2">
            <a:schemeClr val="accent6">
              <a:hueOff val="0"/>
              <a:satOff val="0"/>
              <a:lumOff val="0"/>
              <a:alphaOff val="0"/>
            </a:schemeClr>
          </a:effectRef>
          <a:fontRef idx="minor">
            <a:schemeClr val="lt1"/>
          </a:fontRef>
        </p:style>
        <p:txBody>
          <a:bodyPr spcFirstLastPara="0" vert="horz" wrap="square" lIns="220194" tIns="51435" rIns="220194" bIns="51435" numCol="1" spcCol="1270" anchor="t" anchorCtr="0">
            <a:noAutofit/>
          </a:bodyPr>
          <a:lstStyle/>
          <a:p>
            <a:pPr defTabSz="900113">
              <a:lnSpc>
                <a:spcPct val="90000"/>
              </a:lnSpc>
              <a:spcBef>
                <a:spcPct val="0"/>
              </a:spcBef>
              <a:spcAft>
                <a:spcPct val="35000"/>
              </a:spcAft>
            </a:pPr>
            <a:r>
              <a:rPr lang="en-US" altLang="zh-CN" sz="1500" dirty="0">
                <a:solidFill>
                  <a:schemeClr val="bg1"/>
                </a:solidFill>
              </a:rPr>
              <a:t>May 2023</a:t>
            </a:r>
            <a:endParaRPr lang="zh-CN" altLang="en-US" sz="1500" dirty="0">
              <a:solidFill>
                <a:schemeClr val="bg1"/>
              </a:solidFill>
            </a:endParaRPr>
          </a:p>
        </p:txBody>
      </p:sp>
      <p:sp>
        <p:nvSpPr>
          <p:cNvPr id="44" name="Freeform: Shape 43">
            <a:extLst>
              <a:ext uri="{FF2B5EF4-FFF2-40B4-BE49-F238E27FC236}">
                <a16:creationId xmlns:a16="http://schemas.microsoft.com/office/drawing/2014/main" id="{A59ABA0D-23A6-43BF-B4A9-F0735EEFBE2D}"/>
              </a:ext>
            </a:extLst>
          </p:cNvPr>
          <p:cNvSpPr/>
          <p:nvPr/>
        </p:nvSpPr>
        <p:spPr>
          <a:xfrm>
            <a:off x="3846008" y="2579986"/>
            <a:ext cx="874608" cy="730525"/>
          </a:xfrm>
          <a:custGeom>
            <a:avLst/>
            <a:gdLst>
              <a:gd name="connsiteX0" fmla="*/ 0 w 1419708"/>
              <a:gd name="connsiteY0" fmla="*/ 0 h 974033"/>
              <a:gd name="connsiteX1" fmla="*/ 1176200 w 1419708"/>
              <a:gd name="connsiteY1" fmla="*/ 0 h 974033"/>
              <a:gd name="connsiteX2" fmla="*/ 1419708 w 1419708"/>
              <a:gd name="connsiteY2" fmla="*/ 487017 h 974033"/>
              <a:gd name="connsiteX3" fmla="*/ 1176200 w 1419708"/>
              <a:gd name="connsiteY3" fmla="*/ 974033 h 974033"/>
              <a:gd name="connsiteX4" fmla="*/ 0 w 1419708"/>
              <a:gd name="connsiteY4" fmla="*/ 974033 h 974033"/>
              <a:gd name="connsiteX5" fmla="*/ 243508 w 1419708"/>
              <a:gd name="connsiteY5" fmla="*/ 487017 h 974033"/>
              <a:gd name="connsiteX6" fmla="*/ 0 w 1419708"/>
              <a:gd name="connsiteY6" fmla="*/ 0 h 97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9708" h="974033">
                <a:moveTo>
                  <a:pt x="0" y="0"/>
                </a:moveTo>
                <a:lnTo>
                  <a:pt x="1176200" y="0"/>
                </a:lnTo>
                <a:lnTo>
                  <a:pt x="1419708" y="487017"/>
                </a:lnTo>
                <a:lnTo>
                  <a:pt x="1176200" y="974033"/>
                </a:lnTo>
                <a:lnTo>
                  <a:pt x="0" y="974033"/>
                </a:lnTo>
                <a:lnTo>
                  <a:pt x="243508" y="487017"/>
                </a:lnTo>
                <a:lnTo>
                  <a:pt x="0" y="0"/>
                </a:lnTo>
                <a:close/>
              </a:path>
            </a:pathLst>
          </a:cu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220194" tIns="51435" rIns="220194" bIns="51435" numCol="1" spcCol="1270" anchor="t" anchorCtr="0">
            <a:noAutofit/>
          </a:bodyPr>
          <a:lstStyle/>
          <a:p>
            <a:pPr defTabSz="900113">
              <a:lnSpc>
                <a:spcPct val="90000"/>
              </a:lnSpc>
              <a:spcBef>
                <a:spcPct val="0"/>
              </a:spcBef>
              <a:spcAft>
                <a:spcPct val="35000"/>
              </a:spcAft>
            </a:pPr>
            <a:r>
              <a:rPr lang="en-US" altLang="zh-CN" sz="1500" dirty="0">
                <a:solidFill>
                  <a:schemeClr val="bg1"/>
                </a:solidFill>
              </a:rPr>
              <a:t>Jun 2023</a:t>
            </a:r>
            <a:endParaRPr lang="zh-CN" altLang="en-US" sz="1500" dirty="0">
              <a:solidFill>
                <a:schemeClr val="bg1"/>
              </a:solidFill>
            </a:endParaRPr>
          </a:p>
        </p:txBody>
      </p:sp>
      <p:sp>
        <p:nvSpPr>
          <p:cNvPr id="45" name="Freeform: Shape 44">
            <a:extLst>
              <a:ext uri="{FF2B5EF4-FFF2-40B4-BE49-F238E27FC236}">
                <a16:creationId xmlns:a16="http://schemas.microsoft.com/office/drawing/2014/main" id="{DFBA18F0-BCFF-41D4-9182-4ED169384251}"/>
              </a:ext>
            </a:extLst>
          </p:cNvPr>
          <p:cNvSpPr/>
          <p:nvPr/>
        </p:nvSpPr>
        <p:spPr>
          <a:xfrm>
            <a:off x="4545695" y="2579986"/>
            <a:ext cx="874608" cy="730525"/>
          </a:xfrm>
          <a:custGeom>
            <a:avLst/>
            <a:gdLst>
              <a:gd name="connsiteX0" fmla="*/ 0 w 1419708"/>
              <a:gd name="connsiteY0" fmla="*/ 0 h 974033"/>
              <a:gd name="connsiteX1" fmla="*/ 1176200 w 1419708"/>
              <a:gd name="connsiteY1" fmla="*/ 0 h 974033"/>
              <a:gd name="connsiteX2" fmla="*/ 1419708 w 1419708"/>
              <a:gd name="connsiteY2" fmla="*/ 487017 h 974033"/>
              <a:gd name="connsiteX3" fmla="*/ 1176200 w 1419708"/>
              <a:gd name="connsiteY3" fmla="*/ 974033 h 974033"/>
              <a:gd name="connsiteX4" fmla="*/ 0 w 1419708"/>
              <a:gd name="connsiteY4" fmla="*/ 974033 h 974033"/>
              <a:gd name="connsiteX5" fmla="*/ 243508 w 1419708"/>
              <a:gd name="connsiteY5" fmla="*/ 487017 h 974033"/>
              <a:gd name="connsiteX6" fmla="*/ 0 w 1419708"/>
              <a:gd name="connsiteY6" fmla="*/ 0 h 97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9708" h="974033">
                <a:moveTo>
                  <a:pt x="0" y="0"/>
                </a:moveTo>
                <a:lnTo>
                  <a:pt x="1176200" y="0"/>
                </a:lnTo>
                <a:lnTo>
                  <a:pt x="1419708" y="487017"/>
                </a:lnTo>
                <a:lnTo>
                  <a:pt x="1176200" y="974033"/>
                </a:lnTo>
                <a:lnTo>
                  <a:pt x="0" y="974033"/>
                </a:lnTo>
                <a:lnTo>
                  <a:pt x="243508" y="487017"/>
                </a:lnTo>
                <a:lnTo>
                  <a:pt x="0" y="0"/>
                </a:lnTo>
                <a:close/>
              </a:path>
            </a:pathLst>
          </a:custGeom>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220194" tIns="51435" rIns="220194" bIns="51435" numCol="1" spcCol="1270" anchor="t" anchorCtr="0">
            <a:noAutofit/>
          </a:bodyPr>
          <a:lstStyle/>
          <a:p>
            <a:pPr defTabSz="900113">
              <a:lnSpc>
                <a:spcPct val="90000"/>
              </a:lnSpc>
              <a:spcBef>
                <a:spcPct val="0"/>
              </a:spcBef>
              <a:spcAft>
                <a:spcPct val="35000"/>
              </a:spcAft>
            </a:pPr>
            <a:r>
              <a:rPr lang="en-US" altLang="zh-CN" sz="1500" dirty="0">
                <a:solidFill>
                  <a:schemeClr val="bg1"/>
                </a:solidFill>
              </a:rPr>
              <a:t>July</a:t>
            </a:r>
            <a:r>
              <a:rPr lang="zh-CN" altLang="en-US" sz="1500" dirty="0">
                <a:solidFill>
                  <a:schemeClr val="bg1"/>
                </a:solidFill>
              </a:rPr>
              <a:t> </a:t>
            </a:r>
            <a:r>
              <a:rPr lang="en-US" altLang="zh-CN" sz="1500" dirty="0">
                <a:solidFill>
                  <a:schemeClr val="bg1"/>
                </a:solidFill>
              </a:rPr>
              <a:t>2023</a:t>
            </a:r>
            <a:endParaRPr lang="zh-CN" altLang="en-US" sz="1500" dirty="0">
              <a:solidFill>
                <a:schemeClr val="bg1"/>
              </a:solidFill>
            </a:endParaRPr>
          </a:p>
        </p:txBody>
      </p:sp>
      <p:sp>
        <p:nvSpPr>
          <p:cNvPr id="46" name="Freeform: Shape 45">
            <a:extLst>
              <a:ext uri="{FF2B5EF4-FFF2-40B4-BE49-F238E27FC236}">
                <a16:creationId xmlns:a16="http://schemas.microsoft.com/office/drawing/2014/main" id="{12CDFF99-5EA8-40FC-B7B1-CC8734E57E50}"/>
              </a:ext>
            </a:extLst>
          </p:cNvPr>
          <p:cNvSpPr/>
          <p:nvPr/>
        </p:nvSpPr>
        <p:spPr>
          <a:xfrm>
            <a:off x="5245382" y="2579986"/>
            <a:ext cx="874608" cy="730525"/>
          </a:xfrm>
          <a:custGeom>
            <a:avLst/>
            <a:gdLst>
              <a:gd name="connsiteX0" fmla="*/ 0 w 1419708"/>
              <a:gd name="connsiteY0" fmla="*/ 0 h 974033"/>
              <a:gd name="connsiteX1" fmla="*/ 1176200 w 1419708"/>
              <a:gd name="connsiteY1" fmla="*/ 0 h 974033"/>
              <a:gd name="connsiteX2" fmla="*/ 1419708 w 1419708"/>
              <a:gd name="connsiteY2" fmla="*/ 487017 h 974033"/>
              <a:gd name="connsiteX3" fmla="*/ 1176200 w 1419708"/>
              <a:gd name="connsiteY3" fmla="*/ 974033 h 974033"/>
              <a:gd name="connsiteX4" fmla="*/ 0 w 1419708"/>
              <a:gd name="connsiteY4" fmla="*/ 974033 h 974033"/>
              <a:gd name="connsiteX5" fmla="*/ 243508 w 1419708"/>
              <a:gd name="connsiteY5" fmla="*/ 487017 h 974033"/>
              <a:gd name="connsiteX6" fmla="*/ 0 w 1419708"/>
              <a:gd name="connsiteY6" fmla="*/ 0 h 97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9708" h="974033">
                <a:moveTo>
                  <a:pt x="0" y="0"/>
                </a:moveTo>
                <a:lnTo>
                  <a:pt x="1176200" y="0"/>
                </a:lnTo>
                <a:lnTo>
                  <a:pt x="1419708" y="487017"/>
                </a:lnTo>
                <a:lnTo>
                  <a:pt x="1176200" y="974033"/>
                </a:lnTo>
                <a:lnTo>
                  <a:pt x="0" y="974033"/>
                </a:lnTo>
                <a:lnTo>
                  <a:pt x="243508" y="487017"/>
                </a:lnTo>
                <a:lnTo>
                  <a:pt x="0" y="0"/>
                </a:lnTo>
                <a:close/>
              </a:path>
            </a:pathLst>
          </a:custGeom>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220194" tIns="51435" rIns="220194" bIns="51435" numCol="1" spcCol="1270" anchor="t" anchorCtr="0">
            <a:noAutofit/>
          </a:bodyPr>
          <a:lstStyle/>
          <a:p>
            <a:pPr defTabSz="900113">
              <a:lnSpc>
                <a:spcPct val="90000"/>
              </a:lnSpc>
              <a:spcBef>
                <a:spcPct val="0"/>
              </a:spcBef>
              <a:spcAft>
                <a:spcPct val="35000"/>
              </a:spcAft>
            </a:pPr>
            <a:r>
              <a:rPr lang="en-US" altLang="zh-CN" sz="1500" dirty="0">
                <a:solidFill>
                  <a:schemeClr val="bg1"/>
                </a:solidFill>
              </a:rPr>
              <a:t>Aug 2023</a:t>
            </a:r>
            <a:endParaRPr lang="zh-CN" altLang="en-US" sz="1500" dirty="0">
              <a:solidFill>
                <a:schemeClr val="bg1"/>
              </a:solidFill>
            </a:endParaRPr>
          </a:p>
        </p:txBody>
      </p:sp>
      <p:sp>
        <p:nvSpPr>
          <p:cNvPr id="47" name="Freeform: Shape 46">
            <a:extLst>
              <a:ext uri="{FF2B5EF4-FFF2-40B4-BE49-F238E27FC236}">
                <a16:creationId xmlns:a16="http://schemas.microsoft.com/office/drawing/2014/main" id="{6E164C55-291B-4380-9FA1-9145E80352F4}"/>
              </a:ext>
            </a:extLst>
          </p:cNvPr>
          <p:cNvSpPr/>
          <p:nvPr/>
        </p:nvSpPr>
        <p:spPr>
          <a:xfrm>
            <a:off x="5945069" y="2579986"/>
            <a:ext cx="874608" cy="730525"/>
          </a:xfrm>
          <a:custGeom>
            <a:avLst/>
            <a:gdLst>
              <a:gd name="connsiteX0" fmla="*/ 0 w 1419708"/>
              <a:gd name="connsiteY0" fmla="*/ 0 h 974033"/>
              <a:gd name="connsiteX1" fmla="*/ 1176200 w 1419708"/>
              <a:gd name="connsiteY1" fmla="*/ 0 h 974033"/>
              <a:gd name="connsiteX2" fmla="*/ 1419708 w 1419708"/>
              <a:gd name="connsiteY2" fmla="*/ 487017 h 974033"/>
              <a:gd name="connsiteX3" fmla="*/ 1176200 w 1419708"/>
              <a:gd name="connsiteY3" fmla="*/ 974033 h 974033"/>
              <a:gd name="connsiteX4" fmla="*/ 0 w 1419708"/>
              <a:gd name="connsiteY4" fmla="*/ 974033 h 974033"/>
              <a:gd name="connsiteX5" fmla="*/ 243508 w 1419708"/>
              <a:gd name="connsiteY5" fmla="*/ 487017 h 974033"/>
              <a:gd name="connsiteX6" fmla="*/ 0 w 1419708"/>
              <a:gd name="connsiteY6" fmla="*/ 0 h 97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9708" h="974033">
                <a:moveTo>
                  <a:pt x="0" y="0"/>
                </a:moveTo>
                <a:lnTo>
                  <a:pt x="1176200" y="0"/>
                </a:lnTo>
                <a:lnTo>
                  <a:pt x="1419708" y="487017"/>
                </a:lnTo>
                <a:lnTo>
                  <a:pt x="1176200" y="974033"/>
                </a:lnTo>
                <a:lnTo>
                  <a:pt x="0" y="974033"/>
                </a:lnTo>
                <a:lnTo>
                  <a:pt x="243508" y="487017"/>
                </a:lnTo>
                <a:lnTo>
                  <a:pt x="0" y="0"/>
                </a:lnTo>
                <a:close/>
              </a:path>
            </a:pathLst>
          </a:custGeom>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spcFirstLastPara="0" vert="horz" wrap="square" lIns="220194" tIns="51435" rIns="220194" bIns="51435" numCol="1" spcCol="1270" anchor="t" anchorCtr="0">
            <a:noAutofit/>
          </a:bodyPr>
          <a:lstStyle/>
          <a:p>
            <a:pPr defTabSz="900113">
              <a:lnSpc>
                <a:spcPct val="90000"/>
              </a:lnSpc>
              <a:spcBef>
                <a:spcPct val="0"/>
              </a:spcBef>
              <a:spcAft>
                <a:spcPct val="35000"/>
              </a:spcAft>
            </a:pPr>
            <a:r>
              <a:rPr lang="en-US" altLang="zh-CN" sz="1500" dirty="0">
                <a:solidFill>
                  <a:schemeClr val="bg1"/>
                </a:solidFill>
              </a:rPr>
              <a:t>Sep</a:t>
            </a:r>
            <a:r>
              <a:rPr lang="zh-CN" altLang="en-US" sz="1500" dirty="0">
                <a:solidFill>
                  <a:schemeClr val="bg1"/>
                </a:solidFill>
              </a:rPr>
              <a:t> </a:t>
            </a:r>
            <a:r>
              <a:rPr lang="en-US" altLang="zh-CN" sz="1500" dirty="0">
                <a:solidFill>
                  <a:schemeClr val="bg1"/>
                </a:solidFill>
              </a:rPr>
              <a:t>2023</a:t>
            </a:r>
            <a:endParaRPr lang="zh-CN" altLang="en-US" sz="1500" dirty="0">
              <a:solidFill>
                <a:schemeClr val="bg1"/>
              </a:solidFill>
            </a:endParaRPr>
          </a:p>
        </p:txBody>
      </p:sp>
      <p:sp>
        <p:nvSpPr>
          <p:cNvPr id="48" name="Freeform: Shape 47">
            <a:extLst>
              <a:ext uri="{FF2B5EF4-FFF2-40B4-BE49-F238E27FC236}">
                <a16:creationId xmlns:a16="http://schemas.microsoft.com/office/drawing/2014/main" id="{BC7D365D-FCD2-4994-AF19-C1727099B4F4}"/>
              </a:ext>
            </a:extLst>
          </p:cNvPr>
          <p:cNvSpPr/>
          <p:nvPr/>
        </p:nvSpPr>
        <p:spPr>
          <a:xfrm>
            <a:off x="6644755" y="2579985"/>
            <a:ext cx="874608" cy="730525"/>
          </a:xfrm>
          <a:custGeom>
            <a:avLst/>
            <a:gdLst>
              <a:gd name="connsiteX0" fmla="*/ 0 w 1419708"/>
              <a:gd name="connsiteY0" fmla="*/ 0 h 974033"/>
              <a:gd name="connsiteX1" fmla="*/ 1176200 w 1419708"/>
              <a:gd name="connsiteY1" fmla="*/ 0 h 974033"/>
              <a:gd name="connsiteX2" fmla="*/ 1419708 w 1419708"/>
              <a:gd name="connsiteY2" fmla="*/ 487017 h 974033"/>
              <a:gd name="connsiteX3" fmla="*/ 1176200 w 1419708"/>
              <a:gd name="connsiteY3" fmla="*/ 974033 h 974033"/>
              <a:gd name="connsiteX4" fmla="*/ 0 w 1419708"/>
              <a:gd name="connsiteY4" fmla="*/ 974033 h 974033"/>
              <a:gd name="connsiteX5" fmla="*/ 243508 w 1419708"/>
              <a:gd name="connsiteY5" fmla="*/ 487017 h 974033"/>
              <a:gd name="connsiteX6" fmla="*/ 0 w 1419708"/>
              <a:gd name="connsiteY6" fmla="*/ 0 h 97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9708" h="974033">
                <a:moveTo>
                  <a:pt x="0" y="0"/>
                </a:moveTo>
                <a:lnTo>
                  <a:pt x="1176200" y="0"/>
                </a:lnTo>
                <a:lnTo>
                  <a:pt x="1419708" y="487017"/>
                </a:lnTo>
                <a:lnTo>
                  <a:pt x="1176200" y="974033"/>
                </a:lnTo>
                <a:lnTo>
                  <a:pt x="0" y="974033"/>
                </a:lnTo>
                <a:lnTo>
                  <a:pt x="243508" y="487017"/>
                </a:lnTo>
                <a:lnTo>
                  <a:pt x="0" y="0"/>
                </a:lnTo>
                <a:close/>
              </a:path>
            </a:pathLst>
          </a:cu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220194" tIns="51435" rIns="220194" bIns="51435" numCol="1" spcCol="1270" anchor="t" anchorCtr="0">
            <a:noAutofit/>
          </a:bodyPr>
          <a:lstStyle/>
          <a:p>
            <a:pPr defTabSz="900113">
              <a:lnSpc>
                <a:spcPct val="90000"/>
              </a:lnSpc>
              <a:spcBef>
                <a:spcPct val="0"/>
              </a:spcBef>
              <a:spcAft>
                <a:spcPct val="35000"/>
              </a:spcAft>
            </a:pPr>
            <a:r>
              <a:rPr lang="en-US" altLang="zh-CN" sz="1500" dirty="0">
                <a:solidFill>
                  <a:schemeClr val="bg1"/>
                </a:solidFill>
              </a:rPr>
              <a:t>Oct 2023</a:t>
            </a:r>
            <a:endParaRPr lang="zh-CN" altLang="en-US" sz="1500" dirty="0">
              <a:solidFill>
                <a:schemeClr val="bg1"/>
              </a:solidFill>
            </a:endParaRPr>
          </a:p>
        </p:txBody>
      </p:sp>
      <p:sp>
        <p:nvSpPr>
          <p:cNvPr id="49" name="Freeform: Shape 48">
            <a:extLst>
              <a:ext uri="{FF2B5EF4-FFF2-40B4-BE49-F238E27FC236}">
                <a16:creationId xmlns:a16="http://schemas.microsoft.com/office/drawing/2014/main" id="{0382DD41-31D2-40A0-ABF3-A8B1CC909F4E}"/>
              </a:ext>
            </a:extLst>
          </p:cNvPr>
          <p:cNvSpPr/>
          <p:nvPr/>
        </p:nvSpPr>
        <p:spPr>
          <a:xfrm>
            <a:off x="7345417" y="2579985"/>
            <a:ext cx="874608" cy="730525"/>
          </a:xfrm>
          <a:custGeom>
            <a:avLst/>
            <a:gdLst>
              <a:gd name="connsiteX0" fmla="*/ 0 w 1419708"/>
              <a:gd name="connsiteY0" fmla="*/ 0 h 974033"/>
              <a:gd name="connsiteX1" fmla="*/ 1176200 w 1419708"/>
              <a:gd name="connsiteY1" fmla="*/ 0 h 974033"/>
              <a:gd name="connsiteX2" fmla="*/ 1419708 w 1419708"/>
              <a:gd name="connsiteY2" fmla="*/ 487017 h 974033"/>
              <a:gd name="connsiteX3" fmla="*/ 1176200 w 1419708"/>
              <a:gd name="connsiteY3" fmla="*/ 974033 h 974033"/>
              <a:gd name="connsiteX4" fmla="*/ 0 w 1419708"/>
              <a:gd name="connsiteY4" fmla="*/ 974033 h 974033"/>
              <a:gd name="connsiteX5" fmla="*/ 243508 w 1419708"/>
              <a:gd name="connsiteY5" fmla="*/ 487017 h 974033"/>
              <a:gd name="connsiteX6" fmla="*/ 0 w 1419708"/>
              <a:gd name="connsiteY6" fmla="*/ 0 h 97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9708" h="974033">
                <a:moveTo>
                  <a:pt x="0" y="0"/>
                </a:moveTo>
                <a:lnTo>
                  <a:pt x="1176200" y="0"/>
                </a:lnTo>
                <a:lnTo>
                  <a:pt x="1419708" y="487017"/>
                </a:lnTo>
                <a:lnTo>
                  <a:pt x="1176200" y="974033"/>
                </a:lnTo>
                <a:lnTo>
                  <a:pt x="0" y="974033"/>
                </a:lnTo>
                <a:lnTo>
                  <a:pt x="243508" y="487017"/>
                </a:lnTo>
                <a:lnTo>
                  <a:pt x="0" y="0"/>
                </a:lnTo>
                <a:close/>
              </a:path>
            </a:pathLst>
          </a:custGeom>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220194" tIns="51435" rIns="220194" bIns="51435" numCol="1" spcCol="1270" anchor="t" anchorCtr="0">
            <a:noAutofit/>
          </a:bodyPr>
          <a:lstStyle/>
          <a:p>
            <a:pPr defTabSz="900113">
              <a:lnSpc>
                <a:spcPct val="90000"/>
              </a:lnSpc>
              <a:spcBef>
                <a:spcPct val="0"/>
              </a:spcBef>
              <a:spcAft>
                <a:spcPct val="35000"/>
              </a:spcAft>
            </a:pPr>
            <a:r>
              <a:rPr lang="en-US" altLang="zh-CN" sz="1500" dirty="0">
                <a:solidFill>
                  <a:schemeClr val="bg1"/>
                </a:solidFill>
              </a:rPr>
              <a:t>Nov</a:t>
            </a:r>
            <a:r>
              <a:rPr lang="zh-CN" altLang="en-US" sz="1500" dirty="0">
                <a:solidFill>
                  <a:schemeClr val="bg1"/>
                </a:solidFill>
              </a:rPr>
              <a:t> </a:t>
            </a:r>
            <a:r>
              <a:rPr lang="en-US" altLang="zh-CN" sz="1500" dirty="0">
                <a:solidFill>
                  <a:schemeClr val="bg1"/>
                </a:solidFill>
              </a:rPr>
              <a:t>2023</a:t>
            </a:r>
            <a:endParaRPr lang="zh-CN" altLang="en-US" sz="1500" dirty="0">
              <a:solidFill>
                <a:schemeClr val="bg1"/>
              </a:solidFill>
            </a:endParaRPr>
          </a:p>
        </p:txBody>
      </p:sp>
      <p:sp>
        <p:nvSpPr>
          <p:cNvPr id="50" name="Freeform: Shape 49">
            <a:extLst>
              <a:ext uri="{FF2B5EF4-FFF2-40B4-BE49-F238E27FC236}">
                <a16:creationId xmlns:a16="http://schemas.microsoft.com/office/drawing/2014/main" id="{8F58656E-B069-4FE5-AB3D-08E7741AEFDC}"/>
              </a:ext>
            </a:extLst>
          </p:cNvPr>
          <p:cNvSpPr/>
          <p:nvPr/>
        </p:nvSpPr>
        <p:spPr>
          <a:xfrm>
            <a:off x="8057441" y="2579985"/>
            <a:ext cx="874608" cy="730525"/>
          </a:xfrm>
          <a:custGeom>
            <a:avLst/>
            <a:gdLst>
              <a:gd name="connsiteX0" fmla="*/ 0 w 1419708"/>
              <a:gd name="connsiteY0" fmla="*/ 0 h 974033"/>
              <a:gd name="connsiteX1" fmla="*/ 1176200 w 1419708"/>
              <a:gd name="connsiteY1" fmla="*/ 0 h 974033"/>
              <a:gd name="connsiteX2" fmla="*/ 1419708 w 1419708"/>
              <a:gd name="connsiteY2" fmla="*/ 487017 h 974033"/>
              <a:gd name="connsiteX3" fmla="*/ 1176200 w 1419708"/>
              <a:gd name="connsiteY3" fmla="*/ 974033 h 974033"/>
              <a:gd name="connsiteX4" fmla="*/ 0 w 1419708"/>
              <a:gd name="connsiteY4" fmla="*/ 974033 h 974033"/>
              <a:gd name="connsiteX5" fmla="*/ 243508 w 1419708"/>
              <a:gd name="connsiteY5" fmla="*/ 487017 h 974033"/>
              <a:gd name="connsiteX6" fmla="*/ 0 w 1419708"/>
              <a:gd name="connsiteY6" fmla="*/ 0 h 97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9708" h="974033">
                <a:moveTo>
                  <a:pt x="0" y="0"/>
                </a:moveTo>
                <a:lnTo>
                  <a:pt x="1176200" y="0"/>
                </a:lnTo>
                <a:lnTo>
                  <a:pt x="1419708" y="487017"/>
                </a:lnTo>
                <a:lnTo>
                  <a:pt x="1176200" y="974033"/>
                </a:lnTo>
                <a:lnTo>
                  <a:pt x="0" y="974033"/>
                </a:lnTo>
                <a:lnTo>
                  <a:pt x="243508" y="487017"/>
                </a:lnTo>
                <a:lnTo>
                  <a:pt x="0" y="0"/>
                </a:lnTo>
                <a:close/>
              </a:path>
            </a:pathLst>
          </a:custGeom>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220194" tIns="51435" rIns="220194" bIns="51435" numCol="1" spcCol="1270" anchor="t" anchorCtr="0">
            <a:noAutofit/>
          </a:bodyPr>
          <a:lstStyle/>
          <a:p>
            <a:pPr defTabSz="900113">
              <a:lnSpc>
                <a:spcPct val="90000"/>
              </a:lnSpc>
              <a:spcBef>
                <a:spcPct val="0"/>
              </a:spcBef>
              <a:spcAft>
                <a:spcPct val="35000"/>
              </a:spcAft>
            </a:pPr>
            <a:r>
              <a:rPr lang="en-US" altLang="zh-CN" sz="1500" dirty="0">
                <a:solidFill>
                  <a:schemeClr val="bg1"/>
                </a:solidFill>
              </a:rPr>
              <a:t>Dec 2023</a:t>
            </a:r>
            <a:endParaRPr lang="zh-CN" altLang="en-US" sz="1500" dirty="0">
              <a:solidFill>
                <a:schemeClr val="bg1"/>
              </a:solidFill>
            </a:endParaRPr>
          </a:p>
        </p:txBody>
      </p:sp>
      <p:sp>
        <p:nvSpPr>
          <p:cNvPr id="53" name="TextBox 52">
            <a:extLst>
              <a:ext uri="{FF2B5EF4-FFF2-40B4-BE49-F238E27FC236}">
                <a16:creationId xmlns:a16="http://schemas.microsoft.com/office/drawing/2014/main" id="{B224A31A-474A-4693-81BF-707BBCB15C89}"/>
              </a:ext>
            </a:extLst>
          </p:cNvPr>
          <p:cNvSpPr txBox="1"/>
          <p:nvPr/>
        </p:nvSpPr>
        <p:spPr>
          <a:xfrm>
            <a:off x="7156565" y="3796180"/>
            <a:ext cx="1180897" cy="923330"/>
          </a:xfrm>
          <a:prstGeom prst="rect">
            <a:avLst/>
          </a:prstGeom>
          <a:noFill/>
        </p:spPr>
        <p:txBody>
          <a:bodyPr wrap="square" rtlCol="0">
            <a:spAutoFit/>
          </a:bodyPr>
          <a:lstStyle/>
          <a:p>
            <a:pPr algn="ctr"/>
            <a:r>
              <a:rPr lang="en-US" sz="1350" b="1" dirty="0">
                <a:solidFill>
                  <a:schemeClr val="bg1"/>
                </a:solidFill>
              </a:rPr>
              <a:t>Flight Model 1</a:t>
            </a:r>
          </a:p>
          <a:p>
            <a:pPr algn="ctr"/>
            <a:r>
              <a:rPr lang="en-US" sz="1350" b="1" dirty="0">
                <a:solidFill>
                  <a:schemeClr val="bg1"/>
                </a:solidFill>
              </a:rPr>
              <a:t>HW Delivery</a:t>
            </a:r>
          </a:p>
          <a:p>
            <a:pPr algn="ctr"/>
            <a:r>
              <a:rPr lang="en-US" sz="1350" b="1" dirty="0">
                <a:solidFill>
                  <a:schemeClr val="bg1"/>
                </a:solidFill>
              </a:rPr>
              <a:t>To JSC</a:t>
            </a:r>
          </a:p>
        </p:txBody>
      </p:sp>
      <p:sp>
        <p:nvSpPr>
          <p:cNvPr id="62" name="Rectangle 61">
            <a:extLst>
              <a:ext uri="{FF2B5EF4-FFF2-40B4-BE49-F238E27FC236}">
                <a16:creationId xmlns:a16="http://schemas.microsoft.com/office/drawing/2014/main" id="{65334C53-2795-4BF8-8C4A-13BECB7EE231}"/>
              </a:ext>
            </a:extLst>
          </p:cNvPr>
          <p:cNvSpPr/>
          <p:nvPr/>
        </p:nvSpPr>
        <p:spPr>
          <a:xfrm>
            <a:off x="5305647" y="1637318"/>
            <a:ext cx="3490779" cy="730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bg1"/>
                </a:solidFill>
              </a:rPr>
              <a:t>Environmental, EMI/EMC, Power Quality Testing</a:t>
            </a:r>
          </a:p>
        </p:txBody>
      </p:sp>
      <p:sp>
        <p:nvSpPr>
          <p:cNvPr id="63" name="Rectangle 62">
            <a:extLst>
              <a:ext uri="{FF2B5EF4-FFF2-40B4-BE49-F238E27FC236}">
                <a16:creationId xmlns:a16="http://schemas.microsoft.com/office/drawing/2014/main" id="{2B474A18-E4C1-4A92-ACBB-8695F83CDE75}"/>
              </a:ext>
            </a:extLst>
          </p:cNvPr>
          <p:cNvSpPr/>
          <p:nvPr/>
        </p:nvSpPr>
        <p:spPr>
          <a:xfrm>
            <a:off x="1468407" y="3317190"/>
            <a:ext cx="874608" cy="7305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bg1"/>
                </a:solidFill>
              </a:rPr>
              <a:t>Test Report Delivery</a:t>
            </a:r>
          </a:p>
        </p:txBody>
      </p:sp>
      <p:sp>
        <p:nvSpPr>
          <p:cNvPr id="86" name="Rectangle 85">
            <a:extLst>
              <a:ext uri="{FF2B5EF4-FFF2-40B4-BE49-F238E27FC236}">
                <a16:creationId xmlns:a16="http://schemas.microsoft.com/office/drawing/2014/main" id="{BFCCCE4A-EBEB-4CE4-9B2F-7292D552A8BB}"/>
              </a:ext>
            </a:extLst>
          </p:cNvPr>
          <p:cNvSpPr/>
          <p:nvPr/>
        </p:nvSpPr>
        <p:spPr>
          <a:xfrm>
            <a:off x="364060" y="1637318"/>
            <a:ext cx="4881321" cy="730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bg1"/>
                </a:solidFill>
              </a:rPr>
              <a:t>Hardware Fabrication</a:t>
            </a:r>
          </a:p>
        </p:txBody>
      </p:sp>
      <p:cxnSp>
        <p:nvCxnSpPr>
          <p:cNvPr id="56" name="Straight Arrow Connector 55">
            <a:extLst>
              <a:ext uri="{FF2B5EF4-FFF2-40B4-BE49-F238E27FC236}">
                <a16:creationId xmlns:a16="http://schemas.microsoft.com/office/drawing/2014/main" id="{DF8EA63C-0130-4D0B-B3E0-6C0FEE07B17A}"/>
              </a:ext>
            </a:extLst>
          </p:cNvPr>
          <p:cNvCxnSpPr>
            <a:cxnSpLocks/>
          </p:cNvCxnSpPr>
          <p:nvPr/>
        </p:nvCxnSpPr>
        <p:spPr>
          <a:xfrm flipV="1">
            <a:off x="5625134" y="3315672"/>
            <a:ext cx="0" cy="48314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87D3FED6-09A0-472E-9E54-004EDA5D267B}"/>
              </a:ext>
            </a:extLst>
          </p:cNvPr>
          <p:cNvSpPr txBox="1"/>
          <p:nvPr/>
        </p:nvSpPr>
        <p:spPr>
          <a:xfrm>
            <a:off x="5052918" y="3755176"/>
            <a:ext cx="1180897" cy="507831"/>
          </a:xfrm>
          <a:prstGeom prst="rect">
            <a:avLst/>
          </a:prstGeom>
          <a:noFill/>
        </p:spPr>
        <p:txBody>
          <a:bodyPr wrap="square" rtlCol="0">
            <a:spAutoFit/>
          </a:bodyPr>
          <a:lstStyle/>
          <a:p>
            <a:pPr algn="ctr"/>
            <a:r>
              <a:rPr lang="en-US" sz="1350" b="1" dirty="0">
                <a:solidFill>
                  <a:schemeClr val="bg1"/>
                </a:solidFill>
              </a:rPr>
              <a:t>Phase 3</a:t>
            </a:r>
          </a:p>
          <a:p>
            <a:pPr algn="ctr"/>
            <a:r>
              <a:rPr lang="en-US" sz="1350" b="1" dirty="0">
                <a:solidFill>
                  <a:schemeClr val="bg1"/>
                </a:solidFill>
              </a:rPr>
              <a:t>Safety Review</a:t>
            </a:r>
          </a:p>
        </p:txBody>
      </p:sp>
      <p:sp>
        <p:nvSpPr>
          <p:cNvPr id="58" name="Rectangle 57">
            <a:extLst>
              <a:ext uri="{FF2B5EF4-FFF2-40B4-BE49-F238E27FC236}">
                <a16:creationId xmlns:a16="http://schemas.microsoft.com/office/drawing/2014/main" id="{D0A70313-4A92-45C3-AE85-AD8501837354}"/>
              </a:ext>
            </a:extLst>
          </p:cNvPr>
          <p:cNvSpPr/>
          <p:nvPr/>
        </p:nvSpPr>
        <p:spPr>
          <a:xfrm>
            <a:off x="2488027" y="3317190"/>
            <a:ext cx="2767288" cy="7305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bg1"/>
                </a:solidFill>
              </a:rPr>
              <a:t>Safety &amp; Engineering Verifications</a:t>
            </a:r>
          </a:p>
        </p:txBody>
      </p:sp>
      <p:cxnSp>
        <p:nvCxnSpPr>
          <p:cNvPr id="59" name="Straight Arrow Connector 58">
            <a:extLst>
              <a:ext uri="{FF2B5EF4-FFF2-40B4-BE49-F238E27FC236}">
                <a16:creationId xmlns:a16="http://schemas.microsoft.com/office/drawing/2014/main" id="{A3C420D2-C480-48C4-B1E6-439A6D22BB71}"/>
              </a:ext>
            </a:extLst>
          </p:cNvPr>
          <p:cNvCxnSpPr>
            <a:cxnSpLocks/>
          </p:cNvCxnSpPr>
          <p:nvPr/>
        </p:nvCxnSpPr>
        <p:spPr>
          <a:xfrm flipV="1">
            <a:off x="7747014" y="3313034"/>
            <a:ext cx="0" cy="48314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75419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BD68C-D4B6-4A51-9039-F1659346F2AE}"/>
              </a:ext>
            </a:extLst>
          </p:cNvPr>
          <p:cNvSpPr>
            <a:spLocks noGrp="1"/>
          </p:cNvSpPr>
          <p:nvPr>
            <p:ph type="title"/>
          </p:nvPr>
        </p:nvSpPr>
        <p:spPr/>
        <p:txBody>
          <a:bodyPr>
            <a:normAutofit fontScale="90000"/>
          </a:bodyPr>
          <a:lstStyle/>
          <a:p>
            <a:r>
              <a:rPr lang="en-US" dirty="0" err="1"/>
              <a:t>AREx</a:t>
            </a:r>
            <a:r>
              <a:rPr lang="en-US" dirty="0"/>
              <a:t> Payload Systems</a:t>
            </a:r>
            <a:br>
              <a:rPr lang="en-US" dirty="0"/>
            </a:br>
            <a:r>
              <a:rPr lang="en-US" dirty="0"/>
              <a:t>Agenda </a:t>
            </a:r>
          </a:p>
        </p:txBody>
      </p:sp>
      <p:sp>
        <p:nvSpPr>
          <p:cNvPr id="3" name="Content Placeholder 2">
            <a:extLst>
              <a:ext uri="{FF2B5EF4-FFF2-40B4-BE49-F238E27FC236}">
                <a16:creationId xmlns:a16="http://schemas.microsoft.com/office/drawing/2014/main" id="{A0D389F7-0073-429A-90E5-16A39267CD41}"/>
              </a:ext>
            </a:extLst>
          </p:cNvPr>
          <p:cNvSpPr>
            <a:spLocks noGrp="1"/>
          </p:cNvSpPr>
          <p:nvPr>
            <p:ph sz="quarter" idx="17"/>
          </p:nvPr>
        </p:nvSpPr>
        <p:spPr>
          <a:xfrm>
            <a:off x="1318990" y="1324547"/>
            <a:ext cx="6882231" cy="3534337"/>
          </a:xfrm>
        </p:spPr>
        <p:txBody>
          <a:bodyPr>
            <a:noAutofit/>
          </a:bodyPr>
          <a:lstStyle/>
          <a:p>
            <a:pPr marL="342900" marR="0" lvl="0" indent="-342900">
              <a:spcBef>
                <a:spcPts val="0"/>
              </a:spcBef>
              <a:spcAft>
                <a:spcPts val="0"/>
              </a:spcAft>
              <a:buFont typeface="Arial" panose="020B0604020202020204" pitchFamily="34" charset="0"/>
              <a:buChar char="•"/>
              <a:tabLst>
                <a:tab pos="457200" algn="l"/>
              </a:tabLst>
            </a:pPr>
            <a:r>
              <a:rPr lang="en-US" dirty="0">
                <a:solidFill>
                  <a:schemeClr val="bg1">
                    <a:lumMod val="50000"/>
                    <a:lumOff val="50000"/>
                  </a:schemeClr>
                </a:solidFill>
                <a:latin typeface="Calibri" panose="020F0502020204030204" pitchFamily="34" charset="0"/>
                <a:ea typeface="Times New Roman" panose="02020603050405020304" pitchFamily="18" charset="0"/>
                <a:cs typeface="Times New Roman" panose="02020603050405020304" pitchFamily="18" charset="0"/>
              </a:rPr>
              <a:t>Systems overview</a:t>
            </a:r>
            <a:r>
              <a:rPr lang="en-US" dirty="0">
                <a:solidFill>
                  <a:schemeClr val="bg1">
                    <a:lumMod val="50000"/>
                    <a:lumOff val="50000"/>
                  </a:schemeClr>
                </a:solidFill>
                <a:effectLst/>
                <a:latin typeface="Calibri" panose="020F0502020204030204" pitchFamily="34" charset="0"/>
                <a:ea typeface="Times New Roman" panose="02020603050405020304" pitchFamily="18" charset="0"/>
                <a:cs typeface="Times New Roman" panose="02020603050405020304" pitchFamily="18" charset="0"/>
              </a:rPr>
              <a:t>—Frank</a:t>
            </a:r>
            <a:endParaRPr lang="en-US" dirty="0">
              <a:solidFill>
                <a:schemeClr val="bg1">
                  <a:lumMod val="50000"/>
                  <a:lumOff val="50000"/>
                </a:schemeClr>
              </a:solidFill>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dirty="0">
                <a:effectLst/>
                <a:latin typeface="Calibri" panose="020F0502020204030204" pitchFamily="34" charset="0"/>
                <a:ea typeface="Times New Roman" panose="02020603050405020304" pitchFamily="18" charset="0"/>
                <a:cs typeface="Times New Roman" panose="02020603050405020304" pitchFamily="18" charset="0"/>
              </a:rPr>
              <a:t>Link Budget, Orbit/Attitude/Signal Availability—Chris, Achim, Ken E.</a:t>
            </a:r>
            <a:endParaRPr lang="en-US" dirty="0">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dirty="0">
                <a:solidFill>
                  <a:schemeClr val="bg1">
                    <a:lumMod val="50000"/>
                    <a:lumOff val="50000"/>
                  </a:schemeClr>
                </a:solidFill>
                <a:effectLst/>
                <a:latin typeface="Calibri" panose="020F0502020204030204" pitchFamily="34" charset="0"/>
                <a:ea typeface="Times New Roman" panose="02020603050405020304" pitchFamily="18" charset="0"/>
                <a:cs typeface="Times New Roman" panose="02020603050405020304" pitchFamily="18" charset="0"/>
              </a:rPr>
              <a:t>Mechanical—Tom S, Chris</a:t>
            </a:r>
            <a:endParaRPr lang="en-US" dirty="0">
              <a:solidFill>
                <a:schemeClr val="bg1">
                  <a:lumMod val="50000"/>
                  <a:lumOff val="50000"/>
                </a:schemeClr>
              </a:solidFill>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dirty="0">
                <a:solidFill>
                  <a:schemeClr val="bg1">
                    <a:lumMod val="50000"/>
                    <a:lumOff val="50000"/>
                  </a:schemeClr>
                </a:solidFill>
                <a:effectLst/>
                <a:latin typeface="Calibri" panose="020F0502020204030204" pitchFamily="34" charset="0"/>
                <a:ea typeface="Times New Roman" panose="02020603050405020304" pitchFamily="18" charset="0"/>
                <a:cs typeface="Times New Roman" panose="02020603050405020304" pitchFamily="18" charset="0"/>
              </a:rPr>
              <a:t>Electrical (Power, SDR/RF systems, TTNC, Software,</a:t>
            </a:r>
          </a:p>
          <a:p>
            <a:pPr marL="342900" marR="0" lvl="0" indent="-342900">
              <a:spcBef>
                <a:spcPts val="0"/>
              </a:spcBef>
              <a:spcAft>
                <a:spcPts val="0"/>
              </a:spcAft>
              <a:buFont typeface="Arial" panose="020B0604020202020204" pitchFamily="34" charset="0"/>
              <a:buChar char="•"/>
              <a:tabLst>
                <a:tab pos="457200" algn="l"/>
              </a:tabLst>
            </a:pPr>
            <a:r>
              <a:rPr lang="en-US" dirty="0">
                <a:solidFill>
                  <a:schemeClr val="bg1">
                    <a:lumMod val="50000"/>
                    <a:lumOff val="50000"/>
                  </a:schemeClr>
                </a:solidFill>
                <a:effectLst/>
                <a:latin typeface="Calibri" panose="020F0502020204030204" pitchFamily="34" charset="0"/>
                <a:ea typeface="Times New Roman" panose="02020603050405020304" pitchFamily="18" charset="0"/>
                <a:cs typeface="Times New Roman" panose="02020603050405020304" pitchFamily="18" charset="0"/>
              </a:rPr>
              <a:t>Antenna system)—Lou, Michelle, Chris, Doug</a:t>
            </a:r>
            <a:endParaRPr lang="en-US" dirty="0">
              <a:solidFill>
                <a:schemeClr val="bg1">
                  <a:lumMod val="50000"/>
                  <a:lumOff val="50000"/>
                </a:schemeClr>
              </a:solidFill>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dirty="0">
                <a:solidFill>
                  <a:schemeClr val="bg1">
                    <a:lumMod val="50000"/>
                    <a:lumOff val="50000"/>
                  </a:schemeClr>
                </a:solidFill>
                <a:effectLst/>
                <a:latin typeface="Calibri" panose="020F0502020204030204" pitchFamily="34" charset="0"/>
                <a:ea typeface="Times New Roman" panose="02020603050405020304" pitchFamily="18" charset="0"/>
                <a:cs typeface="Times New Roman" panose="02020603050405020304" pitchFamily="18" charset="0"/>
              </a:rPr>
              <a:t>Thermal—Tom S.</a:t>
            </a:r>
            <a:endParaRPr lang="en-US" dirty="0">
              <a:solidFill>
                <a:schemeClr val="bg1">
                  <a:lumMod val="50000"/>
                  <a:lumOff val="50000"/>
                </a:schemeClr>
              </a:solidFill>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dirty="0">
                <a:solidFill>
                  <a:schemeClr val="bg1">
                    <a:lumMod val="50000"/>
                    <a:lumOff val="50000"/>
                  </a:schemeClr>
                </a:solidFill>
                <a:effectLst/>
                <a:latin typeface="Calibri" panose="020F0502020204030204" pitchFamily="34" charset="0"/>
                <a:ea typeface="Times New Roman" panose="02020603050405020304" pitchFamily="18" charset="0"/>
                <a:cs typeface="Times New Roman" panose="02020603050405020304" pitchFamily="18" charset="0"/>
              </a:rPr>
              <a:t>Ground station--Michelle</a:t>
            </a:r>
            <a:endParaRPr lang="en-US" dirty="0">
              <a:solidFill>
                <a:schemeClr val="bg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42707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able, black&#10;&#10;Description automatically generated">
            <a:extLst>
              <a:ext uri="{FF2B5EF4-FFF2-40B4-BE49-F238E27FC236}">
                <a16:creationId xmlns:a16="http://schemas.microsoft.com/office/drawing/2014/main" id="{823FB877-24FE-405D-94E3-321F3AE6F9D9}"/>
              </a:ext>
            </a:extLst>
          </p:cNvPr>
          <p:cNvPicPr>
            <a:picLocks noChangeAspect="1"/>
          </p:cNvPicPr>
          <p:nvPr/>
        </p:nvPicPr>
        <p:blipFill rotWithShape="1">
          <a:blip r:embed="rId2">
            <a:extLst>
              <a:ext uri="{28A0092B-C50C-407E-A947-70E740481C1C}">
                <a14:useLocalDpi xmlns:a14="http://schemas.microsoft.com/office/drawing/2010/main" val="0"/>
              </a:ext>
            </a:extLst>
          </a:blip>
          <a:srcRect r="13367" b="13367"/>
          <a:stretch/>
        </p:blipFill>
        <p:spPr>
          <a:xfrm>
            <a:off x="0" y="-1"/>
            <a:ext cx="9144000" cy="5143501"/>
          </a:xfrm>
          <a:prstGeom prst="rect">
            <a:avLst/>
          </a:prstGeom>
        </p:spPr>
      </p:pic>
      <p:sp>
        <p:nvSpPr>
          <p:cNvPr id="6" name="TextBox 5">
            <a:extLst>
              <a:ext uri="{FF2B5EF4-FFF2-40B4-BE49-F238E27FC236}">
                <a16:creationId xmlns:a16="http://schemas.microsoft.com/office/drawing/2014/main" id="{A6601FD6-C620-42F0-8AFF-5888FFF10680}"/>
              </a:ext>
            </a:extLst>
          </p:cNvPr>
          <p:cNvSpPr txBox="1"/>
          <p:nvPr/>
        </p:nvSpPr>
        <p:spPr>
          <a:xfrm>
            <a:off x="4471201" y="4203621"/>
            <a:ext cx="2320509" cy="523220"/>
          </a:xfrm>
          <a:prstGeom prst="rect">
            <a:avLst/>
          </a:prstGeom>
          <a:noFill/>
        </p:spPr>
        <p:txBody>
          <a:bodyPr wrap="square" rtlCol="0">
            <a:spAutoFit/>
          </a:bodyPr>
          <a:lstStyle/>
          <a:p>
            <a:pPr algn="ctr"/>
            <a:r>
              <a:rPr lang="en-US" sz="1400" b="1" dirty="0">
                <a:solidFill>
                  <a:srgbClr val="FFFF00"/>
                </a:solidFill>
              </a:rPr>
              <a:t>Power and Propulsion Element (PPE)</a:t>
            </a:r>
          </a:p>
        </p:txBody>
      </p:sp>
      <p:sp>
        <p:nvSpPr>
          <p:cNvPr id="11" name="TextBox 10">
            <a:extLst>
              <a:ext uri="{FF2B5EF4-FFF2-40B4-BE49-F238E27FC236}">
                <a16:creationId xmlns:a16="http://schemas.microsoft.com/office/drawing/2014/main" id="{7E1ABAD9-F793-44B2-A539-9ED8079F2F4D}"/>
              </a:ext>
            </a:extLst>
          </p:cNvPr>
          <p:cNvSpPr txBox="1"/>
          <p:nvPr/>
        </p:nvSpPr>
        <p:spPr>
          <a:xfrm>
            <a:off x="4754037" y="390019"/>
            <a:ext cx="2429226" cy="523220"/>
          </a:xfrm>
          <a:prstGeom prst="rect">
            <a:avLst/>
          </a:prstGeom>
          <a:noFill/>
        </p:spPr>
        <p:txBody>
          <a:bodyPr wrap="square" rtlCol="0">
            <a:spAutoFit/>
          </a:bodyPr>
          <a:lstStyle/>
          <a:p>
            <a:pPr algn="ctr"/>
            <a:r>
              <a:rPr lang="en-US" sz="1400" b="1" dirty="0">
                <a:solidFill>
                  <a:srgbClr val="FFFF00"/>
                </a:solidFill>
              </a:rPr>
              <a:t>Habitation and Logistics Outpost (HALO)</a:t>
            </a:r>
          </a:p>
        </p:txBody>
      </p:sp>
      <p:cxnSp>
        <p:nvCxnSpPr>
          <p:cNvPr id="13" name="Straight Arrow Connector 12">
            <a:extLst>
              <a:ext uri="{FF2B5EF4-FFF2-40B4-BE49-F238E27FC236}">
                <a16:creationId xmlns:a16="http://schemas.microsoft.com/office/drawing/2014/main" id="{7ED1FD8D-6B1C-401B-84E8-EC994CA7912E}"/>
              </a:ext>
            </a:extLst>
          </p:cNvPr>
          <p:cNvCxnSpPr/>
          <p:nvPr/>
        </p:nvCxnSpPr>
        <p:spPr>
          <a:xfrm flipH="1">
            <a:off x="4684889" y="939879"/>
            <a:ext cx="1253067" cy="1792032"/>
          </a:xfrm>
          <a:prstGeom prst="straightConnector1">
            <a:avLst/>
          </a:prstGeom>
          <a:ln w="57150">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0FE0BEC1-0435-4DEC-BBDA-0C79D3D4B635}"/>
              </a:ext>
            </a:extLst>
          </p:cNvPr>
          <p:cNvCxnSpPr>
            <a:cxnSpLocks/>
          </p:cNvCxnSpPr>
          <p:nvPr/>
        </p:nvCxnSpPr>
        <p:spPr>
          <a:xfrm flipH="1">
            <a:off x="5538644" y="1463099"/>
            <a:ext cx="1844289" cy="1421212"/>
          </a:xfrm>
          <a:prstGeom prst="straightConnector1">
            <a:avLst/>
          </a:prstGeom>
          <a:ln w="57150">
            <a:solidFill>
              <a:srgbClr val="FFFF00"/>
            </a:solidFill>
            <a:tailEnd type="triangle"/>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C804D5E7-1AA8-471F-B5C9-866A05C2B0FC}"/>
              </a:ext>
            </a:extLst>
          </p:cNvPr>
          <p:cNvSpPr txBox="1"/>
          <p:nvPr/>
        </p:nvSpPr>
        <p:spPr>
          <a:xfrm>
            <a:off x="6809701" y="939879"/>
            <a:ext cx="1483431" cy="523220"/>
          </a:xfrm>
          <a:prstGeom prst="rect">
            <a:avLst/>
          </a:prstGeom>
          <a:noFill/>
        </p:spPr>
        <p:txBody>
          <a:bodyPr wrap="square" rtlCol="0">
            <a:spAutoFit/>
          </a:bodyPr>
          <a:lstStyle/>
          <a:p>
            <a:pPr algn="ctr"/>
            <a:r>
              <a:rPr lang="en-US" sz="1400" b="1" dirty="0">
                <a:solidFill>
                  <a:srgbClr val="FFFF00"/>
                </a:solidFill>
              </a:rPr>
              <a:t>Logistics Module</a:t>
            </a:r>
          </a:p>
        </p:txBody>
      </p:sp>
      <p:sp>
        <p:nvSpPr>
          <p:cNvPr id="17" name="TextBox 16">
            <a:extLst>
              <a:ext uri="{FF2B5EF4-FFF2-40B4-BE49-F238E27FC236}">
                <a16:creationId xmlns:a16="http://schemas.microsoft.com/office/drawing/2014/main" id="{896A5883-AE08-4B0D-982F-CAB109340905}"/>
              </a:ext>
            </a:extLst>
          </p:cNvPr>
          <p:cNvSpPr txBox="1"/>
          <p:nvPr/>
        </p:nvSpPr>
        <p:spPr>
          <a:xfrm>
            <a:off x="835198" y="3381957"/>
            <a:ext cx="1483431" cy="523220"/>
          </a:xfrm>
          <a:prstGeom prst="rect">
            <a:avLst/>
          </a:prstGeom>
          <a:noFill/>
        </p:spPr>
        <p:txBody>
          <a:bodyPr wrap="square" rtlCol="0">
            <a:spAutoFit/>
          </a:bodyPr>
          <a:lstStyle/>
          <a:p>
            <a:pPr algn="ctr"/>
            <a:r>
              <a:rPr lang="en-US" sz="1400" b="1" dirty="0">
                <a:solidFill>
                  <a:srgbClr val="FFFF00"/>
                </a:solidFill>
              </a:rPr>
              <a:t>Lunar Lander Concept</a:t>
            </a:r>
          </a:p>
        </p:txBody>
      </p:sp>
      <p:cxnSp>
        <p:nvCxnSpPr>
          <p:cNvPr id="18" name="Straight Arrow Connector 17">
            <a:extLst>
              <a:ext uri="{FF2B5EF4-FFF2-40B4-BE49-F238E27FC236}">
                <a16:creationId xmlns:a16="http://schemas.microsoft.com/office/drawing/2014/main" id="{84AE6DF0-3545-4CA1-8989-C34535C8C697}"/>
              </a:ext>
            </a:extLst>
          </p:cNvPr>
          <p:cNvCxnSpPr>
            <a:cxnSpLocks/>
          </p:cNvCxnSpPr>
          <p:nvPr/>
        </p:nvCxnSpPr>
        <p:spPr>
          <a:xfrm flipH="1" flipV="1">
            <a:off x="2212622" y="651629"/>
            <a:ext cx="1182834" cy="1141012"/>
          </a:xfrm>
          <a:prstGeom prst="straightConnector1">
            <a:avLst/>
          </a:prstGeom>
          <a:ln w="57150">
            <a:solidFill>
              <a:srgbClr val="FFFF00"/>
            </a:solidFill>
            <a:tailEnd type="triangle"/>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A9F476B0-50F1-499C-9D3F-54BFF4D96468}"/>
              </a:ext>
            </a:extLst>
          </p:cNvPr>
          <p:cNvSpPr txBox="1"/>
          <p:nvPr/>
        </p:nvSpPr>
        <p:spPr>
          <a:xfrm>
            <a:off x="2339706" y="435175"/>
            <a:ext cx="1133644" cy="307777"/>
          </a:xfrm>
          <a:prstGeom prst="rect">
            <a:avLst/>
          </a:prstGeom>
          <a:noFill/>
        </p:spPr>
        <p:txBody>
          <a:bodyPr wrap="none" rtlCol="0">
            <a:spAutoFit/>
          </a:bodyPr>
          <a:lstStyle/>
          <a:p>
            <a:r>
              <a:rPr lang="en-US" sz="1400" b="1" dirty="0">
                <a:solidFill>
                  <a:srgbClr val="FFFF00"/>
                </a:solidFill>
              </a:rPr>
              <a:t>Sun Vector</a:t>
            </a:r>
          </a:p>
        </p:txBody>
      </p:sp>
    </p:spTree>
    <p:extLst>
      <p:ext uri="{BB962C8B-B14F-4D97-AF65-F5344CB8AC3E}">
        <p14:creationId xmlns:p14="http://schemas.microsoft.com/office/powerpoint/2010/main" val="36029599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1EBE1-3726-42E1-8105-0FCDADC84B70}"/>
              </a:ext>
            </a:extLst>
          </p:cNvPr>
          <p:cNvSpPr>
            <a:spLocks noGrp="1"/>
          </p:cNvSpPr>
          <p:nvPr>
            <p:ph type="title"/>
          </p:nvPr>
        </p:nvSpPr>
        <p:spPr/>
        <p:txBody>
          <a:bodyPr/>
          <a:lstStyle/>
          <a:p>
            <a:endParaRPr lang="en-US"/>
          </a:p>
        </p:txBody>
      </p:sp>
      <p:pic>
        <p:nvPicPr>
          <p:cNvPr id="5" name="Content Placeholder 4" descr="A satellite in space&#10;&#10;Description automatically generated">
            <a:extLst>
              <a:ext uri="{FF2B5EF4-FFF2-40B4-BE49-F238E27FC236}">
                <a16:creationId xmlns:a16="http://schemas.microsoft.com/office/drawing/2014/main" id="{E3A179E0-A1F9-4E94-A04F-69426E74CCB0}"/>
              </a:ext>
            </a:extLst>
          </p:cNvPr>
          <p:cNvPicPr>
            <a:picLocks noGrp="1" noChangeAspect="1"/>
          </p:cNvPicPr>
          <p:nvPr>
            <p:ph sz="quarter" idx="17"/>
          </p:nvPr>
        </p:nvPicPr>
        <p:blipFill>
          <a:blip r:embed="rId2"/>
          <a:stretch>
            <a:fillRect/>
          </a:stretch>
        </p:blipFill>
        <p:spPr>
          <a:xfrm>
            <a:off x="0" y="0"/>
            <a:ext cx="9131374" cy="5143500"/>
          </a:xfrm>
        </p:spPr>
      </p:pic>
      <p:sp>
        <p:nvSpPr>
          <p:cNvPr id="4" name="TextBox 3">
            <a:extLst>
              <a:ext uri="{FF2B5EF4-FFF2-40B4-BE49-F238E27FC236}">
                <a16:creationId xmlns:a16="http://schemas.microsoft.com/office/drawing/2014/main" id="{84EFD03F-80B6-4D3B-9EE5-8E7B878FAD58}"/>
              </a:ext>
            </a:extLst>
          </p:cNvPr>
          <p:cNvSpPr txBox="1"/>
          <p:nvPr/>
        </p:nvSpPr>
        <p:spPr>
          <a:xfrm>
            <a:off x="21935" y="1463099"/>
            <a:ext cx="2320509" cy="523220"/>
          </a:xfrm>
          <a:prstGeom prst="rect">
            <a:avLst/>
          </a:prstGeom>
          <a:noFill/>
        </p:spPr>
        <p:txBody>
          <a:bodyPr wrap="square" rtlCol="0">
            <a:spAutoFit/>
          </a:bodyPr>
          <a:lstStyle/>
          <a:p>
            <a:pPr algn="ctr"/>
            <a:r>
              <a:rPr lang="en-US" sz="1400" b="1" dirty="0">
                <a:solidFill>
                  <a:srgbClr val="FFFF00"/>
                </a:solidFill>
              </a:rPr>
              <a:t>Power and Propulsion Element (PPE)</a:t>
            </a:r>
          </a:p>
        </p:txBody>
      </p:sp>
      <p:sp>
        <p:nvSpPr>
          <p:cNvPr id="6" name="TextBox 5">
            <a:extLst>
              <a:ext uri="{FF2B5EF4-FFF2-40B4-BE49-F238E27FC236}">
                <a16:creationId xmlns:a16="http://schemas.microsoft.com/office/drawing/2014/main" id="{4128B403-264E-48B0-9490-2B7AEC14BFF7}"/>
              </a:ext>
            </a:extLst>
          </p:cNvPr>
          <p:cNvSpPr txBox="1"/>
          <p:nvPr/>
        </p:nvSpPr>
        <p:spPr>
          <a:xfrm>
            <a:off x="3668697" y="3480914"/>
            <a:ext cx="2429226" cy="523220"/>
          </a:xfrm>
          <a:prstGeom prst="rect">
            <a:avLst/>
          </a:prstGeom>
          <a:noFill/>
        </p:spPr>
        <p:txBody>
          <a:bodyPr wrap="square" rtlCol="0">
            <a:spAutoFit/>
          </a:bodyPr>
          <a:lstStyle/>
          <a:p>
            <a:pPr algn="ctr"/>
            <a:r>
              <a:rPr lang="en-US" sz="1400" b="1" dirty="0">
                <a:solidFill>
                  <a:srgbClr val="FFFF00"/>
                </a:solidFill>
              </a:rPr>
              <a:t>Habitation and Logistics Outpost (HALO)</a:t>
            </a:r>
          </a:p>
        </p:txBody>
      </p:sp>
      <p:cxnSp>
        <p:nvCxnSpPr>
          <p:cNvPr id="7" name="Straight Arrow Connector 6">
            <a:extLst>
              <a:ext uri="{FF2B5EF4-FFF2-40B4-BE49-F238E27FC236}">
                <a16:creationId xmlns:a16="http://schemas.microsoft.com/office/drawing/2014/main" id="{F73D46DD-F11C-4E0E-B86C-FFBA387293F7}"/>
              </a:ext>
            </a:extLst>
          </p:cNvPr>
          <p:cNvCxnSpPr>
            <a:cxnSpLocks/>
          </p:cNvCxnSpPr>
          <p:nvPr/>
        </p:nvCxnSpPr>
        <p:spPr>
          <a:xfrm flipH="1" flipV="1">
            <a:off x="3666195" y="2193789"/>
            <a:ext cx="1087842" cy="1188168"/>
          </a:xfrm>
          <a:prstGeom prst="straightConnector1">
            <a:avLst/>
          </a:prstGeom>
          <a:ln w="57150">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AA147FBD-9342-41E8-B398-23C6BB8264C6}"/>
              </a:ext>
            </a:extLst>
          </p:cNvPr>
          <p:cNvCxnSpPr>
            <a:cxnSpLocks/>
          </p:cNvCxnSpPr>
          <p:nvPr/>
        </p:nvCxnSpPr>
        <p:spPr>
          <a:xfrm flipH="1" flipV="1">
            <a:off x="5167696" y="1779194"/>
            <a:ext cx="1763682" cy="2409699"/>
          </a:xfrm>
          <a:prstGeom prst="straightConnector1">
            <a:avLst/>
          </a:prstGeom>
          <a:ln w="57150">
            <a:solidFill>
              <a:srgbClr val="FFFF00"/>
            </a:solidFill>
            <a:tailEnd type="triangle"/>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D5D5B8C0-AA58-4887-A712-69AA71B0144C}"/>
              </a:ext>
            </a:extLst>
          </p:cNvPr>
          <p:cNvSpPr txBox="1"/>
          <p:nvPr/>
        </p:nvSpPr>
        <p:spPr>
          <a:xfrm>
            <a:off x="6426728" y="4303564"/>
            <a:ext cx="1483431" cy="523220"/>
          </a:xfrm>
          <a:prstGeom prst="rect">
            <a:avLst/>
          </a:prstGeom>
          <a:noFill/>
        </p:spPr>
        <p:txBody>
          <a:bodyPr wrap="square" rtlCol="0">
            <a:spAutoFit/>
          </a:bodyPr>
          <a:lstStyle/>
          <a:p>
            <a:pPr algn="ctr"/>
            <a:r>
              <a:rPr lang="en-US" sz="1400" b="1" dirty="0">
                <a:solidFill>
                  <a:srgbClr val="FFFF00"/>
                </a:solidFill>
              </a:rPr>
              <a:t>Logistics Module</a:t>
            </a:r>
          </a:p>
        </p:txBody>
      </p:sp>
      <p:sp>
        <p:nvSpPr>
          <p:cNvPr id="10" name="TextBox 9">
            <a:extLst>
              <a:ext uri="{FF2B5EF4-FFF2-40B4-BE49-F238E27FC236}">
                <a16:creationId xmlns:a16="http://schemas.microsoft.com/office/drawing/2014/main" id="{AB4BF173-03E5-4F40-B169-D12419A7647C}"/>
              </a:ext>
            </a:extLst>
          </p:cNvPr>
          <p:cNvSpPr txBox="1"/>
          <p:nvPr/>
        </p:nvSpPr>
        <p:spPr>
          <a:xfrm>
            <a:off x="835198" y="3381957"/>
            <a:ext cx="1483431" cy="523220"/>
          </a:xfrm>
          <a:prstGeom prst="rect">
            <a:avLst/>
          </a:prstGeom>
          <a:noFill/>
        </p:spPr>
        <p:txBody>
          <a:bodyPr wrap="square" rtlCol="0">
            <a:spAutoFit/>
          </a:bodyPr>
          <a:lstStyle/>
          <a:p>
            <a:pPr algn="ctr"/>
            <a:r>
              <a:rPr lang="en-US" sz="1400" b="1" dirty="0">
                <a:solidFill>
                  <a:srgbClr val="FFFF00"/>
                </a:solidFill>
              </a:rPr>
              <a:t>Lunar Lander Concept</a:t>
            </a:r>
          </a:p>
        </p:txBody>
      </p:sp>
      <p:sp>
        <p:nvSpPr>
          <p:cNvPr id="21" name="TextBox 20">
            <a:extLst>
              <a:ext uri="{FF2B5EF4-FFF2-40B4-BE49-F238E27FC236}">
                <a16:creationId xmlns:a16="http://schemas.microsoft.com/office/drawing/2014/main" id="{E3B6F620-72A2-425F-B656-87015CF82554}"/>
              </a:ext>
            </a:extLst>
          </p:cNvPr>
          <p:cNvSpPr txBox="1"/>
          <p:nvPr/>
        </p:nvSpPr>
        <p:spPr>
          <a:xfrm>
            <a:off x="5642153" y="1006922"/>
            <a:ext cx="1483431" cy="523220"/>
          </a:xfrm>
          <a:prstGeom prst="rect">
            <a:avLst/>
          </a:prstGeom>
          <a:noFill/>
        </p:spPr>
        <p:txBody>
          <a:bodyPr wrap="square" rtlCol="0">
            <a:spAutoFit/>
          </a:bodyPr>
          <a:lstStyle/>
          <a:p>
            <a:pPr algn="ctr"/>
            <a:r>
              <a:rPr lang="en-US" sz="1400" b="1" dirty="0">
                <a:solidFill>
                  <a:srgbClr val="FFFF00"/>
                </a:solidFill>
              </a:rPr>
              <a:t>Orion</a:t>
            </a:r>
          </a:p>
          <a:p>
            <a:pPr algn="ctr"/>
            <a:r>
              <a:rPr lang="en-US" sz="1400" b="1" dirty="0">
                <a:solidFill>
                  <a:srgbClr val="FFFF00"/>
                </a:solidFill>
              </a:rPr>
              <a:t>Crew Vehicle</a:t>
            </a:r>
          </a:p>
        </p:txBody>
      </p:sp>
    </p:spTree>
    <p:extLst>
      <p:ext uri="{BB962C8B-B14F-4D97-AF65-F5344CB8AC3E}">
        <p14:creationId xmlns:p14="http://schemas.microsoft.com/office/powerpoint/2010/main" val="19897337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reference orbit + attitude</a:t>
            </a:r>
            <a:endParaRPr lang="de-CH"/>
          </a:p>
        </p:txBody>
      </p:sp>
      <p:sp>
        <p:nvSpPr>
          <p:cNvPr id="5" name="Content Placeholder 4"/>
          <p:cNvSpPr>
            <a:spLocks noGrp="1"/>
          </p:cNvSpPr>
          <p:nvPr>
            <p:ph idx="1"/>
          </p:nvPr>
        </p:nvSpPr>
        <p:spPr>
          <a:xfrm>
            <a:off x="628651" y="1369219"/>
            <a:ext cx="3968750" cy="3263504"/>
          </a:xfrm>
        </p:spPr>
        <p:txBody>
          <a:bodyPr>
            <a:normAutofit fontScale="92500" lnSpcReduction="20000"/>
          </a:bodyPr>
          <a:lstStyle/>
          <a:p>
            <a:r>
              <a:rPr lang="en-US"/>
              <a:t>orbit simulated with GMAT R2018a</a:t>
            </a:r>
          </a:p>
          <a:p>
            <a:r>
              <a:rPr lang="en-US"/>
              <a:t>trajectory data taken from publicly available JPL SPICE kernel</a:t>
            </a:r>
          </a:p>
          <a:p>
            <a:r>
              <a:rPr lang="en-US"/>
              <a:t>hypothesis: station attitude is sun-pointing</a:t>
            </a:r>
          </a:p>
          <a:p>
            <a:r>
              <a:rPr lang="en-US"/>
              <a:t>define azimuth axis pointing north and 0 deg elevation parallel to the plane of the lunar orbit</a:t>
            </a:r>
          </a:p>
          <a:p>
            <a:endParaRPr lang="en-US"/>
          </a:p>
        </p:txBody>
      </p:sp>
      <p:pic>
        <p:nvPicPr>
          <p:cNvPr id="6" name="Picture 5"/>
          <p:cNvPicPr>
            <a:picLocks noChangeAspect="1"/>
          </p:cNvPicPr>
          <p:nvPr/>
        </p:nvPicPr>
        <p:blipFill>
          <a:blip r:embed="rId2"/>
          <a:stretch>
            <a:fillRect/>
          </a:stretch>
        </p:blipFill>
        <p:spPr>
          <a:xfrm>
            <a:off x="4971669" y="1092200"/>
            <a:ext cx="3588745" cy="3378150"/>
          </a:xfrm>
          <a:prstGeom prst="rect">
            <a:avLst/>
          </a:prstGeom>
        </p:spPr>
      </p:pic>
    </p:spTree>
    <p:extLst>
      <p:ext uri="{BB962C8B-B14F-4D97-AF65-F5344CB8AC3E}">
        <p14:creationId xmlns:p14="http://schemas.microsoft.com/office/powerpoint/2010/main" val="35452856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2265" y="189577"/>
            <a:ext cx="4315826" cy="993775"/>
          </a:xfrm>
        </p:spPr>
        <p:txBody>
          <a:bodyPr/>
          <a:lstStyle/>
          <a:p>
            <a:r>
              <a:rPr lang="en-US" dirty="0"/>
              <a:t>preliminary results </a:t>
            </a:r>
            <a:endParaRPr lang="de-CH" dirty="0"/>
          </a:p>
        </p:txBody>
      </p:sp>
      <p:sp>
        <p:nvSpPr>
          <p:cNvPr id="3" name="Content Placeholder 2"/>
          <p:cNvSpPr>
            <a:spLocks noGrp="1"/>
          </p:cNvSpPr>
          <p:nvPr>
            <p:ph idx="1"/>
          </p:nvPr>
        </p:nvSpPr>
        <p:spPr>
          <a:xfrm>
            <a:off x="628651" y="1369219"/>
            <a:ext cx="3873500" cy="3263504"/>
          </a:xfrm>
        </p:spPr>
        <p:txBody>
          <a:bodyPr>
            <a:normAutofit fontScale="77500" lnSpcReduction="20000"/>
          </a:bodyPr>
          <a:lstStyle/>
          <a:p>
            <a:pPr>
              <a:lnSpc>
                <a:spcPct val="120000"/>
              </a:lnSpc>
            </a:pPr>
            <a:r>
              <a:rPr lang="en-US" dirty="0"/>
              <a:t>azimuth varies over one lunar orbit by 360 degrees (as expected)</a:t>
            </a:r>
          </a:p>
          <a:p>
            <a:pPr>
              <a:lnSpc>
                <a:spcPct val="120000"/>
              </a:lnSpc>
            </a:pPr>
            <a:r>
              <a:rPr lang="en-US" dirty="0"/>
              <a:t>elevation varies between +14.4 deg and -5.1 deg above and below the lunar orbit plane</a:t>
            </a:r>
          </a:p>
          <a:p>
            <a:pPr>
              <a:lnSpc>
                <a:spcPct val="120000"/>
              </a:lnSpc>
            </a:pPr>
            <a:r>
              <a:rPr lang="en-US" dirty="0"/>
              <a:t>gateway to earth center range varies between 360425 km and 426600 km (superimposed effect of lunar orbit and NRHO)</a:t>
            </a:r>
          </a:p>
          <a:p>
            <a:pPr>
              <a:lnSpc>
                <a:spcPct val="120000"/>
              </a:lnSpc>
            </a:pPr>
            <a:endParaRPr lang="en-US" dirty="0"/>
          </a:p>
          <a:p>
            <a:pPr>
              <a:lnSpc>
                <a:spcPct val="120000"/>
              </a:lnSpc>
            </a:pPr>
            <a:endParaRPr lang="de-CH" dirty="0"/>
          </a:p>
        </p:txBody>
      </p:sp>
      <p:pic>
        <p:nvPicPr>
          <p:cNvPr id="6" name="Picture 5"/>
          <p:cNvPicPr>
            <a:picLocks noChangeAspect="1"/>
          </p:cNvPicPr>
          <p:nvPr/>
        </p:nvPicPr>
        <p:blipFill>
          <a:blip r:embed="rId2"/>
          <a:stretch>
            <a:fillRect/>
          </a:stretch>
        </p:blipFill>
        <p:spPr>
          <a:xfrm>
            <a:off x="5054672" y="405576"/>
            <a:ext cx="3568556" cy="3008300"/>
          </a:xfrm>
          <a:prstGeom prst="rect">
            <a:avLst/>
          </a:prstGeom>
        </p:spPr>
      </p:pic>
      <p:pic>
        <p:nvPicPr>
          <p:cNvPr id="4" name="Picture 3"/>
          <p:cNvPicPr>
            <a:picLocks noChangeAspect="1"/>
          </p:cNvPicPr>
          <p:nvPr/>
        </p:nvPicPr>
        <p:blipFill>
          <a:blip r:embed="rId3"/>
          <a:stretch>
            <a:fillRect/>
          </a:stretch>
        </p:blipFill>
        <p:spPr>
          <a:xfrm>
            <a:off x="5054672" y="2258850"/>
            <a:ext cx="3591617" cy="2814000"/>
          </a:xfrm>
          <a:prstGeom prst="rect">
            <a:avLst/>
          </a:prstGeom>
        </p:spPr>
      </p:pic>
    </p:spTree>
    <p:extLst>
      <p:ext uri="{BB962C8B-B14F-4D97-AF65-F5344CB8AC3E}">
        <p14:creationId xmlns:p14="http://schemas.microsoft.com/office/powerpoint/2010/main" val="29774509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C5281-CF86-44DA-98AE-799475AD616F}"/>
              </a:ext>
            </a:extLst>
          </p:cNvPr>
          <p:cNvSpPr>
            <a:spLocks noGrp="1"/>
          </p:cNvSpPr>
          <p:nvPr>
            <p:ph type="title"/>
          </p:nvPr>
        </p:nvSpPr>
        <p:spPr/>
        <p:txBody>
          <a:bodyPr/>
          <a:lstStyle/>
          <a:p>
            <a:r>
              <a:rPr lang="en-US" dirty="0"/>
              <a:t>Meeting Objectives</a:t>
            </a:r>
          </a:p>
        </p:txBody>
      </p:sp>
      <p:sp>
        <p:nvSpPr>
          <p:cNvPr id="3" name="Content Placeholder 2">
            <a:extLst>
              <a:ext uri="{FF2B5EF4-FFF2-40B4-BE49-F238E27FC236}">
                <a16:creationId xmlns:a16="http://schemas.microsoft.com/office/drawing/2014/main" id="{C447B7C5-31D5-40BB-AC77-D752EB02DADC}"/>
              </a:ext>
            </a:extLst>
          </p:cNvPr>
          <p:cNvSpPr>
            <a:spLocks noGrp="1"/>
          </p:cNvSpPr>
          <p:nvPr>
            <p:ph sz="quarter" idx="17"/>
          </p:nvPr>
        </p:nvSpPr>
        <p:spPr>
          <a:xfrm>
            <a:off x="683491" y="1458463"/>
            <a:ext cx="7527636" cy="2283125"/>
          </a:xfrm>
        </p:spPr>
        <p:txBody>
          <a:bodyPr>
            <a:normAutofit fontScale="92500" lnSpcReduction="10000"/>
          </a:bodyPr>
          <a:lstStyle/>
          <a:p>
            <a:pPr marL="0" marR="0" indent="0">
              <a:spcBef>
                <a:spcPts val="0"/>
              </a:spcBef>
              <a:spcAft>
                <a:spcPts val="0"/>
              </a:spcAft>
              <a:buNone/>
            </a:pPr>
            <a:r>
              <a:rPr lang="en-US" dirty="0">
                <a:effectLst/>
                <a:latin typeface="Calibri" panose="020F0502020204030204" pitchFamily="34" charset="0"/>
                <a:ea typeface="Calibri" panose="020F0502020204030204" pitchFamily="34" charset="0"/>
              </a:rPr>
              <a:t>As a team we will:</a:t>
            </a:r>
          </a:p>
          <a:p>
            <a:pPr marL="342900" marR="0" lvl="0" indent="-342900">
              <a:spcBef>
                <a:spcPts val="0"/>
              </a:spcBef>
              <a:spcAft>
                <a:spcPts val="0"/>
              </a:spcAft>
              <a:buFont typeface="+mj-lt"/>
              <a:buAutoNum type="arabicParenR"/>
            </a:pPr>
            <a:r>
              <a:rPr lang="en-US" dirty="0">
                <a:effectLst/>
                <a:latin typeface="Calibri" panose="020F0502020204030204" pitchFamily="34" charset="0"/>
                <a:ea typeface="Times New Roman" panose="02020603050405020304" pitchFamily="18" charset="0"/>
              </a:rPr>
              <a:t>Walk through the draft products (systems baseline products)</a:t>
            </a:r>
            <a:endParaRPr lang="en-US"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rabicParenR"/>
            </a:pPr>
            <a:r>
              <a:rPr lang="en-US" dirty="0">
                <a:effectLst/>
                <a:latin typeface="Calibri" panose="020F0502020204030204" pitchFamily="34" charset="0"/>
                <a:ea typeface="Times New Roman" panose="02020603050405020304" pitchFamily="18" charset="0"/>
              </a:rPr>
              <a:t>Critique these for completeness and accuracy</a:t>
            </a:r>
            <a:endParaRPr lang="en-US"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rabicParenR"/>
            </a:pPr>
            <a:r>
              <a:rPr lang="en-US" dirty="0">
                <a:effectLst/>
                <a:latin typeface="Calibri" panose="020F0502020204030204" pitchFamily="34" charset="0"/>
                <a:ea typeface="Times New Roman" panose="02020603050405020304" pitchFamily="18" charset="0"/>
              </a:rPr>
              <a:t>Make sure we are all on the same page on the systems baseline, concept of operations, requirements, risks </a:t>
            </a:r>
            <a:endParaRPr lang="en-US"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rabicParenR"/>
            </a:pPr>
            <a:r>
              <a:rPr lang="en-US" dirty="0">
                <a:latin typeface="Calibri" panose="020F0502020204030204" pitchFamily="34" charset="0"/>
                <a:ea typeface="Times New Roman" panose="02020603050405020304" pitchFamily="18" charset="0"/>
              </a:rPr>
              <a:t>D</a:t>
            </a:r>
            <a:r>
              <a:rPr lang="en-US" dirty="0">
                <a:effectLst/>
                <a:latin typeface="Calibri" panose="020F0502020204030204" pitchFamily="34" charset="0"/>
                <a:ea typeface="Times New Roman" panose="02020603050405020304" pitchFamily="18" charset="0"/>
              </a:rPr>
              <a:t>evelop a plan to move these drafty products into something that is mature enough to successfully pass a Mission Concept/Systems Requirements Review in August 2020</a:t>
            </a:r>
            <a:endParaRPr lang="en-US" dirty="0">
              <a:effectLst/>
              <a:latin typeface="Calibri" panose="020F0502020204030204" pitchFamily="34" charset="0"/>
              <a:ea typeface="Calibri" panose="020F0502020204030204" pitchFamily="34" charset="0"/>
            </a:endParaRPr>
          </a:p>
          <a:p>
            <a:endParaRPr lang="en-US" sz="3200" dirty="0"/>
          </a:p>
        </p:txBody>
      </p:sp>
      <p:sp>
        <p:nvSpPr>
          <p:cNvPr id="4" name="TextBox 3">
            <a:extLst>
              <a:ext uri="{FF2B5EF4-FFF2-40B4-BE49-F238E27FC236}">
                <a16:creationId xmlns:a16="http://schemas.microsoft.com/office/drawing/2014/main" id="{FB06C46F-AC07-4845-8F8F-3912F0CB07FB}"/>
              </a:ext>
            </a:extLst>
          </p:cNvPr>
          <p:cNvSpPr txBox="1"/>
          <p:nvPr/>
        </p:nvSpPr>
        <p:spPr>
          <a:xfrm>
            <a:off x="495620" y="4333555"/>
            <a:ext cx="8238866" cy="584775"/>
          </a:xfrm>
          <a:prstGeom prst="rect">
            <a:avLst/>
          </a:prstGeom>
          <a:noFill/>
        </p:spPr>
        <p:txBody>
          <a:bodyPr wrap="square" rtlCol="0">
            <a:spAutoFit/>
          </a:bodyPr>
          <a:lstStyle/>
          <a:p>
            <a:pPr algn="ctr"/>
            <a:r>
              <a:rPr lang="en-US" sz="1600" b="1" i="1" dirty="0">
                <a:solidFill>
                  <a:srgbClr val="FFFF00"/>
                </a:solidFill>
              </a:rPr>
              <a:t>Until Today, All our meetings have been about 1 hour or less.  Today we can more completely understand the </a:t>
            </a:r>
            <a:r>
              <a:rPr lang="en-US" sz="1600" b="1" i="1" dirty="0" err="1">
                <a:solidFill>
                  <a:srgbClr val="FFFF00"/>
                </a:solidFill>
              </a:rPr>
              <a:t>AREx</a:t>
            </a:r>
            <a:r>
              <a:rPr lang="en-US" sz="1600" b="1" i="1" dirty="0">
                <a:solidFill>
                  <a:srgbClr val="FFFF00"/>
                </a:solidFill>
              </a:rPr>
              <a:t> systems and evolve them…for the better</a:t>
            </a:r>
          </a:p>
        </p:txBody>
      </p:sp>
      <p:sp>
        <p:nvSpPr>
          <p:cNvPr id="5" name="TextBox 4">
            <a:extLst>
              <a:ext uri="{FF2B5EF4-FFF2-40B4-BE49-F238E27FC236}">
                <a16:creationId xmlns:a16="http://schemas.microsoft.com/office/drawing/2014/main" id="{6721612C-A19E-4A58-870D-63C8469079FF}"/>
              </a:ext>
            </a:extLst>
          </p:cNvPr>
          <p:cNvSpPr txBox="1"/>
          <p:nvPr/>
        </p:nvSpPr>
        <p:spPr>
          <a:xfrm>
            <a:off x="1971576" y="875256"/>
            <a:ext cx="5200847" cy="369332"/>
          </a:xfrm>
          <a:prstGeom prst="rect">
            <a:avLst/>
          </a:prstGeom>
          <a:noFill/>
        </p:spPr>
        <p:txBody>
          <a:bodyPr wrap="none" rtlCol="0">
            <a:spAutoFit/>
          </a:bodyPr>
          <a:lstStyle/>
          <a:p>
            <a:r>
              <a:rPr lang="en-US" b="1" i="1" dirty="0">
                <a:latin typeface="Calibri" panose="020F0502020204030204" pitchFamily="34" charset="0"/>
                <a:ea typeface="Calibri" panose="020F0502020204030204" pitchFamily="34" charset="0"/>
              </a:rPr>
              <a:t>T</a:t>
            </a:r>
            <a:r>
              <a:rPr lang="en-US" b="1" i="1" dirty="0">
                <a:effectLst/>
                <a:latin typeface="Calibri" panose="020F0502020204030204" pitchFamily="34" charset="0"/>
                <a:ea typeface="Calibri" panose="020F0502020204030204" pitchFamily="34" charset="0"/>
              </a:rPr>
              <a:t>his will be a “roll up your sleeves” working meeting</a:t>
            </a:r>
            <a:endParaRPr lang="en-US" b="1" i="1" dirty="0">
              <a:solidFill>
                <a:srgbClr val="3F92A6"/>
              </a:solidFill>
            </a:endParaRPr>
          </a:p>
        </p:txBody>
      </p:sp>
    </p:spTree>
    <p:extLst>
      <p:ext uri="{BB962C8B-B14F-4D97-AF65-F5344CB8AC3E}">
        <p14:creationId xmlns:p14="http://schemas.microsoft.com/office/powerpoint/2010/main" val="7089587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working hypothesis: antenna on gateway</a:t>
            </a:r>
            <a:endParaRPr lang="de-CH"/>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28650" y="1370013"/>
                <a:ext cx="7886700" cy="3473836"/>
              </a:xfrm>
            </p:spPr>
            <p:txBody>
              <a:bodyPr>
                <a:normAutofit fontScale="85000" lnSpcReduction="20000"/>
              </a:bodyPr>
              <a:lstStyle/>
              <a:p>
                <a:pPr>
                  <a:lnSpc>
                    <a:spcPct val="120000"/>
                  </a:lnSpc>
                </a:pPr>
                <a:r>
                  <a:rPr lang="en-US" dirty="0"/>
                  <a:t>use ‘antenna on stick’ to get clear of gateway structure </a:t>
                </a:r>
                <a:r>
                  <a:rPr lang="en-US" dirty="0" err="1"/>
                  <a:t>wrt</a:t>
                </a:r>
                <a:r>
                  <a:rPr lang="en-US" dirty="0"/>
                  <a:t>. antenna beam (single deployment event) </a:t>
                </a:r>
              </a:p>
              <a:p>
                <a:pPr>
                  <a:lnSpc>
                    <a:spcPct val="120000"/>
                  </a:lnSpc>
                </a:pPr>
                <a:r>
                  <a:rPr lang="en-US" dirty="0"/>
                  <a:t>use 8 semi-directional antennas with -3 dB </a:t>
                </a:r>
                <a:r>
                  <a:rPr lang="en-US" dirty="0" err="1"/>
                  <a:t>beamwidth</a:t>
                </a:r>
                <a:r>
                  <a:rPr lang="en-US" dirty="0"/>
                  <a:t> of 50 </a:t>
                </a:r>
                <a:r>
                  <a:rPr lang="en-US" dirty="0" err="1"/>
                  <a:t>deg</a:t>
                </a:r>
                <a:r>
                  <a:rPr lang="en-US" dirty="0"/>
                  <a:t> in azimuth and 25 </a:t>
                </a:r>
                <a:r>
                  <a:rPr lang="en-US" dirty="0" err="1"/>
                  <a:t>deg</a:t>
                </a:r>
                <a:r>
                  <a:rPr lang="en-US" dirty="0"/>
                  <a:t> in elevation so resulting pattern is toroidal and in-plane </a:t>
                </a:r>
                <a:r>
                  <a:rPr lang="en-US" dirty="0" err="1"/>
                  <a:t>wrt</a:t>
                </a:r>
                <a:r>
                  <a:rPr lang="en-US" dirty="0"/>
                  <a:t>. lunar orbit around earth</a:t>
                </a:r>
              </a:p>
              <a:p>
                <a:pPr>
                  <a:lnSpc>
                    <a:spcPct val="120000"/>
                  </a:lnSpc>
                </a:pPr>
                <a:r>
                  <a:rPr lang="en-US" dirty="0"/>
                  <a:t>switch between antennas twice every week (29 days for 360 </a:t>
                </a:r>
                <a:r>
                  <a:rPr lang="en-US" dirty="0" err="1"/>
                  <a:t>deg</a:t>
                </a:r>
                <a:r>
                  <a:rPr lang="en-US" dirty="0"/>
                  <a:t>) to account for change of azimuth, maybe automatically (diversity receiver)</a:t>
                </a:r>
              </a:p>
              <a:p>
                <a:pPr>
                  <a:lnSpc>
                    <a:spcPct val="120000"/>
                  </a:lnSpc>
                </a:pPr>
                <a:r>
                  <a:rPr lang="en-US" dirty="0"/>
                  <a:t>estimate antenna gain: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𝐺</m:t>
                        </m:r>
                      </m:e>
                      <m:sub>
                        <m:r>
                          <a:rPr lang="en-US" b="0" i="1" smtClean="0">
                            <a:latin typeface="Cambria Math" panose="02040503050406030204" pitchFamily="18" charset="0"/>
                          </a:rPr>
                          <m:t>𝑑</m:t>
                        </m:r>
                      </m:sub>
                    </m:sSub>
                    <m:r>
                      <a:rPr lang="en-US" b="0" i="1" smtClean="0">
                        <a:latin typeface="Cambria Math" panose="02040503050406030204" pitchFamily="18" charset="0"/>
                      </a:rPr>
                      <m:t>=</m:t>
                    </m:r>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31000</m:t>
                            </m:r>
                          </m:num>
                          <m:den>
                            <m:r>
                              <a:rPr lang="de-CH" b="0" i="1" smtClean="0">
                                <a:latin typeface="Cambria Math" panose="02040503050406030204" pitchFamily="18" charset="0"/>
                              </a:rPr>
                              <m:t>50</m:t>
                            </m:r>
                            <m:r>
                              <a:rPr lang="en-US" b="0" i="1" smtClean="0">
                                <a:latin typeface="Cambria Math" panose="02040503050406030204" pitchFamily="18" charset="0"/>
                              </a:rPr>
                              <m:t>∗25</m:t>
                            </m:r>
                          </m:den>
                        </m:f>
                      </m:e>
                    </m:d>
                    <m:r>
                      <a:rPr lang="en-US" b="0" i="1" smtClean="0">
                        <a:latin typeface="Cambria Math" panose="02040503050406030204" pitchFamily="18" charset="0"/>
                      </a:rPr>
                      <m:t>=</m:t>
                    </m:r>
                    <m:r>
                      <a:rPr lang="de-CH" b="0" i="1" smtClean="0">
                        <a:latin typeface="Cambria Math" panose="02040503050406030204" pitchFamily="18" charset="0"/>
                      </a:rPr>
                      <m:t>24.8</m:t>
                    </m:r>
                    <m:r>
                      <a:rPr lang="en-US" b="0" i="1" smtClean="0">
                        <a:latin typeface="Cambria Math" panose="02040503050406030204" pitchFamily="18" charset="0"/>
                      </a:rPr>
                      <m:t>=1</m:t>
                    </m:r>
                    <m:r>
                      <a:rPr lang="de-CH" b="0" i="1" smtClean="0">
                        <a:latin typeface="Cambria Math" panose="02040503050406030204" pitchFamily="18" charset="0"/>
                      </a:rPr>
                      <m:t>3</m:t>
                    </m:r>
                    <m:r>
                      <a:rPr lang="en-US" b="0" i="1" smtClean="0">
                        <a:latin typeface="Cambria Math" panose="02040503050406030204" pitchFamily="18" charset="0"/>
                      </a:rPr>
                      <m:t>.9 </m:t>
                    </m:r>
                    <m:r>
                      <a:rPr lang="en-US" b="0" i="1" smtClean="0">
                        <a:latin typeface="Cambria Math" panose="02040503050406030204" pitchFamily="18" charset="0"/>
                      </a:rPr>
                      <m:t>𝑑𝐵𝑖</m:t>
                    </m:r>
                  </m:oMath>
                </a14:m>
                <a:br>
                  <a:rPr lang="en-US" b="0" dirty="0"/>
                </a:br>
                <a:r>
                  <a:rPr lang="en-US" sz="1800" dirty="0"/>
                  <a:t>(independent of frequency)</a:t>
                </a:r>
              </a:p>
              <a:p>
                <a:pPr>
                  <a:lnSpc>
                    <a:spcPct val="120000"/>
                  </a:lnSpc>
                </a:pPr>
                <a:endParaRPr lang="de-CH"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28650" y="1370013"/>
                <a:ext cx="7886700" cy="3473836"/>
              </a:xfrm>
              <a:blipFill>
                <a:blip r:embed="rId2"/>
                <a:stretch>
                  <a:fillRect l="-773" t="-1053" r="-1159" b="-1053"/>
                </a:stretch>
              </a:blipFill>
            </p:spPr>
            <p:txBody>
              <a:bodyPr/>
              <a:lstStyle/>
              <a:p>
                <a:r>
                  <a:rPr lang="en-US">
                    <a:noFill/>
                  </a:rPr>
                  <a:t> </a:t>
                </a:r>
              </a:p>
            </p:txBody>
          </p:sp>
        </mc:Fallback>
      </mc:AlternateContent>
    </p:spTree>
    <p:extLst>
      <p:ext uri="{BB962C8B-B14F-4D97-AF65-F5344CB8AC3E}">
        <p14:creationId xmlns:p14="http://schemas.microsoft.com/office/powerpoint/2010/main" val="26960117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further assumptions	 </a:t>
            </a:r>
            <a:r>
              <a:rPr lang="en-US" sz="2400"/>
              <a:t>(to be checked by Michelle T.)</a:t>
            </a:r>
            <a:endParaRPr lang="de-CH" sz="2400"/>
          </a:p>
        </p:txBody>
      </p:sp>
      <p:sp>
        <p:nvSpPr>
          <p:cNvPr id="3" name="Content Placeholder 2"/>
          <p:cNvSpPr>
            <a:spLocks noGrp="1"/>
          </p:cNvSpPr>
          <p:nvPr>
            <p:ph idx="1"/>
          </p:nvPr>
        </p:nvSpPr>
        <p:spPr>
          <a:xfrm>
            <a:off x="628650" y="1373543"/>
            <a:ext cx="7886700" cy="3555037"/>
          </a:xfrm>
        </p:spPr>
        <p:txBody>
          <a:bodyPr>
            <a:normAutofit fontScale="92500" lnSpcReduction="20000"/>
          </a:bodyPr>
          <a:lstStyle/>
          <a:p>
            <a:pPr>
              <a:lnSpc>
                <a:spcPct val="110000"/>
              </a:lnSpc>
            </a:pPr>
            <a:r>
              <a:rPr lang="en-US" dirty="0"/>
              <a:t>on gateway: 10/50/100 Watt RF power</a:t>
            </a:r>
          </a:p>
          <a:p>
            <a:pPr>
              <a:lnSpc>
                <a:spcPct val="110000"/>
              </a:lnSpc>
            </a:pPr>
            <a:r>
              <a:rPr lang="en-US" dirty="0"/>
              <a:t>various types of modulation and </a:t>
            </a:r>
            <a:r>
              <a:rPr lang="en-US" dirty="0" err="1"/>
              <a:t>datarates</a:t>
            </a:r>
            <a:r>
              <a:rPr lang="en-US" dirty="0"/>
              <a:t>:</a:t>
            </a:r>
            <a:br>
              <a:rPr lang="en-US" dirty="0"/>
            </a:br>
            <a:r>
              <a:rPr lang="en-US" dirty="0"/>
              <a:t>emergency data (FT8)</a:t>
            </a:r>
            <a:br>
              <a:rPr lang="en-US" dirty="0"/>
            </a:br>
            <a:r>
              <a:rPr lang="en-US" dirty="0"/>
              <a:t>analogue voice (SSB: 2.5 kHz BW)</a:t>
            </a:r>
            <a:br>
              <a:rPr lang="en-US" dirty="0"/>
            </a:br>
            <a:r>
              <a:rPr lang="en-US" dirty="0"/>
              <a:t>digital data (DVB-S2/X, GSE)</a:t>
            </a:r>
          </a:p>
          <a:p>
            <a:pPr>
              <a:lnSpc>
                <a:spcPct val="110000"/>
              </a:lnSpc>
            </a:pPr>
            <a:r>
              <a:rPr lang="en-US" dirty="0"/>
              <a:t>assume X-band downlink </a:t>
            </a:r>
            <a:br>
              <a:rPr lang="en-US" dirty="0"/>
            </a:br>
            <a:r>
              <a:rPr lang="en-US" dirty="0"/>
              <a:t>(10.5 GHz, </a:t>
            </a:r>
            <a:r>
              <a:rPr lang="en-US" dirty="0" err="1"/>
              <a:t>Tsys</a:t>
            </a:r>
            <a:r>
              <a:rPr lang="en-US" dirty="0"/>
              <a:t>=150K, 1m parabolic antenna with G=38.6 </a:t>
            </a:r>
            <a:r>
              <a:rPr lang="en-US" dirty="0" err="1"/>
              <a:t>dBi</a:t>
            </a:r>
            <a:r>
              <a:rPr lang="en-US" dirty="0"/>
              <a:t>)</a:t>
            </a:r>
          </a:p>
          <a:p>
            <a:pPr>
              <a:lnSpc>
                <a:spcPct val="110000"/>
              </a:lnSpc>
            </a:pPr>
            <a:r>
              <a:rPr lang="en-US" dirty="0"/>
              <a:t>emergency </a:t>
            </a:r>
            <a:r>
              <a:rPr lang="en-US" dirty="0" err="1"/>
              <a:t>comms</a:t>
            </a:r>
            <a:r>
              <a:rPr lang="en-US" dirty="0"/>
              <a:t>: assume UHF downlink </a:t>
            </a:r>
            <a:br>
              <a:rPr lang="en-US" dirty="0"/>
            </a:br>
            <a:r>
              <a:rPr lang="en-US" dirty="0"/>
              <a:t>(435 MHz, </a:t>
            </a:r>
            <a:r>
              <a:rPr lang="en-US" dirty="0" err="1"/>
              <a:t>Tsys</a:t>
            </a:r>
            <a:r>
              <a:rPr lang="en-US" dirty="0"/>
              <a:t>=300K, 0 </a:t>
            </a:r>
            <a:r>
              <a:rPr lang="en-US" dirty="0" err="1"/>
              <a:t>dBi</a:t>
            </a:r>
            <a:r>
              <a:rPr lang="en-US" dirty="0"/>
              <a:t> omnidirectional antenna gain)</a:t>
            </a:r>
            <a:endParaRPr lang="de-CH" dirty="0"/>
          </a:p>
        </p:txBody>
      </p:sp>
    </p:spTree>
    <p:extLst>
      <p:ext uri="{BB962C8B-B14F-4D97-AF65-F5344CB8AC3E}">
        <p14:creationId xmlns:p14="http://schemas.microsoft.com/office/powerpoint/2010/main" val="14455876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preliminary link budget analysis</a:t>
            </a:r>
            <a:br>
              <a:rPr lang="en-US" dirty="0"/>
            </a:br>
            <a:r>
              <a:rPr lang="en-US" dirty="0"/>
              <a:t>(Updated Chart)</a:t>
            </a:r>
            <a:endParaRPr lang="de-CH" dirty="0"/>
          </a:p>
        </p:txBody>
      </p:sp>
      <p:pic>
        <p:nvPicPr>
          <p:cNvPr id="8" name="Picture 7">
            <a:extLst>
              <a:ext uri="{FF2B5EF4-FFF2-40B4-BE49-F238E27FC236}">
                <a16:creationId xmlns:a16="http://schemas.microsoft.com/office/drawing/2014/main" id="{E2DD41EE-FE60-4C70-8FDC-9079B8AF9B58}"/>
              </a:ext>
            </a:extLst>
          </p:cNvPr>
          <p:cNvPicPr>
            <a:picLocks noChangeAspect="1"/>
          </p:cNvPicPr>
          <p:nvPr/>
        </p:nvPicPr>
        <p:blipFill>
          <a:blip r:embed="rId2"/>
          <a:stretch>
            <a:fillRect/>
          </a:stretch>
        </p:blipFill>
        <p:spPr>
          <a:xfrm>
            <a:off x="83820" y="1576251"/>
            <a:ext cx="8976359" cy="3135085"/>
          </a:xfrm>
          <a:prstGeom prst="rect">
            <a:avLst/>
          </a:prstGeom>
        </p:spPr>
      </p:pic>
    </p:spTree>
    <p:extLst>
      <p:ext uri="{BB962C8B-B14F-4D97-AF65-F5344CB8AC3E}">
        <p14:creationId xmlns:p14="http://schemas.microsoft.com/office/powerpoint/2010/main" val="3599584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conclusion (prelim.)</a:t>
            </a:r>
            <a:endParaRPr lang="de-CH"/>
          </a:p>
        </p:txBody>
      </p:sp>
      <p:sp>
        <p:nvSpPr>
          <p:cNvPr id="3" name="Content Placeholder 2"/>
          <p:cNvSpPr>
            <a:spLocks noGrp="1"/>
          </p:cNvSpPr>
          <p:nvPr>
            <p:ph idx="1"/>
          </p:nvPr>
        </p:nvSpPr>
        <p:spPr/>
        <p:txBody>
          <a:bodyPr>
            <a:normAutofit fontScale="92500"/>
          </a:bodyPr>
          <a:lstStyle/>
          <a:p>
            <a:pPr>
              <a:lnSpc>
                <a:spcPct val="100000"/>
              </a:lnSpc>
            </a:pPr>
            <a:r>
              <a:rPr lang="en-US" dirty="0"/>
              <a:t>video: DVB-S2 (just) possible with 100 W RF power: low symbol rate (66 </a:t>
            </a:r>
            <a:r>
              <a:rPr lang="en-US" dirty="0" err="1"/>
              <a:t>kS</a:t>
            </a:r>
            <a:r>
              <a:rPr lang="en-US" dirty="0"/>
              <a:t>/s) and high FEC (1/2) with 1.0 m antenna on ground, DVS-S2X with better performing VL SNR MODCODs increase margin by a few dB</a:t>
            </a:r>
          </a:p>
          <a:p>
            <a:r>
              <a:rPr lang="en-US" dirty="0"/>
              <a:t>voice: SSB very good copy with 100 W, good with 50 W</a:t>
            </a:r>
          </a:p>
          <a:p>
            <a:r>
              <a:rPr lang="en-US" dirty="0"/>
              <a:t>low data rate formats: FT8 solid copy with 10 W</a:t>
            </a:r>
          </a:p>
          <a:p>
            <a:r>
              <a:rPr lang="en-US" dirty="0"/>
              <a:t>emergency </a:t>
            </a:r>
            <a:r>
              <a:rPr lang="en-US" dirty="0" err="1"/>
              <a:t>comms</a:t>
            </a:r>
            <a:r>
              <a:rPr lang="en-US" dirty="0"/>
              <a:t>: FT8 on s/c </a:t>
            </a:r>
            <a:r>
              <a:rPr lang="en-US" dirty="0" err="1"/>
              <a:t>omni</a:t>
            </a:r>
            <a:r>
              <a:rPr lang="en-US" dirty="0"/>
              <a:t> and 10 W results in good copy on ground (provided some directional antenna gain at ground station)</a:t>
            </a:r>
          </a:p>
          <a:p>
            <a:endParaRPr lang="de-CH" dirty="0"/>
          </a:p>
        </p:txBody>
      </p:sp>
    </p:spTree>
    <p:extLst>
      <p:ext uri="{BB962C8B-B14F-4D97-AF65-F5344CB8AC3E}">
        <p14:creationId xmlns:p14="http://schemas.microsoft.com/office/powerpoint/2010/main" val="31903622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BD68C-D4B6-4A51-9039-F1659346F2AE}"/>
              </a:ext>
            </a:extLst>
          </p:cNvPr>
          <p:cNvSpPr>
            <a:spLocks noGrp="1"/>
          </p:cNvSpPr>
          <p:nvPr>
            <p:ph type="title"/>
          </p:nvPr>
        </p:nvSpPr>
        <p:spPr/>
        <p:txBody>
          <a:bodyPr>
            <a:normAutofit fontScale="90000"/>
          </a:bodyPr>
          <a:lstStyle/>
          <a:p>
            <a:r>
              <a:rPr lang="en-US" dirty="0" err="1"/>
              <a:t>AREx</a:t>
            </a:r>
            <a:r>
              <a:rPr lang="en-US" dirty="0"/>
              <a:t> Payload Systems</a:t>
            </a:r>
            <a:br>
              <a:rPr lang="en-US" dirty="0"/>
            </a:br>
            <a:r>
              <a:rPr lang="en-US" dirty="0"/>
              <a:t>Agenda </a:t>
            </a:r>
          </a:p>
        </p:txBody>
      </p:sp>
      <p:sp>
        <p:nvSpPr>
          <p:cNvPr id="3" name="Content Placeholder 2">
            <a:extLst>
              <a:ext uri="{FF2B5EF4-FFF2-40B4-BE49-F238E27FC236}">
                <a16:creationId xmlns:a16="http://schemas.microsoft.com/office/drawing/2014/main" id="{A0D389F7-0073-429A-90E5-16A39267CD41}"/>
              </a:ext>
            </a:extLst>
          </p:cNvPr>
          <p:cNvSpPr>
            <a:spLocks noGrp="1"/>
          </p:cNvSpPr>
          <p:nvPr>
            <p:ph sz="quarter" idx="17"/>
          </p:nvPr>
        </p:nvSpPr>
        <p:spPr>
          <a:xfrm>
            <a:off x="1318990" y="1324547"/>
            <a:ext cx="6882231" cy="3534337"/>
          </a:xfrm>
        </p:spPr>
        <p:txBody>
          <a:bodyPr>
            <a:noAutofit/>
          </a:bodyPr>
          <a:lstStyle/>
          <a:p>
            <a:pPr marL="342900" marR="0" lvl="0" indent="-342900">
              <a:spcBef>
                <a:spcPts val="0"/>
              </a:spcBef>
              <a:spcAft>
                <a:spcPts val="0"/>
              </a:spcAft>
              <a:buFont typeface="Arial" panose="020B0604020202020204" pitchFamily="34" charset="0"/>
              <a:buChar char="•"/>
              <a:tabLst>
                <a:tab pos="457200" algn="l"/>
              </a:tabLst>
            </a:pPr>
            <a:r>
              <a:rPr lang="en-US" dirty="0">
                <a:solidFill>
                  <a:schemeClr val="bg1">
                    <a:lumMod val="50000"/>
                    <a:lumOff val="50000"/>
                  </a:schemeClr>
                </a:solidFill>
                <a:latin typeface="Calibri" panose="020F0502020204030204" pitchFamily="34" charset="0"/>
                <a:ea typeface="Times New Roman" panose="02020603050405020304" pitchFamily="18" charset="0"/>
                <a:cs typeface="Times New Roman" panose="02020603050405020304" pitchFamily="18" charset="0"/>
              </a:rPr>
              <a:t>Systems overview</a:t>
            </a:r>
            <a:r>
              <a:rPr lang="en-US" dirty="0">
                <a:solidFill>
                  <a:schemeClr val="bg1">
                    <a:lumMod val="50000"/>
                    <a:lumOff val="50000"/>
                  </a:schemeClr>
                </a:solidFill>
                <a:effectLst/>
                <a:latin typeface="Calibri" panose="020F0502020204030204" pitchFamily="34" charset="0"/>
                <a:ea typeface="Times New Roman" panose="02020603050405020304" pitchFamily="18" charset="0"/>
                <a:cs typeface="Times New Roman" panose="02020603050405020304" pitchFamily="18" charset="0"/>
              </a:rPr>
              <a:t>—Frank</a:t>
            </a:r>
            <a:endParaRPr lang="en-US" dirty="0">
              <a:solidFill>
                <a:schemeClr val="bg1">
                  <a:lumMod val="50000"/>
                  <a:lumOff val="50000"/>
                </a:schemeClr>
              </a:solidFill>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dirty="0">
                <a:solidFill>
                  <a:schemeClr val="tx1">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rPr>
              <a:t>Link Budget, Orbit/Attitude/Signal Availability—Chris, Achim, Ken E.</a:t>
            </a:r>
            <a:endParaRPr lang="en-US" dirty="0">
              <a:solidFill>
                <a:schemeClr val="tx1">
                  <a:lumMod val="50000"/>
                </a:schemeClr>
              </a:solidFill>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dirty="0">
                <a:effectLst/>
                <a:latin typeface="Calibri" panose="020F0502020204030204" pitchFamily="34" charset="0"/>
                <a:ea typeface="Times New Roman" panose="02020603050405020304" pitchFamily="18" charset="0"/>
                <a:cs typeface="Times New Roman" panose="02020603050405020304" pitchFamily="18" charset="0"/>
              </a:rPr>
              <a:t>Mechanical—Tom S, Chris</a:t>
            </a:r>
            <a:endParaRPr lang="en-US" dirty="0">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dirty="0">
                <a:solidFill>
                  <a:schemeClr val="bg1">
                    <a:lumMod val="50000"/>
                    <a:lumOff val="50000"/>
                  </a:schemeClr>
                </a:solidFill>
                <a:effectLst/>
                <a:latin typeface="Calibri" panose="020F0502020204030204" pitchFamily="34" charset="0"/>
                <a:ea typeface="Times New Roman" panose="02020603050405020304" pitchFamily="18" charset="0"/>
                <a:cs typeface="Times New Roman" panose="02020603050405020304" pitchFamily="18" charset="0"/>
              </a:rPr>
              <a:t>Electrical (Power, SDR/RF systems, TTNC, Software,</a:t>
            </a:r>
          </a:p>
          <a:p>
            <a:pPr marL="342900" marR="0" lvl="0" indent="-342900">
              <a:spcBef>
                <a:spcPts val="0"/>
              </a:spcBef>
              <a:spcAft>
                <a:spcPts val="0"/>
              </a:spcAft>
              <a:buFont typeface="Arial" panose="020B0604020202020204" pitchFamily="34" charset="0"/>
              <a:buChar char="•"/>
              <a:tabLst>
                <a:tab pos="457200" algn="l"/>
              </a:tabLst>
            </a:pPr>
            <a:r>
              <a:rPr lang="en-US" dirty="0">
                <a:solidFill>
                  <a:schemeClr val="bg1">
                    <a:lumMod val="50000"/>
                    <a:lumOff val="50000"/>
                  </a:schemeClr>
                </a:solidFill>
                <a:effectLst/>
                <a:latin typeface="Calibri" panose="020F0502020204030204" pitchFamily="34" charset="0"/>
                <a:ea typeface="Times New Roman" panose="02020603050405020304" pitchFamily="18" charset="0"/>
                <a:cs typeface="Times New Roman" panose="02020603050405020304" pitchFamily="18" charset="0"/>
              </a:rPr>
              <a:t>Antenna system)—Lou, Michelle, Chris, Doug</a:t>
            </a:r>
            <a:endParaRPr lang="en-US" dirty="0">
              <a:solidFill>
                <a:schemeClr val="bg1">
                  <a:lumMod val="50000"/>
                  <a:lumOff val="50000"/>
                </a:schemeClr>
              </a:solidFill>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dirty="0">
                <a:solidFill>
                  <a:schemeClr val="bg1">
                    <a:lumMod val="50000"/>
                    <a:lumOff val="50000"/>
                  </a:schemeClr>
                </a:solidFill>
                <a:effectLst/>
                <a:latin typeface="Calibri" panose="020F0502020204030204" pitchFamily="34" charset="0"/>
                <a:ea typeface="Times New Roman" panose="02020603050405020304" pitchFamily="18" charset="0"/>
                <a:cs typeface="Times New Roman" panose="02020603050405020304" pitchFamily="18" charset="0"/>
              </a:rPr>
              <a:t>Thermal—Tom S.</a:t>
            </a:r>
            <a:endParaRPr lang="en-US" dirty="0">
              <a:solidFill>
                <a:schemeClr val="bg1">
                  <a:lumMod val="50000"/>
                  <a:lumOff val="50000"/>
                </a:schemeClr>
              </a:solidFill>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dirty="0">
                <a:solidFill>
                  <a:schemeClr val="bg1">
                    <a:lumMod val="50000"/>
                    <a:lumOff val="50000"/>
                  </a:schemeClr>
                </a:solidFill>
                <a:effectLst/>
                <a:latin typeface="Calibri" panose="020F0502020204030204" pitchFamily="34" charset="0"/>
                <a:ea typeface="Times New Roman" panose="02020603050405020304" pitchFamily="18" charset="0"/>
                <a:cs typeface="Times New Roman" panose="02020603050405020304" pitchFamily="18" charset="0"/>
              </a:rPr>
              <a:t>Ground station--Michelle</a:t>
            </a:r>
            <a:endParaRPr lang="en-US" dirty="0">
              <a:solidFill>
                <a:schemeClr val="bg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189256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BD68C-D4B6-4A51-9039-F1659346F2AE}"/>
              </a:ext>
            </a:extLst>
          </p:cNvPr>
          <p:cNvSpPr>
            <a:spLocks noGrp="1"/>
          </p:cNvSpPr>
          <p:nvPr>
            <p:ph type="title"/>
          </p:nvPr>
        </p:nvSpPr>
        <p:spPr/>
        <p:txBody>
          <a:bodyPr>
            <a:normAutofit fontScale="90000"/>
          </a:bodyPr>
          <a:lstStyle/>
          <a:p>
            <a:r>
              <a:rPr lang="en-US" dirty="0" err="1"/>
              <a:t>AREx</a:t>
            </a:r>
            <a:r>
              <a:rPr lang="en-US" dirty="0"/>
              <a:t> Payload Systems</a:t>
            </a:r>
            <a:br>
              <a:rPr lang="en-US" dirty="0"/>
            </a:br>
            <a:r>
              <a:rPr lang="en-US" dirty="0"/>
              <a:t>Agenda </a:t>
            </a:r>
          </a:p>
        </p:txBody>
      </p:sp>
      <p:sp>
        <p:nvSpPr>
          <p:cNvPr id="3" name="Content Placeholder 2">
            <a:extLst>
              <a:ext uri="{FF2B5EF4-FFF2-40B4-BE49-F238E27FC236}">
                <a16:creationId xmlns:a16="http://schemas.microsoft.com/office/drawing/2014/main" id="{A0D389F7-0073-429A-90E5-16A39267CD41}"/>
              </a:ext>
            </a:extLst>
          </p:cNvPr>
          <p:cNvSpPr>
            <a:spLocks noGrp="1"/>
          </p:cNvSpPr>
          <p:nvPr>
            <p:ph sz="quarter" idx="17"/>
          </p:nvPr>
        </p:nvSpPr>
        <p:spPr>
          <a:xfrm>
            <a:off x="1318990" y="1324547"/>
            <a:ext cx="6882231" cy="3534337"/>
          </a:xfrm>
        </p:spPr>
        <p:txBody>
          <a:bodyPr>
            <a:noAutofit/>
          </a:bodyPr>
          <a:lstStyle/>
          <a:p>
            <a:pPr marL="342900" marR="0" lvl="0" indent="-342900">
              <a:spcBef>
                <a:spcPts val="0"/>
              </a:spcBef>
              <a:spcAft>
                <a:spcPts val="0"/>
              </a:spcAft>
              <a:buFont typeface="Arial" panose="020B0604020202020204" pitchFamily="34" charset="0"/>
              <a:buChar char="•"/>
              <a:tabLst>
                <a:tab pos="457200" algn="l"/>
              </a:tabLst>
            </a:pPr>
            <a:r>
              <a:rPr lang="en-US" dirty="0">
                <a:solidFill>
                  <a:schemeClr val="bg1">
                    <a:lumMod val="50000"/>
                    <a:lumOff val="50000"/>
                  </a:schemeClr>
                </a:solidFill>
                <a:latin typeface="Calibri" panose="020F0502020204030204" pitchFamily="34" charset="0"/>
                <a:ea typeface="Times New Roman" panose="02020603050405020304" pitchFamily="18" charset="0"/>
                <a:cs typeface="Times New Roman" panose="02020603050405020304" pitchFamily="18" charset="0"/>
              </a:rPr>
              <a:t>Systems overview</a:t>
            </a:r>
            <a:r>
              <a:rPr lang="en-US" dirty="0">
                <a:solidFill>
                  <a:schemeClr val="bg1">
                    <a:lumMod val="50000"/>
                    <a:lumOff val="50000"/>
                  </a:schemeClr>
                </a:solidFill>
                <a:effectLst/>
                <a:latin typeface="Calibri" panose="020F0502020204030204" pitchFamily="34" charset="0"/>
                <a:ea typeface="Times New Roman" panose="02020603050405020304" pitchFamily="18" charset="0"/>
                <a:cs typeface="Times New Roman" panose="02020603050405020304" pitchFamily="18" charset="0"/>
              </a:rPr>
              <a:t>—Frank</a:t>
            </a:r>
            <a:endParaRPr lang="en-US" dirty="0">
              <a:solidFill>
                <a:schemeClr val="bg1">
                  <a:lumMod val="50000"/>
                  <a:lumOff val="50000"/>
                </a:schemeClr>
              </a:solidFill>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dirty="0">
                <a:solidFill>
                  <a:schemeClr val="tx1">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rPr>
              <a:t>Link Budget, Orbit/Attitude/Signal Availability—Chris, Achim, Ken E.</a:t>
            </a:r>
            <a:endParaRPr lang="en-US" dirty="0">
              <a:solidFill>
                <a:schemeClr val="tx1">
                  <a:lumMod val="50000"/>
                </a:schemeClr>
              </a:solidFill>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dirty="0">
                <a:solidFill>
                  <a:schemeClr val="bg1">
                    <a:lumMod val="50000"/>
                    <a:lumOff val="50000"/>
                  </a:schemeClr>
                </a:solidFill>
                <a:effectLst/>
                <a:latin typeface="Calibri" panose="020F0502020204030204" pitchFamily="34" charset="0"/>
                <a:ea typeface="Times New Roman" panose="02020603050405020304" pitchFamily="18" charset="0"/>
                <a:cs typeface="Times New Roman" panose="02020603050405020304" pitchFamily="18" charset="0"/>
              </a:rPr>
              <a:t>Mechanical—Tom S, Chris</a:t>
            </a:r>
            <a:endParaRPr lang="en-US" dirty="0">
              <a:solidFill>
                <a:schemeClr val="bg1">
                  <a:lumMod val="50000"/>
                  <a:lumOff val="50000"/>
                </a:schemeClr>
              </a:solidFill>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dirty="0">
                <a:effectLst/>
                <a:latin typeface="Calibri" panose="020F0502020204030204" pitchFamily="34" charset="0"/>
                <a:ea typeface="Times New Roman" panose="02020603050405020304" pitchFamily="18" charset="0"/>
                <a:cs typeface="Times New Roman" panose="02020603050405020304" pitchFamily="18" charset="0"/>
              </a:rPr>
              <a:t>Electrical (Power, SDR/RF systems, TTNC, </a:t>
            </a:r>
            <a:r>
              <a:rPr lang="en-US" dirty="0" err="1">
                <a:effectLst/>
                <a:latin typeface="Calibri" panose="020F0502020204030204" pitchFamily="34" charset="0"/>
                <a:ea typeface="Times New Roman" panose="02020603050405020304" pitchFamily="18" charset="0"/>
                <a:cs typeface="Times New Roman" panose="02020603050405020304" pitchFamily="18" charset="0"/>
              </a:rPr>
              <a:t>Software,Antenna</a:t>
            </a:r>
            <a:r>
              <a:rPr lang="en-US" dirty="0">
                <a:effectLst/>
                <a:latin typeface="Calibri" panose="020F0502020204030204" pitchFamily="34" charset="0"/>
                <a:ea typeface="Times New Roman" panose="02020603050405020304" pitchFamily="18" charset="0"/>
                <a:cs typeface="Times New Roman" panose="02020603050405020304" pitchFamily="18" charset="0"/>
              </a:rPr>
              <a:t> system)—Lou, Michelle, Chris, Doug</a:t>
            </a:r>
            <a:endParaRPr lang="en-US" dirty="0">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dirty="0">
                <a:solidFill>
                  <a:schemeClr val="bg1">
                    <a:lumMod val="50000"/>
                    <a:lumOff val="50000"/>
                  </a:schemeClr>
                </a:solidFill>
                <a:effectLst/>
                <a:latin typeface="Calibri" panose="020F0502020204030204" pitchFamily="34" charset="0"/>
                <a:ea typeface="Times New Roman" panose="02020603050405020304" pitchFamily="18" charset="0"/>
                <a:cs typeface="Times New Roman" panose="02020603050405020304" pitchFamily="18" charset="0"/>
              </a:rPr>
              <a:t>Thermal—Tom S.</a:t>
            </a:r>
            <a:endParaRPr lang="en-US" dirty="0">
              <a:solidFill>
                <a:schemeClr val="bg1">
                  <a:lumMod val="50000"/>
                  <a:lumOff val="50000"/>
                </a:schemeClr>
              </a:solidFill>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dirty="0">
                <a:solidFill>
                  <a:schemeClr val="bg1">
                    <a:lumMod val="50000"/>
                    <a:lumOff val="50000"/>
                  </a:schemeClr>
                </a:solidFill>
                <a:effectLst/>
                <a:latin typeface="Calibri" panose="020F0502020204030204" pitchFamily="34" charset="0"/>
                <a:ea typeface="Times New Roman" panose="02020603050405020304" pitchFamily="18" charset="0"/>
                <a:cs typeface="Times New Roman" panose="02020603050405020304" pitchFamily="18" charset="0"/>
              </a:rPr>
              <a:t>Ground station--Michelle</a:t>
            </a:r>
            <a:endParaRPr lang="en-US" dirty="0">
              <a:solidFill>
                <a:schemeClr val="bg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451722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7F261-A4D3-4B6E-A3A8-38F526793553}"/>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CDAC815D-AC25-4834-8C0E-8E8B7FBE5B5D}"/>
              </a:ext>
            </a:extLst>
          </p:cNvPr>
          <p:cNvPicPr>
            <a:picLocks noChangeAspect="1"/>
          </p:cNvPicPr>
          <p:nvPr/>
        </p:nvPicPr>
        <p:blipFill>
          <a:blip r:embed="rId2"/>
          <a:stretch>
            <a:fillRect/>
          </a:stretch>
        </p:blipFill>
        <p:spPr>
          <a:xfrm>
            <a:off x="0" y="-1"/>
            <a:ext cx="9144000" cy="5143501"/>
          </a:xfrm>
          <a:prstGeom prst="rect">
            <a:avLst/>
          </a:prstGeom>
        </p:spPr>
      </p:pic>
    </p:spTree>
    <p:extLst>
      <p:ext uri="{BB962C8B-B14F-4D97-AF65-F5344CB8AC3E}">
        <p14:creationId xmlns:p14="http://schemas.microsoft.com/office/powerpoint/2010/main" val="26266530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7BB90-1A98-4649-901B-FB01609C9FBF}"/>
              </a:ext>
            </a:extLst>
          </p:cNvPr>
          <p:cNvSpPr>
            <a:spLocks noGrp="1"/>
          </p:cNvSpPr>
          <p:nvPr>
            <p:ph type="title"/>
          </p:nvPr>
        </p:nvSpPr>
        <p:spPr/>
        <p:txBody>
          <a:bodyPr>
            <a:normAutofit fontScale="90000"/>
          </a:bodyPr>
          <a:lstStyle/>
          <a:p>
            <a:r>
              <a:rPr lang="en-US" sz="3000" dirty="0" err="1"/>
              <a:t>AREx</a:t>
            </a:r>
            <a:r>
              <a:rPr lang="en-US" sz="3000" dirty="0"/>
              <a:t> System Architecture Update 25 June 2020</a:t>
            </a:r>
          </a:p>
        </p:txBody>
      </p:sp>
      <p:sp>
        <p:nvSpPr>
          <p:cNvPr id="3" name="Content Placeholder 2">
            <a:extLst>
              <a:ext uri="{FF2B5EF4-FFF2-40B4-BE49-F238E27FC236}">
                <a16:creationId xmlns:a16="http://schemas.microsoft.com/office/drawing/2014/main" id="{CC756659-C009-F046-9B31-D49B723973DB}"/>
              </a:ext>
            </a:extLst>
          </p:cNvPr>
          <p:cNvSpPr>
            <a:spLocks noGrp="1"/>
          </p:cNvSpPr>
          <p:nvPr>
            <p:ph idx="1"/>
          </p:nvPr>
        </p:nvSpPr>
        <p:spPr>
          <a:xfrm>
            <a:off x="628650" y="1484420"/>
            <a:ext cx="7886700" cy="3659080"/>
          </a:xfrm>
        </p:spPr>
        <p:txBody>
          <a:bodyPr>
            <a:normAutofit fontScale="77500" lnSpcReduction="20000"/>
          </a:bodyPr>
          <a:lstStyle/>
          <a:p>
            <a:pPr marL="342900" indent="-342900">
              <a:lnSpc>
                <a:spcPct val="120000"/>
              </a:lnSpc>
              <a:buFont typeface="Arial" panose="020B0604020202020204" pitchFamily="34" charset="0"/>
              <a:buChar char="•"/>
            </a:pPr>
            <a:r>
              <a:rPr lang="en-US" dirty="0"/>
              <a:t>Four Boards, Four Hardware States, Fault Tolerant</a:t>
            </a:r>
          </a:p>
          <a:p>
            <a:pPr marL="342900" indent="-342900">
              <a:lnSpc>
                <a:spcPct val="120000"/>
              </a:lnSpc>
              <a:buFont typeface="Arial" panose="020B0604020202020204" pitchFamily="34" charset="0"/>
              <a:buChar char="•"/>
            </a:pPr>
            <a:r>
              <a:rPr lang="en-US" dirty="0"/>
              <a:t>Digital Multiplexing Transceiver – regenerative system</a:t>
            </a:r>
          </a:p>
          <a:p>
            <a:pPr marL="342900" indent="-342900">
              <a:lnSpc>
                <a:spcPct val="120000"/>
              </a:lnSpc>
              <a:buFont typeface="Arial" panose="020B0604020202020204" pitchFamily="34" charset="0"/>
              <a:buChar char="•"/>
            </a:pPr>
            <a:r>
              <a:rPr lang="en-US" dirty="0"/>
              <a:t>Switches over to Analog Transponder in case of Digital Board Failure</a:t>
            </a:r>
          </a:p>
          <a:p>
            <a:pPr marL="342900" indent="-342900">
              <a:lnSpc>
                <a:spcPct val="120000"/>
              </a:lnSpc>
              <a:buFont typeface="Arial" panose="020B0604020202020204" pitchFamily="34" charset="0"/>
              <a:buChar char="•"/>
            </a:pPr>
            <a:r>
              <a:rPr lang="en-US" dirty="0"/>
              <a:t>10 GHz Downlink is DVB-S2/X and GSE</a:t>
            </a:r>
          </a:p>
          <a:p>
            <a:pPr marL="342900" indent="-342900">
              <a:lnSpc>
                <a:spcPct val="120000"/>
              </a:lnSpc>
              <a:buFont typeface="Arial" panose="020B0604020202020204" pitchFamily="34" charset="0"/>
              <a:buChar char="•"/>
            </a:pPr>
            <a:r>
              <a:rPr lang="en-US" dirty="0"/>
              <a:t>5 GHz Uplink Native Digital Mode is 4-ary MSK (any mode possible)</a:t>
            </a:r>
          </a:p>
          <a:p>
            <a:pPr marL="342900" indent="-342900">
              <a:lnSpc>
                <a:spcPct val="120000"/>
              </a:lnSpc>
              <a:buFont typeface="Arial" panose="020B0604020202020204" pitchFamily="34" charset="0"/>
              <a:buChar char="•"/>
            </a:pPr>
            <a:r>
              <a:rPr lang="en-US" dirty="0"/>
              <a:t>Accessibility by Design</a:t>
            </a:r>
          </a:p>
          <a:p>
            <a:pPr marL="342900" indent="-342900">
              <a:lnSpc>
                <a:spcPct val="120000"/>
              </a:lnSpc>
              <a:buFont typeface="Arial" panose="020B0604020202020204" pitchFamily="34" charset="0"/>
              <a:buChar char="•"/>
            </a:pPr>
            <a:endParaRPr lang="en-US" dirty="0"/>
          </a:p>
          <a:p>
            <a:pPr marL="342900" indent="-342900">
              <a:lnSpc>
                <a:spcPct val="120000"/>
              </a:lnSpc>
              <a:buFont typeface="Arial" panose="020B0604020202020204" pitchFamily="34" charset="0"/>
              <a:buChar char="•"/>
            </a:pPr>
            <a:r>
              <a:rPr lang="en-US" dirty="0"/>
              <a:t>20200617-AREx-System-Architecture distributed 17 June 2020</a:t>
            </a:r>
          </a:p>
        </p:txBody>
      </p:sp>
    </p:spTree>
    <p:extLst>
      <p:ext uri="{BB962C8B-B14F-4D97-AF65-F5344CB8AC3E}">
        <p14:creationId xmlns:p14="http://schemas.microsoft.com/office/powerpoint/2010/main" val="16076160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A2BE6-78AC-4BAF-89A2-C1F8AE76CE54}"/>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6971A399-BFA2-4CAC-9322-02ACDF935BC3}"/>
              </a:ext>
            </a:extLst>
          </p:cNvPr>
          <p:cNvPicPr>
            <a:picLocks noChangeAspect="1"/>
          </p:cNvPicPr>
          <p:nvPr/>
        </p:nvPicPr>
        <p:blipFill>
          <a:blip r:embed="rId2"/>
          <a:stretch>
            <a:fillRect/>
          </a:stretch>
        </p:blipFill>
        <p:spPr>
          <a:xfrm>
            <a:off x="0" y="-1"/>
            <a:ext cx="9144000" cy="5143501"/>
          </a:xfrm>
          <a:prstGeom prst="rect">
            <a:avLst/>
          </a:prstGeom>
        </p:spPr>
      </p:pic>
    </p:spTree>
    <p:extLst>
      <p:ext uri="{BB962C8B-B14F-4D97-AF65-F5344CB8AC3E}">
        <p14:creationId xmlns:p14="http://schemas.microsoft.com/office/powerpoint/2010/main" val="4919506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62847-E429-4CDE-85A2-1D791AAB81AE}"/>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2F8115A2-E08A-4778-9763-F74276E0B761}"/>
              </a:ext>
            </a:extLst>
          </p:cNvPr>
          <p:cNvPicPr>
            <a:picLocks noChangeAspect="1"/>
          </p:cNvPicPr>
          <p:nvPr/>
        </p:nvPicPr>
        <p:blipFill>
          <a:blip r:embed="rId2"/>
          <a:stretch>
            <a:fillRect/>
          </a:stretch>
        </p:blipFill>
        <p:spPr>
          <a:xfrm>
            <a:off x="0" y="-1"/>
            <a:ext cx="9144000" cy="5143501"/>
          </a:xfrm>
          <a:prstGeom prst="rect">
            <a:avLst/>
          </a:prstGeom>
        </p:spPr>
      </p:pic>
    </p:spTree>
    <p:extLst>
      <p:ext uri="{BB962C8B-B14F-4D97-AF65-F5344CB8AC3E}">
        <p14:creationId xmlns:p14="http://schemas.microsoft.com/office/powerpoint/2010/main" val="32158770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F3AB3-723C-4CF2-962E-88D55AD69E74}"/>
              </a:ext>
            </a:extLst>
          </p:cNvPr>
          <p:cNvSpPr>
            <a:spLocks noGrp="1"/>
          </p:cNvSpPr>
          <p:nvPr>
            <p:ph type="title"/>
          </p:nvPr>
        </p:nvSpPr>
        <p:spPr/>
        <p:txBody>
          <a:bodyPr/>
          <a:lstStyle/>
          <a:p>
            <a:r>
              <a:rPr lang="en-US" dirty="0"/>
              <a:t>Homework Assignment</a:t>
            </a:r>
          </a:p>
        </p:txBody>
      </p:sp>
      <p:sp>
        <p:nvSpPr>
          <p:cNvPr id="3" name="Content Placeholder 2">
            <a:extLst>
              <a:ext uri="{FF2B5EF4-FFF2-40B4-BE49-F238E27FC236}">
                <a16:creationId xmlns:a16="http://schemas.microsoft.com/office/drawing/2014/main" id="{50D75028-0C89-49BA-AACB-E06FE518A9FC}"/>
              </a:ext>
            </a:extLst>
          </p:cNvPr>
          <p:cNvSpPr>
            <a:spLocks noGrp="1"/>
          </p:cNvSpPr>
          <p:nvPr>
            <p:ph sz="quarter" idx="17"/>
          </p:nvPr>
        </p:nvSpPr>
        <p:spPr/>
        <p:txBody>
          <a:bodyPr>
            <a:normAutofit/>
          </a:bodyPr>
          <a:lstStyle/>
          <a:p>
            <a:pPr marL="0" indent="0">
              <a:buNone/>
            </a:pPr>
            <a:r>
              <a:rPr lang="en-US" dirty="0">
                <a:effectLst/>
                <a:latin typeface="Calibri" panose="020F0502020204030204" pitchFamily="34" charset="0"/>
                <a:ea typeface="Times New Roman" panose="02020603050405020304" pitchFamily="18" charset="0"/>
              </a:rPr>
              <a:t>What should we call the Mark 1 radio system?  I don’t think we want to call it the </a:t>
            </a:r>
            <a:r>
              <a:rPr lang="en-US" dirty="0" err="1">
                <a:effectLst/>
                <a:latin typeface="Calibri" panose="020F0502020204030204" pitchFamily="34" charset="0"/>
                <a:ea typeface="Times New Roman" panose="02020603050405020304" pitchFamily="18" charset="0"/>
              </a:rPr>
              <a:t>AREx</a:t>
            </a:r>
            <a:r>
              <a:rPr lang="en-US" dirty="0">
                <a:effectLst/>
                <a:latin typeface="Calibri" panose="020F0502020204030204" pitchFamily="34" charset="0"/>
                <a:ea typeface="Times New Roman" panose="02020603050405020304" pitchFamily="18" charset="0"/>
              </a:rPr>
              <a:t> radio system.  How about some cute or catchy acronym?  Lunar Explorer?  Other ideas?  Think about it.  I would appreciate your thoughts on this matter.</a:t>
            </a:r>
            <a:endParaRPr lang="en-US" dirty="0">
              <a:effectLst/>
              <a:latin typeface="Calibri" panose="020F0502020204030204" pitchFamily="34" charset="0"/>
              <a:ea typeface="Calibri" panose="020F0502020204030204" pitchFamily="34" charset="0"/>
            </a:endParaRPr>
          </a:p>
          <a:p>
            <a:pPr marL="0" indent="0">
              <a:buNone/>
            </a:pPr>
            <a:endParaRPr lang="en-US" sz="3200" dirty="0"/>
          </a:p>
        </p:txBody>
      </p:sp>
    </p:spTree>
    <p:extLst>
      <p:ext uri="{BB962C8B-B14F-4D97-AF65-F5344CB8AC3E}">
        <p14:creationId xmlns:p14="http://schemas.microsoft.com/office/powerpoint/2010/main" val="25571229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A16B3-7ED8-433D-AA1D-D3E6C705029B}"/>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DD29B55D-8C90-4E3F-9893-ED506EA1FE8B}"/>
              </a:ext>
            </a:extLst>
          </p:cNvPr>
          <p:cNvPicPr>
            <a:picLocks noChangeAspect="1"/>
          </p:cNvPicPr>
          <p:nvPr/>
        </p:nvPicPr>
        <p:blipFill>
          <a:blip r:embed="rId2"/>
          <a:stretch>
            <a:fillRect/>
          </a:stretch>
        </p:blipFill>
        <p:spPr>
          <a:xfrm>
            <a:off x="0" y="-1"/>
            <a:ext cx="9144000" cy="5143501"/>
          </a:xfrm>
          <a:prstGeom prst="rect">
            <a:avLst/>
          </a:prstGeom>
        </p:spPr>
      </p:pic>
    </p:spTree>
    <p:extLst>
      <p:ext uri="{BB962C8B-B14F-4D97-AF65-F5344CB8AC3E}">
        <p14:creationId xmlns:p14="http://schemas.microsoft.com/office/powerpoint/2010/main" val="29240610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CA996-DEDA-4255-96F6-0AE6DB9063BA}"/>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703DA569-0AA4-4A44-8EA4-A82E168A1CA7}"/>
              </a:ext>
            </a:extLst>
          </p:cNvPr>
          <p:cNvPicPr>
            <a:picLocks noChangeAspect="1"/>
          </p:cNvPicPr>
          <p:nvPr/>
        </p:nvPicPr>
        <p:blipFill>
          <a:blip r:embed="rId2"/>
          <a:stretch>
            <a:fillRect/>
          </a:stretch>
        </p:blipFill>
        <p:spPr>
          <a:xfrm>
            <a:off x="0" y="-1"/>
            <a:ext cx="9144000" cy="5143501"/>
          </a:xfrm>
          <a:prstGeom prst="rect">
            <a:avLst/>
          </a:prstGeom>
        </p:spPr>
      </p:pic>
    </p:spTree>
    <p:extLst>
      <p:ext uri="{BB962C8B-B14F-4D97-AF65-F5344CB8AC3E}">
        <p14:creationId xmlns:p14="http://schemas.microsoft.com/office/powerpoint/2010/main" val="6401700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963A8-A684-46F8-B6EE-0A51EA79DCA3}"/>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B26DC441-8E29-4805-83CF-EA5F7500803F}"/>
              </a:ext>
            </a:extLst>
          </p:cNvPr>
          <p:cNvPicPr>
            <a:picLocks noChangeAspect="1"/>
          </p:cNvPicPr>
          <p:nvPr/>
        </p:nvPicPr>
        <p:blipFill>
          <a:blip r:embed="rId2"/>
          <a:stretch>
            <a:fillRect/>
          </a:stretch>
        </p:blipFill>
        <p:spPr>
          <a:xfrm>
            <a:off x="0" y="-1"/>
            <a:ext cx="9144000" cy="5143501"/>
          </a:xfrm>
          <a:prstGeom prst="rect">
            <a:avLst/>
          </a:prstGeom>
        </p:spPr>
      </p:pic>
    </p:spTree>
    <p:extLst>
      <p:ext uri="{BB962C8B-B14F-4D97-AF65-F5344CB8AC3E}">
        <p14:creationId xmlns:p14="http://schemas.microsoft.com/office/powerpoint/2010/main" val="16736258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6A581-D095-4DE0-B160-DA8FF7E0E457}"/>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E6EFD65F-D516-4161-90FC-700869224229}"/>
              </a:ext>
            </a:extLst>
          </p:cNvPr>
          <p:cNvPicPr>
            <a:picLocks noChangeAspect="1"/>
          </p:cNvPicPr>
          <p:nvPr/>
        </p:nvPicPr>
        <p:blipFill>
          <a:blip r:embed="rId2"/>
          <a:stretch>
            <a:fillRect/>
          </a:stretch>
        </p:blipFill>
        <p:spPr>
          <a:xfrm>
            <a:off x="-1" y="1"/>
            <a:ext cx="9143999" cy="5143500"/>
          </a:xfrm>
          <a:prstGeom prst="rect">
            <a:avLst/>
          </a:prstGeom>
        </p:spPr>
      </p:pic>
    </p:spTree>
    <p:extLst>
      <p:ext uri="{BB962C8B-B14F-4D97-AF65-F5344CB8AC3E}">
        <p14:creationId xmlns:p14="http://schemas.microsoft.com/office/powerpoint/2010/main" val="40762793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41404-C246-44A3-8BAA-CDE3960C34DF}"/>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1C52032D-25C6-4130-A14D-D76C7DBEF536}"/>
              </a:ext>
            </a:extLst>
          </p:cNvPr>
          <p:cNvPicPr>
            <a:picLocks noChangeAspect="1"/>
          </p:cNvPicPr>
          <p:nvPr/>
        </p:nvPicPr>
        <p:blipFill>
          <a:blip r:embed="rId2"/>
          <a:stretch>
            <a:fillRect/>
          </a:stretch>
        </p:blipFill>
        <p:spPr>
          <a:xfrm>
            <a:off x="0" y="-1"/>
            <a:ext cx="9144000" cy="5143501"/>
          </a:xfrm>
          <a:prstGeom prst="rect">
            <a:avLst/>
          </a:prstGeom>
        </p:spPr>
      </p:pic>
    </p:spTree>
    <p:extLst>
      <p:ext uri="{BB962C8B-B14F-4D97-AF65-F5344CB8AC3E}">
        <p14:creationId xmlns:p14="http://schemas.microsoft.com/office/powerpoint/2010/main" val="40019600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BF71A-D382-2744-A50E-BB1B428FF892}"/>
              </a:ext>
            </a:extLst>
          </p:cNvPr>
          <p:cNvSpPr>
            <a:spLocks noGrp="1"/>
          </p:cNvSpPr>
          <p:nvPr>
            <p:ph type="title"/>
          </p:nvPr>
        </p:nvSpPr>
        <p:spPr/>
        <p:txBody>
          <a:bodyPr/>
          <a:lstStyle/>
          <a:p>
            <a:r>
              <a:rPr lang="en-US" dirty="0"/>
              <a:t>TT&amp;C System</a:t>
            </a:r>
          </a:p>
        </p:txBody>
      </p:sp>
      <p:sp>
        <p:nvSpPr>
          <p:cNvPr id="3" name="Content Placeholder 2">
            <a:extLst>
              <a:ext uri="{FF2B5EF4-FFF2-40B4-BE49-F238E27FC236}">
                <a16:creationId xmlns:a16="http://schemas.microsoft.com/office/drawing/2014/main" id="{6DDCAAC9-9021-5D41-B2B0-F4F9F713FA35}"/>
              </a:ext>
            </a:extLst>
          </p:cNvPr>
          <p:cNvSpPr>
            <a:spLocks noGrp="1"/>
          </p:cNvSpPr>
          <p:nvPr>
            <p:ph idx="1"/>
          </p:nvPr>
        </p:nvSpPr>
        <p:spPr>
          <a:xfrm>
            <a:off x="628650" y="1335819"/>
            <a:ext cx="8256932" cy="3533837"/>
          </a:xfrm>
        </p:spPr>
        <p:txBody>
          <a:bodyPr>
            <a:normAutofit/>
          </a:bodyPr>
          <a:lstStyle/>
          <a:p>
            <a:r>
              <a:rPr lang="en-US" sz="1500" dirty="0"/>
              <a:t>Modeled after an ‘Intelligent’ Router</a:t>
            </a:r>
          </a:p>
          <a:p>
            <a:pPr>
              <a:buFontTx/>
              <a:buChar char="-"/>
            </a:pPr>
            <a:r>
              <a:rPr lang="en-US" sz="1500" dirty="0"/>
              <a:t>Sample, receive, decode, route incoming </a:t>
            </a:r>
            <a:r>
              <a:rPr lang="en-US" sz="1500" u="sng" dirty="0"/>
              <a:t>packets</a:t>
            </a:r>
            <a:r>
              <a:rPr lang="en-US" sz="1500" dirty="0"/>
              <a:t> / frames to all systems (&amp; the reverse too)</a:t>
            </a:r>
          </a:p>
          <a:p>
            <a:pPr>
              <a:buFontTx/>
              <a:buChar char="-"/>
            </a:pPr>
            <a:r>
              <a:rPr lang="en-US" sz="1500" dirty="0"/>
              <a:t>Collect </a:t>
            </a:r>
            <a:r>
              <a:rPr lang="en-US" sz="1500" u="sng" dirty="0"/>
              <a:t>telemetry</a:t>
            </a:r>
            <a:r>
              <a:rPr lang="en-US" sz="1500" dirty="0"/>
              <a:t> to make local Safety Decisions with Updatable Defaults</a:t>
            </a:r>
          </a:p>
          <a:p>
            <a:r>
              <a:rPr lang="en-US" sz="1500" dirty="0"/>
              <a:t>	E.g. HPA is too hot, or timer default values need updating to new values</a:t>
            </a:r>
          </a:p>
        </p:txBody>
      </p:sp>
    </p:spTree>
    <p:extLst>
      <p:ext uri="{BB962C8B-B14F-4D97-AF65-F5344CB8AC3E}">
        <p14:creationId xmlns:p14="http://schemas.microsoft.com/office/powerpoint/2010/main" val="18967872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BF71A-D382-2744-A50E-BB1B428FF892}"/>
              </a:ext>
            </a:extLst>
          </p:cNvPr>
          <p:cNvSpPr>
            <a:spLocks noGrp="1"/>
          </p:cNvSpPr>
          <p:nvPr>
            <p:ph type="title"/>
          </p:nvPr>
        </p:nvSpPr>
        <p:spPr/>
        <p:txBody>
          <a:bodyPr/>
          <a:lstStyle/>
          <a:p>
            <a:r>
              <a:rPr lang="en-US" dirty="0"/>
              <a:t>TT&amp;C Bus</a:t>
            </a:r>
          </a:p>
        </p:txBody>
      </p:sp>
      <p:sp>
        <p:nvSpPr>
          <p:cNvPr id="3" name="Content Placeholder 2">
            <a:extLst>
              <a:ext uri="{FF2B5EF4-FFF2-40B4-BE49-F238E27FC236}">
                <a16:creationId xmlns:a16="http://schemas.microsoft.com/office/drawing/2014/main" id="{6DDCAAC9-9021-5D41-B2B0-F4F9F713FA35}"/>
              </a:ext>
            </a:extLst>
          </p:cNvPr>
          <p:cNvSpPr>
            <a:spLocks noGrp="1"/>
          </p:cNvSpPr>
          <p:nvPr>
            <p:ph idx="1"/>
          </p:nvPr>
        </p:nvSpPr>
        <p:spPr>
          <a:xfrm>
            <a:off x="628650" y="1335819"/>
            <a:ext cx="8256932" cy="3533837"/>
          </a:xfrm>
        </p:spPr>
        <p:txBody>
          <a:bodyPr>
            <a:normAutofit/>
          </a:bodyPr>
          <a:lstStyle/>
          <a:p>
            <a:r>
              <a:rPr lang="en-US" sz="1500" dirty="0"/>
              <a:t>TT&amp;C Bus needs to be </a:t>
            </a:r>
            <a:r>
              <a:rPr lang="en-US" sz="1500" u="sng" dirty="0"/>
              <a:t>Multi-Master</a:t>
            </a:r>
            <a:r>
              <a:rPr lang="en-US" sz="1500" dirty="0"/>
              <a:t> , </a:t>
            </a:r>
            <a:r>
              <a:rPr lang="en-US" sz="1500" u="sng" dirty="0"/>
              <a:t>Hot Swappable</a:t>
            </a:r>
            <a:r>
              <a:rPr lang="en-US" sz="1500" dirty="0"/>
              <a:t> &amp; </a:t>
            </a:r>
            <a:r>
              <a:rPr lang="en-US" sz="1500" u="sng" dirty="0"/>
              <a:t>Low Power</a:t>
            </a:r>
          </a:p>
          <a:p>
            <a:pPr>
              <a:buFontTx/>
              <a:buChar char="-"/>
            </a:pPr>
            <a:r>
              <a:rPr lang="en-US" sz="1500" dirty="0"/>
              <a:t>Multi-master means TT&amp;C can control / drive switches &amp; payload state</a:t>
            </a:r>
          </a:p>
          <a:p>
            <a:pPr>
              <a:buFontTx/>
              <a:buChar char="-"/>
            </a:pPr>
            <a:r>
              <a:rPr lang="en-US" sz="1500" dirty="0"/>
              <a:t>Hot Swappable means systems can be plugged / powered in or out (in testing, through failure, </a:t>
            </a:r>
            <a:r>
              <a:rPr lang="en-US" sz="1500" dirty="0" err="1"/>
              <a:t>etc</a:t>
            </a:r>
            <a:r>
              <a:rPr lang="en-US" sz="1500" dirty="0"/>
              <a:t>)</a:t>
            </a:r>
          </a:p>
          <a:p>
            <a:pPr>
              <a:buFontTx/>
              <a:buChar char="-"/>
            </a:pPr>
            <a:r>
              <a:rPr lang="en-US" sz="1500" u="sng" dirty="0"/>
              <a:t>AND</a:t>
            </a:r>
            <a:r>
              <a:rPr lang="en-US" sz="1500" dirty="0"/>
              <a:t> SDR FPGA can do the exactly same</a:t>
            </a:r>
          </a:p>
          <a:p>
            <a:r>
              <a:rPr lang="en-US" sz="1500" dirty="0"/>
              <a:t>	= Fast &amp; Flexible Design</a:t>
            </a:r>
            <a:br>
              <a:rPr lang="en-US" sz="1500" dirty="0"/>
            </a:br>
            <a:endParaRPr lang="en-US" sz="1500" dirty="0"/>
          </a:p>
          <a:p>
            <a:pPr>
              <a:buFontTx/>
              <a:buChar char="-"/>
            </a:pPr>
            <a:r>
              <a:rPr lang="en-US" sz="1500" dirty="0"/>
              <a:t>Interface should be reusable where possible (mech, </a:t>
            </a:r>
            <a:r>
              <a:rPr lang="en-US" sz="1500" dirty="0" err="1"/>
              <a:t>elec</a:t>
            </a:r>
            <a:r>
              <a:rPr lang="en-US" sz="1500" dirty="0"/>
              <a:t>, software)</a:t>
            </a:r>
          </a:p>
        </p:txBody>
      </p:sp>
    </p:spTree>
    <p:extLst>
      <p:ext uri="{BB962C8B-B14F-4D97-AF65-F5344CB8AC3E}">
        <p14:creationId xmlns:p14="http://schemas.microsoft.com/office/powerpoint/2010/main" val="41954334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94A5F-3481-4BC5-9197-1623AB817A93}"/>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3237B01D-B9B0-4785-B5C4-EE8626D35A65}"/>
              </a:ext>
            </a:extLst>
          </p:cNvPr>
          <p:cNvPicPr>
            <a:picLocks noChangeAspect="1"/>
          </p:cNvPicPr>
          <p:nvPr/>
        </p:nvPicPr>
        <p:blipFill>
          <a:blip r:embed="rId2"/>
          <a:stretch>
            <a:fillRect/>
          </a:stretch>
        </p:blipFill>
        <p:spPr>
          <a:xfrm>
            <a:off x="-1" y="1"/>
            <a:ext cx="9143999" cy="5143500"/>
          </a:xfrm>
          <a:prstGeom prst="rect">
            <a:avLst/>
          </a:prstGeom>
        </p:spPr>
      </p:pic>
    </p:spTree>
    <p:extLst>
      <p:ext uri="{BB962C8B-B14F-4D97-AF65-F5344CB8AC3E}">
        <p14:creationId xmlns:p14="http://schemas.microsoft.com/office/powerpoint/2010/main" val="29416950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867F0-E181-4313-8ACF-4A7F2FEAF48C}"/>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5ACE9778-0000-4535-BECF-583972F97896}"/>
              </a:ext>
            </a:extLst>
          </p:cNvPr>
          <p:cNvPicPr>
            <a:picLocks noChangeAspect="1"/>
          </p:cNvPicPr>
          <p:nvPr/>
        </p:nvPicPr>
        <p:blipFill>
          <a:blip r:embed="rId2"/>
          <a:stretch>
            <a:fillRect/>
          </a:stretch>
        </p:blipFill>
        <p:spPr>
          <a:xfrm>
            <a:off x="-1" y="1"/>
            <a:ext cx="9143999" cy="5143500"/>
          </a:xfrm>
          <a:prstGeom prst="rect">
            <a:avLst/>
          </a:prstGeom>
        </p:spPr>
      </p:pic>
    </p:spTree>
    <p:extLst>
      <p:ext uri="{BB962C8B-B14F-4D97-AF65-F5344CB8AC3E}">
        <p14:creationId xmlns:p14="http://schemas.microsoft.com/office/powerpoint/2010/main" val="37918074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7A98C-D0F3-4C9F-AF08-BCDE1D0906D1}"/>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BC09C140-DA7B-4E9A-A3C4-DDC70A9320E1}"/>
              </a:ext>
            </a:extLst>
          </p:cNvPr>
          <p:cNvPicPr>
            <a:picLocks noChangeAspect="1"/>
          </p:cNvPicPr>
          <p:nvPr/>
        </p:nvPicPr>
        <p:blipFill>
          <a:blip r:embed="rId2"/>
          <a:stretch>
            <a:fillRect/>
          </a:stretch>
        </p:blipFill>
        <p:spPr>
          <a:xfrm>
            <a:off x="0" y="-1"/>
            <a:ext cx="9144000" cy="5143501"/>
          </a:xfrm>
          <a:prstGeom prst="rect">
            <a:avLst/>
          </a:prstGeom>
        </p:spPr>
      </p:pic>
    </p:spTree>
    <p:extLst>
      <p:ext uri="{BB962C8B-B14F-4D97-AF65-F5344CB8AC3E}">
        <p14:creationId xmlns:p14="http://schemas.microsoft.com/office/powerpoint/2010/main" val="25311341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4CD84-42C7-412C-B4AC-5C9248CFD144}"/>
              </a:ext>
            </a:extLst>
          </p:cNvPr>
          <p:cNvSpPr>
            <a:spLocks noGrp="1"/>
          </p:cNvSpPr>
          <p:nvPr>
            <p:ph type="title"/>
          </p:nvPr>
        </p:nvSpPr>
        <p:spPr/>
        <p:txBody>
          <a:bodyPr/>
          <a:lstStyle/>
          <a:p>
            <a:r>
              <a:rPr lang="en-US" b="1" dirty="0"/>
              <a:t>Proposed </a:t>
            </a:r>
            <a:r>
              <a:rPr lang="en-US" b="1" dirty="0" err="1"/>
              <a:t>AREx</a:t>
            </a:r>
            <a:r>
              <a:rPr lang="en-US" b="1" dirty="0"/>
              <a:t> Payload Acronyms</a:t>
            </a:r>
            <a:endParaRPr lang="en-US" dirty="0"/>
          </a:p>
        </p:txBody>
      </p:sp>
      <p:sp>
        <p:nvSpPr>
          <p:cNvPr id="3" name="Content Placeholder 2">
            <a:extLst>
              <a:ext uri="{FF2B5EF4-FFF2-40B4-BE49-F238E27FC236}">
                <a16:creationId xmlns:a16="http://schemas.microsoft.com/office/drawing/2014/main" id="{E1A5FF59-20E6-44CF-AF30-2CDD224A1421}"/>
              </a:ext>
            </a:extLst>
          </p:cNvPr>
          <p:cNvSpPr>
            <a:spLocks noGrp="1"/>
          </p:cNvSpPr>
          <p:nvPr>
            <p:ph sz="quarter" idx="17"/>
          </p:nvPr>
        </p:nvSpPr>
        <p:spPr>
          <a:xfrm>
            <a:off x="1145311" y="1108364"/>
            <a:ext cx="7481454" cy="3906981"/>
          </a:xfrm>
        </p:spPr>
        <p:txBody>
          <a:bodyPr>
            <a:normAutofit fontScale="92500" lnSpcReduction="20000"/>
          </a:bodyPr>
          <a:lstStyle/>
          <a:p>
            <a:pPr>
              <a:lnSpc>
                <a:spcPct val="120000"/>
              </a:lnSpc>
            </a:pPr>
            <a:r>
              <a:rPr lang="en-US" sz="1600" dirty="0">
                <a:latin typeface="Arial" panose="020B0604020202020204" pitchFamily="34" charset="0"/>
                <a:cs typeface="Arial" panose="020B0604020202020204" pitchFamily="34" charset="0"/>
              </a:rPr>
              <a:t>Lunar Amateur Radio: Inspiration, Engagement &amp; Education (LAUR:IE</a:t>
            </a:r>
            <a:r>
              <a:rPr lang="en-US" sz="1600" baseline="30000" dirty="0">
                <a:latin typeface="Arial" panose="020B0604020202020204" pitchFamily="34" charset="0"/>
                <a:cs typeface="Arial" panose="020B0604020202020204" pitchFamily="34" charset="0"/>
              </a:rPr>
              <a:t>2</a:t>
            </a:r>
            <a:r>
              <a:rPr lang="en-US" sz="1600" dirty="0">
                <a:latin typeface="Arial" panose="020B0604020202020204" pitchFamily="34" charset="0"/>
                <a:cs typeface="Arial" panose="020B0604020202020204" pitchFamily="34" charset="0"/>
              </a:rPr>
              <a:t>)</a:t>
            </a:r>
          </a:p>
          <a:p>
            <a:pPr>
              <a:lnSpc>
                <a:spcPct val="120000"/>
              </a:lnSpc>
            </a:pPr>
            <a:r>
              <a:rPr lang="en-US" sz="1600" dirty="0">
                <a:latin typeface="Arial" panose="020B0604020202020204" pitchFamily="34" charset="0"/>
                <a:cs typeface="Arial" panose="020B0604020202020204" pitchFamily="34" charset="0"/>
              </a:rPr>
              <a:t>Lunar Amateur Radio Exploration (</a:t>
            </a:r>
            <a:r>
              <a:rPr lang="en-US" sz="1600" dirty="0" err="1">
                <a:latin typeface="Arial" panose="020B0604020202020204" pitchFamily="34" charset="0"/>
                <a:cs typeface="Arial" panose="020B0604020202020204" pitchFamily="34" charset="0"/>
              </a:rPr>
              <a:t>LAREx</a:t>
            </a:r>
            <a:r>
              <a:rPr lang="en-US" sz="1600" dirty="0">
                <a:latin typeface="Arial" panose="020B0604020202020204" pitchFamily="34" charset="0"/>
                <a:cs typeface="Arial" panose="020B0604020202020204" pitchFamily="34" charset="0"/>
              </a:rPr>
              <a:t>)</a:t>
            </a:r>
          </a:p>
          <a:p>
            <a:pPr>
              <a:lnSpc>
                <a:spcPct val="120000"/>
              </a:lnSpc>
            </a:pPr>
            <a:r>
              <a:rPr lang="en-US" sz="1600" dirty="0">
                <a:latin typeface="Arial" panose="020B0604020202020204" pitchFamily="34" charset="0"/>
                <a:cs typeface="Arial" panose="020B0604020202020204" pitchFamily="34" charset="0"/>
              </a:rPr>
              <a:t>Lunar Amateur Radio System (LARS)</a:t>
            </a:r>
          </a:p>
          <a:p>
            <a:pPr>
              <a:lnSpc>
                <a:spcPct val="120000"/>
              </a:lnSpc>
            </a:pPr>
            <a:r>
              <a:rPr lang="en-US" sz="1600" dirty="0">
                <a:latin typeface="Arial" panose="020B0604020202020204" pitchFamily="34" charset="0"/>
                <a:cs typeface="Arial" panose="020B0604020202020204" pitchFamily="34" charset="0"/>
              </a:rPr>
              <a:t>Exploration via Amateur Radio for Lunar (EARL) </a:t>
            </a:r>
          </a:p>
          <a:p>
            <a:pPr>
              <a:lnSpc>
                <a:spcPct val="120000"/>
              </a:lnSpc>
            </a:pPr>
            <a:r>
              <a:rPr lang="en-US" sz="1600" dirty="0">
                <a:latin typeface="Arial" panose="020B0604020202020204" pitchFamily="34" charset="0"/>
                <a:cs typeface="Arial" panose="020B0604020202020204" pitchFamily="34" charset="0"/>
              </a:rPr>
              <a:t>Lunar Amateur Radio Generational Explorer (LARGE)</a:t>
            </a:r>
          </a:p>
          <a:p>
            <a:pPr>
              <a:lnSpc>
                <a:spcPct val="120000"/>
              </a:lnSpc>
            </a:pPr>
            <a:r>
              <a:rPr lang="en-US" sz="1600" dirty="0">
                <a:latin typeface="Arial" panose="020B0604020202020204" pitchFamily="34" charset="0"/>
                <a:cs typeface="Arial" panose="020B0604020202020204" pitchFamily="34" charset="0"/>
              </a:rPr>
              <a:t>Amateur Radio on the Lunar Orbiting Platform-Gateway (ARLOP-G)</a:t>
            </a:r>
          </a:p>
          <a:p>
            <a:pPr>
              <a:lnSpc>
                <a:spcPct val="120000"/>
              </a:lnSpc>
            </a:pPr>
            <a:r>
              <a:rPr lang="en-US" sz="1600" dirty="0">
                <a:latin typeface="Arial" panose="020B0604020202020204" pitchFamily="34" charset="0"/>
                <a:cs typeface="Arial" panose="020B0604020202020204" pitchFamily="34" charset="0"/>
              </a:rPr>
              <a:t>Lunar Exploration via Amateur Radio (</a:t>
            </a:r>
            <a:r>
              <a:rPr lang="en-US" sz="1600" dirty="0" err="1">
                <a:latin typeface="Arial" panose="020B0604020202020204" pitchFamily="34" charset="0"/>
                <a:cs typeface="Arial" panose="020B0604020202020204" pitchFamily="34" charset="0"/>
              </a:rPr>
              <a:t>LExAR</a:t>
            </a:r>
            <a:r>
              <a:rPr lang="en-US" sz="1600" dirty="0">
                <a:latin typeface="Arial" panose="020B0604020202020204" pitchFamily="34" charset="0"/>
                <a:cs typeface="Arial" panose="020B0604020202020204" pitchFamily="34" charset="0"/>
              </a:rPr>
              <a:t>)</a:t>
            </a:r>
          </a:p>
          <a:p>
            <a:pPr>
              <a:lnSpc>
                <a:spcPct val="120000"/>
              </a:lnSpc>
            </a:pPr>
            <a:r>
              <a:rPr lang="en-US" sz="1600" dirty="0" err="1">
                <a:latin typeface="Arial" panose="020B0604020202020204" pitchFamily="34" charset="0"/>
                <a:cs typeface="Arial" panose="020B0604020202020204" pitchFamily="34" charset="0"/>
              </a:rPr>
              <a:t>LUnar</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eXploration</a:t>
            </a:r>
            <a:r>
              <a:rPr lang="en-US" sz="1600" dirty="0">
                <a:latin typeface="Arial" panose="020B0604020202020204" pitchFamily="34" charset="0"/>
                <a:cs typeface="Arial" panose="020B0604020202020204" pitchFamily="34" charset="0"/>
              </a:rPr>
              <a:t> via Amateur Radio (LUXAR)</a:t>
            </a:r>
          </a:p>
          <a:p>
            <a:pPr>
              <a:lnSpc>
                <a:spcPct val="120000"/>
              </a:lnSpc>
            </a:pPr>
            <a:r>
              <a:rPr lang="en-US" sz="1600" dirty="0">
                <a:latin typeface="Arial" panose="020B0604020202020204" pitchFamily="34" charset="0"/>
                <a:cs typeface="Arial" panose="020B0604020202020204" pitchFamily="34" charset="0"/>
              </a:rPr>
              <a:t>Lunar Exploration via Amateur Radio (LEAR)</a:t>
            </a:r>
          </a:p>
          <a:p>
            <a:pPr>
              <a:lnSpc>
                <a:spcPct val="120000"/>
              </a:lnSpc>
            </a:pPr>
            <a:r>
              <a:rPr lang="en-US" sz="1600" dirty="0">
                <a:latin typeface="Arial" panose="020B0604020202020204" pitchFamily="34" charset="0"/>
                <a:cs typeface="Arial" panose="020B0604020202020204" pitchFamily="34" charset="0"/>
              </a:rPr>
              <a:t>Lunar Education via Amateur Radio Networking--Experiences (</a:t>
            </a:r>
            <a:r>
              <a:rPr lang="en-US" sz="1600" dirty="0" err="1">
                <a:latin typeface="Arial" panose="020B0604020202020204" pitchFamily="34" charset="0"/>
                <a:cs typeface="Arial" panose="020B0604020202020204" pitchFamily="34" charset="0"/>
              </a:rPr>
              <a:t>LEARNing</a:t>
            </a:r>
            <a:r>
              <a:rPr lang="en-US" sz="1600" dirty="0">
                <a:latin typeface="Arial" panose="020B0604020202020204" pitchFamily="34" charset="0"/>
                <a:cs typeface="Arial" panose="020B0604020202020204" pitchFamily="34" charset="0"/>
              </a:rPr>
              <a:t>  Experiences)</a:t>
            </a:r>
          </a:p>
          <a:p>
            <a:pPr>
              <a:lnSpc>
                <a:spcPct val="120000"/>
              </a:lnSpc>
            </a:pPr>
            <a:r>
              <a:rPr lang="en-US" sz="1600" dirty="0">
                <a:latin typeface="Arial" panose="020B0604020202020204" pitchFamily="34" charset="0"/>
                <a:cs typeface="Arial" panose="020B0604020202020204" pitchFamily="34" charset="0"/>
              </a:rPr>
              <a:t>Transceiver Without An Interesting Name (TWAIN)</a:t>
            </a:r>
          </a:p>
          <a:p>
            <a:pPr>
              <a:lnSpc>
                <a:spcPct val="120000"/>
              </a:lnSpc>
            </a:pPr>
            <a:r>
              <a:rPr lang="en-US" sz="1600" dirty="0">
                <a:latin typeface="Arial" panose="020B0604020202020204" pitchFamily="34" charset="0"/>
                <a:cs typeface="Arial" panose="020B0604020202020204" pitchFamily="34" charset="0"/>
              </a:rPr>
              <a:t>Springboard</a:t>
            </a:r>
          </a:p>
          <a:p>
            <a:pPr>
              <a:lnSpc>
                <a:spcPct val="120000"/>
              </a:lnSpc>
            </a:pP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03329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40606-F0B7-084D-BF78-54A705FBBF1F}"/>
              </a:ext>
            </a:extLst>
          </p:cNvPr>
          <p:cNvSpPr>
            <a:spLocks noGrp="1"/>
          </p:cNvSpPr>
          <p:nvPr>
            <p:ph type="title"/>
          </p:nvPr>
        </p:nvSpPr>
        <p:spPr/>
        <p:txBody>
          <a:bodyPr/>
          <a:lstStyle/>
          <a:p>
            <a:r>
              <a:rPr lang="en-US" dirty="0"/>
              <a:t>Controllers</a:t>
            </a:r>
          </a:p>
        </p:txBody>
      </p:sp>
      <p:sp>
        <p:nvSpPr>
          <p:cNvPr id="3" name="Content Placeholder 2">
            <a:extLst>
              <a:ext uri="{FF2B5EF4-FFF2-40B4-BE49-F238E27FC236}">
                <a16:creationId xmlns:a16="http://schemas.microsoft.com/office/drawing/2014/main" id="{2C992DFB-A65E-D54F-93EC-43FF0EF800A0}"/>
              </a:ext>
            </a:extLst>
          </p:cNvPr>
          <p:cNvSpPr>
            <a:spLocks noGrp="1"/>
          </p:cNvSpPr>
          <p:nvPr>
            <p:ph idx="1"/>
          </p:nvPr>
        </p:nvSpPr>
        <p:spPr/>
        <p:txBody>
          <a:bodyPr/>
          <a:lstStyle/>
          <a:p>
            <a:pPr marL="342900" indent="-342900">
              <a:buFont typeface="Arial" panose="020B0604020202020204" pitchFamily="34" charset="0"/>
              <a:buChar char="•"/>
            </a:pPr>
            <a:r>
              <a:rPr lang="en-US" dirty="0"/>
              <a:t>Default SDR transmission with a configuration file </a:t>
            </a:r>
          </a:p>
          <a:p>
            <a:pPr marL="342900" indent="-342900">
              <a:buFont typeface="Arial" panose="020B0604020202020204" pitchFamily="34" charset="0"/>
              <a:buChar char="•"/>
            </a:pPr>
            <a:r>
              <a:rPr lang="en-US" dirty="0"/>
              <a:t>Adaptive Coding and Modulation with Finite State Machine</a:t>
            </a:r>
          </a:p>
          <a:p>
            <a:pPr marL="342900" indent="-342900">
              <a:buFont typeface="Arial" panose="020B0604020202020204" pitchFamily="34" charset="0"/>
              <a:buChar char="•"/>
            </a:pPr>
            <a:r>
              <a:rPr lang="en-US" dirty="0"/>
              <a:t>Failure Mitigation with Finite State Machine</a:t>
            </a:r>
          </a:p>
          <a:p>
            <a:pPr marL="342900" indent="-342900">
              <a:buFont typeface="Arial" panose="020B0604020202020204" pitchFamily="34" charset="0"/>
              <a:buChar char="•"/>
            </a:pPr>
            <a:r>
              <a:rPr lang="en-US" dirty="0"/>
              <a:t>Acquisition Control with Finite State Machine</a:t>
            </a:r>
          </a:p>
          <a:p>
            <a:pPr marL="342900" indent="-342900">
              <a:buFont typeface="Arial" panose="020B0604020202020204" pitchFamily="34" charset="0"/>
              <a:buChar char="•"/>
            </a:pPr>
            <a:r>
              <a:rPr lang="en-US" dirty="0"/>
              <a:t>Access Control with Finite State Machine</a:t>
            </a:r>
          </a:p>
          <a:p>
            <a:pPr marL="342900" indent="-342900">
              <a:buFont typeface="Arial" panose="020B0604020202020204" pitchFamily="34" charset="0"/>
              <a:buChar char="•"/>
            </a:pPr>
            <a:r>
              <a:rPr lang="en-US" dirty="0"/>
              <a:t>Hardware State with Finite State Machine</a:t>
            </a:r>
          </a:p>
          <a:p>
            <a:endParaRPr lang="en-US" dirty="0"/>
          </a:p>
        </p:txBody>
      </p:sp>
    </p:spTree>
    <p:extLst>
      <p:ext uri="{BB962C8B-B14F-4D97-AF65-F5344CB8AC3E}">
        <p14:creationId xmlns:p14="http://schemas.microsoft.com/office/powerpoint/2010/main" val="30141833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F8886-280F-41DE-A259-D22AA46F177E}"/>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72D3A3C9-3058-4305-8438-6AFB28437D8C}"/>
              </a:ext>
            </a:extLst>
          </p:cNvPr>
          <p:cNvPicPr>
            <a:picLocks noChangeAspect="1"/>
          </p:cNvPicPr>
          <p:nvPr/>
        </p:nvPicPr>
        <p:blipFill>
          <a:blip r:embed="rId2"/>
          <a:stretch>
            <a:fillRect/>
          </a:stretch>
        </p:blipFill>
        <p:spPr>
          <a:xfrm>
            <a:off x="0" y="-1"/>
            <a:ext cx="9144000" cy="5143501"/>
          </a:xfrm>
          <a:prstGeom prst="rect">
            <a:avLst/>
          </a:prstGeom>
        </p:spPr>
      </p:pic>
    </p:spTree>
    <p:extLst>
      <p:ext uri="{BB962C8B-B14F-4D97-AF65-F5344CB8AC3E}">
        <p14:creationId xmlns:p14="http://schemas.microsoft.com/office/powerpoint/2010/main" val="16155573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872F6-9F21-B74D-AEF6-EC2DBF4067F8}"/>
              </a:ext>
            </a:extLst>
          </p:cNvPr>
          <p:cNvSpPr>
            <a:spLocks noGrp="1"/>
          </p:cNvSpPr>
          <p:nvPr>
            <p:ph type="title"/>
          </p:nvPr>
        </p:nvSpPr>
        <p:spPr/>
        <p:txBody>
          <a:bodyPr/>
          <a:lstStyle/>
          <a:p>
            <a:r>
              <a:rPr lang="en-US" dirty="0"/>
              <a:t>Camera Options</a:t>
            </a:r>
          </a:p>
        </p:txBody>
      </p:sp>
      <p:sp>
        <p:nvSpPr>
          <p:cNvPr id="3" name="Content Placeholder 2">
            <a:extLst>
              <a:ext uri="{FF2B5EF4-FFF2-40B4-BE49-F238E27FC236}">
                <a16:creationId xmlns:a16="http://schemas.microsoft.com/office/drawing/2014/main" id="{6FE89C11-DB7D-5349-A58B-DE461A1326B0}"/>
              </a:ext>
            </a:extLst>
          </p:cNvPr>
          <p:cNvSpPr>
            <a:spLocks noGrp="1"/>
          </p:cNvSpPr>
          <p:nvPr>
            <p:ph idx="1"/>
          </p:nvPr>
        </p:nvSpPr>
        <p:spPr>
          <a:xfrm>
            <a:off x="628650" y="1208205"/>
            <a:ext cx="7886700" cy="3500438"/>
          </a:xfrm>
        </p:spPr>
        <p:txBody>
          <a:bodyPr>
            <a:normAutofit/>
          </a:bodyPr>
          <a:lstStyle/>
          <a:p>
            <a:pPr marL="385763" indent="-385763">
              <a:buAutoNum type="arabicPeriod"/>
            </a:pPr>
            <a:r>
              <a:rPr lang="en-US" sz="1500" dirty="0"/>
              <a:t>SDR FPGA has Payload Interface</a:t>
            </a:r>
          </a:p>
          <a:p>
            <a:r>
              <a:rPr lang="en-US" sz="1500" dirty="0"/>
              <a:t>	Tightly Coupled, can only operate when SDR FPGA is in operation</a:t>
            </a:r>
          </a:p>
          <a:p>
            <a:r>
              <a:rPr lang="en-US" sz="1500" dirty="0"/>
              <a:t>	Power Modes also coupled</a:t>
            </a:r>
          </a:p>
          <a:p>
            <a:r>
              <a:rPr lang="en-US" sz="1500" dirty="0"/>
              <a:t>	Likely to be fast</a:t>
            </a:r>
          </a:p>
          <a:p>
            <a:r>
              <a:rPr lang="en-US" sz="1500" dirty="0"/>
              <a:t>	SDR FPGA Testing coupled with Camera</a:t>
            </a:r>
          </a:p>
          <a:p>
            <a:endParaRPr lang="en-US" sz="1500" dirty="0"/>
          </a:p>
          <a:p>
            <a:pPr marL="342900" indent="-342900">
              <a:buFont typeface="+mj-lt"/>
              <a:buAutoNum type="arabicPeriod" startAt="2"/>
            </a:pPr>
            <a:r>
              <a:rPr lang="en-US" sz="1500" dirty="0"/>
              <a:t>Camera has own TT&amp;C Bus Interface</a:t>
            </a:r>
          </a:p>
          <a:p>
            <a:r>
              <a:rPr lang="en-US" sz="1500" dirty="0"/>
              <a:t>	Decoupled, but needs additional interface &amp; processing circuit</a:t>
            </a:r>
          </a:p>
          <a:p>
            <a:r>
              <a:rPr lang="en-US" sz="1500" dirty="0"/>
              <a:t>	Flexible to power / mode requirements</a:t>
            </a:r>
          </a:p>
          <a:p>
            <a:r>
              <a:rPr lang="en-US" sz="1500" dirty="0"/>
              <a:t>	Likely to be slower</a:t>
            </a:r>
          </a:p>
          <a:p>
            <a:r>
              <a:rPr lang="en-US" sz="1500" dirty="0"/>
              <a:t>	Camera needs independent testing</a:t>
            </a:r>
            <a:endParaRPr lang="en-US" sz="900" dirty="0"/>
          </a:p>
        </p:txBody>
      </p:sp>
    </p:spTree>
    <p:extLst>
      <p:ext uri="{BB962C8B-B14F-4D97-AF65-F5344CB8AC3E}">
        <p14:creationId xmlns:p14="http://schemas.microsoft.com/office/powerpoint/2010/main" val="8443987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14500" y="228600"/>
            <a:ext cx="5829300" cy="585788"/>
          </a:xfrm>
        </p:spPr>
        <p:txBody>
          <a:bodyPr>
            <a:normAutofit fontScale="90000"/>
          </a:bodyPr>
          <a:lstStyle/>
          <a:p>
            <a:r>
              <a:rPr lang="en-US" dirty="0" err="1"/>
              <a:t>AREx</a:t>
            </a:r>
            <a:r>
              <a:rPr lang="en-US" dirty="0"/>
              <a:t> Telemetry Software</a:t>
            </a:r>
            <a:br>
              <a:rPr lang="en-US" dirty="0"/>
            </a:br>
            <a:r>
              <a:rPr lang="en-US" dirty="0"/>
              <a:t>Ideas and Concepts</a:t>
            </a:r>
          </a:p>
        </p:txBody>
      </p:sp>
      <p:sp>
        <p:nvSpPr>
          <p:cNvPr id="5" name="TextBox 4"/>
          <p:cNvSpPr txBox="1"/>
          <p:nvPr/>
        </p:nvSpPr>
        <p:spPr>
          <a:xfrm>
            <a:off x="691764" y="1133558"/>
            <a:ext cx="8134184" cy="3970318"/>
          </a:xfrm>
          <a:prstGeom prst="rect">
            <a:avLst/>
          </a:prstGeom>
          <a:noFill/>
        </p:spPr>
        <p:txBody>
          <a:bodyPr wrap="square" rtlCol="0">
            <a:spAutoFit/>
          </a:bodyPr>
          <a:lstStyle/>
          <a:p>
            <a:pPr marL="214313" indent="-214313">
              <a:buFont typeface="Arial" panose="020B0604020202020204" pitchFamily="34" charset="0"/>
              <a:buChar char="•"/>
            </a:pPr>
            <a:r>
              <a:rPr lang="en-US" sz="1400" dirty="0">
                <a:solidFill>
                  <a:schemeClr val="bg2"/>
                </a:solidFill>
              </a:rPr>
              <a:t>The software should look and feel "cool" to a fifth grader, while still being useful to experienced telemetry users.</a:t>
            </a:r>
          </a:p>
          <a:p>
            <a:pPr marL="214313" indent="-214313">
              <a:buFont typeface="Arial" panose="020B0604020202020204" pitchFamily="34" charset="0"/>
              <a:buChar char="•"/>
            </a:pPr>
            <a:r>
              <a:rPr lang="en-US" sz="1400" dirty="0">
                <a:solidFill>
                  <a:schemeClr val="bg2"/>
                </a:solidFill>
              </a:rPr>
              <a:t>The software should be visually oriented including photos of the object and its telemetry where possible but also use straight listings of values where appropriate for more experienced users.  We need a 3D digital model of Lunar Gateway once it is available. NASA hasn’t published a 3D model (yet) unlike other spacecraft/probes (https://nasa3d.arc.nasa.gov/models)</a:t>
            </a:r>
          </a:p>
          <a:p>
            <a:pPr marL="214313" indent="-214313">
              <a:buFont typeface="Arial" panose="020B0604020202020204" pitchFamily="34" charset="0"/>
              <a:buChar char="•"/>
            </a:pPr>
            <a:r>
              <a:rPr lang="en-US" sz="1400" dirty="0">
                <a:solidFill>
                  <a:schemeClr val="bg2"/>
                </a:solidFill>
              </a:rPr>
              <a:t>Targeting Windows and Linux using the same source code.</a:t>
            </a:r>
          </a:p>
          <a:p>
            <a:pPr marL="214313" indent="-214313">
              <a:buFont typeface="Arial" panose="020B0604020202020204" pitchFamily="34" charset="0"/>
              <a:buChar char="•"/>
            </a:pPr>
            <a:r>
              <a:rPr lang="en-US" sz="1400" dirty="0">
                <a:solidFill>
                  <a:schemeClr val="bg2"/>
                </a:solidFill>
              </a:rPr>
              <a:t>Probably C programming language (probably with Qt widgets) – TBD</a:t>
            </a:r>
          </a:p>
          <a:p>
            <a:pPr marL="214313" indent="-214313">
              <a:buFont typeface="Arial" panose="020B0604020202020204" pitchFamily="34" charset="0"/>
              <a:buChar char="•"/>
            </a:pPr>
            <a:r>
              <a:rPr lang="en-US" sz="1400" dirty="0">
                <a:solidFill>
                  <a:schemeClr val="bg2"/>
                </a:solidFill>
              </a:rPr>
              <a:t>Open Source (GPL, probably GPL 2 maybe 3, TBD)</a:t>
            </a:r>
          </a:p>
          <a:p>
            <a:pPr marL="214313" indent="-214313">
              <a:buFont typeface="Arial" panose="020B0604020202020204" pitchFamily="34" charset="0"/>
              <a:buChar char="•"/>
            </a:pPr>
            <a:r>
              <a:rPr lang="en-US" sz="1400" dirty="0" err="1">
                <a:solidFill>
                  <a:schemeClr val="bg2"/>
                </a:solidFill>
              </a:rPr>
              <a:t>Github</a:t>
            </a:r>
            <a:r>
              <a:rPr lang="en-US" sz="1400" dirty="0">
                <a:solidFill>
                  <a:schemeClr val="bg2"/>
                </a:solidFill>
              </a:rPr>
              <a:t> or </a:t>
            </a:r>
            <a:r>
              <a:rPr lang="en-US" sz="1400" dirty="0" err="1">
                <a:solidFill>
                  <a:schemeClr val="bg2"/>
                </a:solidFill>
              </a:rPr>
              <a:t>Gitlab</a:t>
            </a:r>
            <a:r>
              <a:rPr lang="en-US" sz="1400" dirty="0">
                <a:solidFill>
                  <a:schemeClr val="bg2"/>
                </a:solidFill>
              </a:rPr>
              <a:t> (TBD) public repository for source code (and bug tracking?)</a:t>
            </a:r>
          </a:p>
          <a:p>
            <a:pPr marL="214313" indent="-214313">
              <a:buFont typeface="Arial" panose="020B0604020202020204" pitchFamily="34" charset="0"/>
              <a:buChar char="•"/>
            </a:pPr>
            <a:r>
              <a:rPr lang="en-US" sz="1400" dirty="0">
                <a:solidFill>
                  <a:schemeClr val="bg2"/>
                </a:solidFill>
              </a:rPr>
              <a:t>Telemetry received by the ground stations will be sent in real time to a central repository and consolidated onto a real time webpage showing the decoded telemetry values (similar to webpages for ARISSatTLM and FoxTelem)</a:t>
            </a:r>
          </a:p>
          <a:p>
            <a:pPr marL="214313" indent="-214313">
              <a:buFont typeface="Arial" panose="020B0604020202020204" pitchFamily="34" charset="0"/>
              <a:buChar char="•"/>
            </a:pPr>
            <a:r>
              <a:rPr lang="en-US" sz="1400" dirty="0">
                <a:solidFill>
                  <a:schemeClr val="bg2"/>
                </a:solidFill>
              </a:rPr>
              <a:t>Ground station statistics and leaderboard published on the web to encourage competition and recognize ground station participation</a:t>
            </a:r>
          </a:p>
          <a:p>
            <a:pPr marL="214313" indent="-214313">
              <a:buFont typeface="Arial" panose="020B0604020202020204" pitchFamily="34" charset="0"/>
              <a:buChar char="•"/>
            </a:pPr>
            <a:r>
              <a:rPr lang="en-US" sz="1400" dirty="0">
                <a:solidFill>
                  <a:schemeClr val="bg2"/>
                </a:solidFill>
              </a:rPr>
              <a:t>Leverage existing AMSAT telemetry software and infrastructure if/when possible. Don’t reinvent the wheel and avoid </a:t>
            </a:r>
            <a:r>
              <a:rPr lang="en-US" sz="1400" dirty="0" err="1">
                <a:solidFill>
                  <a:schemeClr val="bg2"/>
                </a:solidFill>
              </a:rPr>
              <a:t>Brooks’s</a:t>
            </a:r>
            <a:r>
              <a:rPr lang="en-US" sz="1400" dirty="0">
                <a:solidFill>
                  <a:schemeClr val="bg2"/>
                </a:solidFill>
              </a:rPr>
              <a:t> “second system” effects.</a:t>
            </a:r>
          </a:p>
        </p:txBody>
      </p:sp>
    </p:spTree>
    <p:extLst>
      <p:ext uri="{BB962C8B-B14F-4D97-AF65-F5344CB8AC3E}">
        <p14:creationId xmlns:p14="http://schemas.microsoft.com/office/powerpoint/2010/main" val="42029718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14500" y="228600"/>
            <a:ext cx="5829300" cy="585788"/>
          </a:xfrm>
        </p:spPr>
        <p:txBody>
          <a:bodyPr>
            <a:normAutofit fontScale="90000"/>
          </a:bodyPr>
          <a:lstStyle/>
          <a:p>
            <a:r>
              <a:rPr lang="en-US" dirty="0" err="1"/>
              <a:t>AREx</a:t>
            </a:r>
            <a:r>
              <a:rPr lang="en-US" dirty="0"/>
              <a:t> Telemetry Software</a:t>
            </a:r>
            <a:br>
              <a:rPr lang="en-US" dirty="0"/>
            </a:br>
            <a:r>
              <a:rPr lang="en-US" dirty="0"/>
              <a:t>TO DO</a:t>
            </a:r>
          </a:p>
        </p:txBody>
      </p:sp>
      <p:sp>
        <p:nvSpPr>
          <p:cNvPr id="5" name="TextBox 4"/>
          <p:cNvSpPr txBox="1"/>
          <p:nvPr/>
        </p:nvSpPr>
        <p:spPr>
          <a:xfrm>
            <a:off x="691763" y="1201946"/>
            <a:ext cx="8066598" cy="3693319"/>
          </a:xfrm>
          <a:prstGeom prst="rect">
            <a:avLst/>
          </a:prstGeom>
          <a:noFill/>
        </p:spPr>
        <p:txBody>
          <a:bodyPr wrap="square" rtlCol="0">
            <a:spAutoFit/>
          </a:bodyPr>
          <a:lstStyle/>
          <a:p>
            <a:pPr marL="214313" indent="-214313">
              <a:buFont typeface="Arial" panose="020B0604020202020204" pitchFamily="34" charset="0"/>
              <a:buChar char="•"/>
            </a:pPr>
            <a:r>
              <a:rPr lang="en-US" dirty="0">
                <a:solidFill>
                  <a:schemeClr val="bg2"/>
                </a:solidFill>
              </a:rPr>
              <a:t>Downlink telemetry format (what bytes are going to be sent in what order) has not been determined yet</a:t>
            </a:r>
          </a:p>
          <a:p>
            <a:pPr marL="214313" indent="-214313">
              <a:buFont typeface="Arial" panose="020B0604020202020204" pitchFamily="34" charset="0"/>
              <a:buChar char="•"/>
            </a:pPr>
            <a:r>
              <a:rPr lang="en-US" dirty="0">
                <a:solidFill>
                  <a:schemeClr val="bg2"/>
                </a:solidFill>
              </a:rPr>
              <a:t>Downlink telemetry values (what do those bytes *mean*) needs to be determined (voltage? of what? temperature? of what?) </a:t>
            </a:r>
          </a:p>
          <a:p>
            <a:pPr marL="214313" indent="-214313">
              <a:buFont typeface="Arial" panose="020B0604020202020204" pitchFamily="34" charset="0"/>
              <a:buChar char="•"/>
            </a:pPr>
            <a:r>
              <a:rPr lang="en-US" dirty="0">
                <a:solidFill>
                  <a:schemeClr val="bg2"/>
                </a:solidFill>
              </a:rPr>
              <a:t>Telemetry conversion equations (that is, the value "42" in the telemetry "means" 5.0 volts) need to be determined</a:t>
            </a:r>
          </a:p>
          <a:p>
            <a:pPr marL="214313" indent="-214313">
              <a:buFont typeface="Arial" panose="020B0604020202020204" pitchFamily="34" charset="0"/>
              <a:buChar char="•"/>
            </a:pPr>
            <a:r>
              <a:rPr lang="en-US" dirty="0">
                <a:solidFill>
                  <a:schemeClr val="bg2"/>
                </a:solidFill>
              </a:rPr>
              <a:t>Needs a "cool" catchy name for the telemetry software, tentatively the telemetry software will be called "</a:t>
            </a:r>
            <a:r>
              <a:rPr lang="en-US" dirty="0" err="1">
                <a:solidFill>
                  <a:schemeClr val="bg2"/>
                </a:solidFill>
              </a:rPr>
              <a:t>ARExTLM</a:t>
            </a:r>
            <a:r>
              <a:rPr lang="en-US" dirty="0">
                <a:solidFill>
                  <a:schemeClr val="bg2"/>
                </a:solidFill>
              </a:rPr>
              <a:t>" </a:t>
            </a:r>
          </a:p>
          <a:p>
            <a:pPr marL="214313" indent="-214313">
              <a:buFont typeface="Arial" panose="020B0604020202020204" pitchFamily="34" charset="0"/>
              <a:buChar char="•"/>
            </a:pPr>
            <a:r>
              <a:rPr lang="en-US" dirty="0">
                <a:solidFill>
                  <a:schemeClr val="bg2"/>
                </a:solidFill>
              </a:rPr>
              <a:t>Needs a "really cool" if unofficial project code name (perhaps "Golden Earring" because of their lyrics “My beacon's been moved under moon and sky" but the band or NASA might object, so maybe something else… :-)</a:t>
            </a:r>
          </a:p>
          <a:p>
            <a:pPr marL="214313" indent="-214313">
              <a:buFont typeface="Arial" panose="020B0604020202020204" pitchFamily="34" charset="0"/>
              <a:buChar char="•"/>
            </a:pPr>
            <a:r>
              <a:rPr lang="en-US" dirty="0">
                <a:solidFill>
                  <a:schemeClr val="bg2"/>
                </a:solidFill>
              </a:rPr>
              <a:t>HELP WANTED – contact Douglas dquagliana@gmail.com</a:t>
            </a:r>
            <a:endParaRPr lang="en-US" sz="1350" dirty="0">
              <a:solidFill>
                <a:schemeClr val="bg2"/>
              </a:solidFill>
            </a:endParaRPr>
          </a:p>
        </p:txBody>
      </p:sp>
    </p:spTree>
    <p:extLst>
      <p:ext uri="{BB962C8B-B14F-4D97-AF65-F5344CB8AC3E}">
        <p14:creationId xmlns:p14="http://schemas.microsoft.com/office/powerpoint/2010/main" val="37263307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BD68C-D4B6-4A51-9039-F1659346F2AE}"/>
              </a:ext>
            </a:extLst>
          </p:cNvPr>
          <p:cNvSpPr>
            <a:spLocks noGrp="1"/>
          </p:cNvSpPr>
          <p:nvPr>
            <p:ph type="title"/>
          </p:nvPr>
        </p:nvSpPr>
        <p:spPr/>
        <p:txBody>
          <a:bodyPr>
            <a:normAutofit fontScale="90000"/>
          </a:bodyPr>
          <a:lstStyle/>
          <a:p>
            <a:r>
              <a:rPr lang="en-US" dirty="0" err="1"/>
              <a:t>AREx</a:t>
            </a:r>
            <a:r>
              <a:rPr lang="en-US" dirty="0"/>
              <a:t> Payload Systems</a:t>
            </a:r>
            <a:br>
              <a:rPr lang="en-US" dirty="0"/>
            </a:br>
            <a:r>
              <a:rPr lang="en-US" dirty="0"/>
              <a:t>Agenda </a:t>
            </a:r>
          </a:p>
        </p:txBody>
      </p:sp>
      <p:sp>
        <p:nvSpPr>
          <p:cNvPr id="3" name="Content Placeholder 2">
            <a:extLst>
              <a:ext uri="{FF2B5EF4-FFF2-40B4-BE49-F238E27FC236}">
                <a16:creationId xmlns:a16="http://schemas.microsoft.com/office/drawing/2014/main" id="{A0D389F7-0073-429A-90E5-16A39267CD41}"/>
              </a:ext>
            </a:extLst>
          </p:cNvPr>
          <p:cNvSpPr>
            <a:spLocks noGrp="1"/>
          </p:cNvSpPr>
          <p:nvPr>
            <p:ph sz="quarter" idx="17"/>
          </p:nvPr>
        </p:nvSpPr>
        <p:spPr>
          <a:xfrm>
            <a:off x="1318990" y="1324547"/>
            <a:ext cx="6882231" cy="3534337"/>
          </a:xfrm>
        </p:spPr>
        <p:txBody>
          <a:bodyPr>
            <a:noAutofit/>
          </a:bodyPr>
          <a:lstStyle/>
          <a:p>
            <a:pPr marL="342900" marR="0" lvl="0" indent="-342900">
              <a:spcBef>
                <a:spcPts val="0"/>
              </a:spcBef>
              <a:spcAft>
                <a:spcPts val="0"/>
              </a:spcAft>
              <a:buFont typeface="Arial" panose="020B0604020202020204" pitchFamily="34" charset="0"/>
              <a:buChar char="•"/>
              <a:tabLst>
                <a:tab pos="457200" algn="l"/>
              </a:tabLst>
            </a:pPr>
            <a:r>
              <a:rPr lang="en-US" dirty="0">
                <a:solidFill>
                  <a:schemeClr val="bg1">
                    <a:lumMod val="50000"/>
                    <a:lumOff val="50000"/>
                  </a:schemeClr>
                </a:solidFill>
                <a:latin typeface="Calibri" panose="020F0502020204030204" pitchFamily="34" charset="0"/>
                <a:ea typeface="Times New Roman" panose="02020603050405020304" pitchFamily="18" charset="0"/>
                <a:cs typeface="Times New Roman" panose="02020603050405020304" pitchFamily="18" charset="0"/>
              </a:rPr>
              <a:t>Systems overview</a:t>
            </a:r>
            <a:r>
              <a:rPr lang="en-US" dirty="0">
                <a:solidFill>
                  <a:schemeClr val="bg1">
                    <a:lumMod val="50000"/>
                    <a:lumOff val="50000"/>
                  </a:schemeClr>
                </a:solidFill>
                <a:effectLst/>
                <a:latin typeface="Calibri" panose="020F0502020204030204" pitchFamily="34" charset="0"/>
                <a:ea typeface="Times New Roman" panose="02020603050405020304" pitchFamily="18" charset="0"/>
                <a:cs typeface="Times New Roman" panose="02020603050405020304" pitchFamily="18" charset="0"/>
              </a:rPr>
              <a:t>—Frank</a:t>
            </a:r>
            <a:endParaRPr lang="en-US" dirty="0">
              <a:solidFill>
                <a:schemeClr val="bg1">
                  <a:lumMod val="50000"/>
                  <a:lumOff val="50000"/>
                </a:schemeClr>
              </a:solidFill>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dirty="0">
                <a:solidFill>
                  <a:schemeClr val="tx1">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rPr>
              <a:t>Link Budget, Orbit/Attitude/Signal Availability—Chris, Achim, Ken E.</a:t>
            </a:r>
            <a:endParaRPr lang="en-US" dirty="0">
              <a:solidFill>
                <a:schemeClr val="tx1">
                  <a:lumMod val="50000"/>
                </a:schemeClr>
              </a:solidFill>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dirty="0">
                <a:solidFill>
                  <a:schemeClr val="bg1">
                    <a:lumMod val="50000"/>
                    <a:lumOff val="50000"/>
                  </a:schemeClr>
                </a:solidFill>
                <a:effectLst/>
                <a:latin typeface="Calibri" panose="020F0502020204030204" pitchFamily="34" charset="0"/>
                <a:ea typeface="Times New Roman" panose="02020603050405020304" pitchFamily="18" charset="0"/>
                <a:cs typeface="Times New Roman" panose="02020603050405020304" pitchFamily="18" charset="0"/>
              </a:rPr>
              <a:t>Mechanical—Tom S, Chris</a:t>
            </a:r>
            <a:endParaRPr lang="en-US" dirty="0">
              <a:solidFill>
                <a:schemeClr val="bg1">
                  <a:lumMod val="50000"/>
                  <a:lumOff val="50000"/>
                </a:schemeClr>
              </a:solidFill>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dirty="0">
                <a:solidFill>
                  <a:schemeClr val="bg1">
                    <a:lumMod val="50000"/>
                    <a:lumOff val="50000"/>
                  </a:schemeClr>
                </a:solidFill>
                <a:effectLst/>
                <a:latin typeface="Calibri" panose="020F0502020204030204" pitchFamily="34" charset="0"/>
                <a:ea typeface="Times New Roman" panose="02020603050405020304" pitchFamily="18" charset="0"/>
                <a:cs typeface="Times New Roman" panose="02020603050405020304" pitchFamily="18" charset="0"/>
              </a:rPr>
              <a:t>Electrical (Power, SDR/RF systems, TTNC, </a:t>
            </a:r>
            <a:r>
              <a:rPr lang="en-US" dirty="0" err="1">
                <a:solidFill>
                  <a:schemeClr val="bg1">
                    <a:lumMod val="50000"/>
                    <a:lumOff val="50000"/>
                  </a:schemeClr>
                </a:solidFill>
                <a:effectLst/>
                <a:latin typeface="Calibri" panose="020F0502020204030204" pitchFamily="34" charset="0"/>
                <a:ea typeface="Times New Roman" panose="02020603050405020304" pitchFamily="18" charset="0"/>
                <a:cs typeface="Times New Roman" panose="02020603050405020304" pitchFamily="18" charset="0"/>
              </a:rPr>
              <a:t>Software,Antenna</a:t>
            </a:r>
            <a:r>
              <a:rPr lang="en-US" dirty="0">
                <a:solidFill>
                  <a:schemeClr val="bg1">
                    <a:lumMod val="50000"/>
                    <a:lumOff val="50000"/>
                  </a:schemeClr>
                </a:solidFill>
                <a:effectLst/>
                <a:latin typeface="Calibri" panose="020F0502020204030204" pitchFamily="34" charset="0"/>
                <a:ea typeface="Times New Roman" panose="02020603050405020304" pitchFamily="18" charset="0"/>
                <a:cs typeface="Times New Roman" panose="02020603050405020304" pitchFamily="18" charset="0"/>
              </a:rPr>
              <a:t> system)—Lou, Michelle, Chris, Doug</a:t>
            </a:r>
            <a:endParaRPr lang="en-US" dirty="0">
              <a:solidFill>
                <a:schemeClr val="bg1">
                  <a:lumMod val="50000"/>
                  <a:lumOff val="50000"/>
                </a:schemeClr>
              </a:solidFill>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dirty="0">
                <a:effectLst/>
                <a:latin typeface="Calibri" panose="020F0502020204030204" pitchFamily="34" charset="0"/>
                <a:ea typeface="Times New Roman" panose="02020603050405020304" pitchFamily="18" charset="0"/>
                <a:cs typeface="Times New Roman" panose="02020603050405020304" pitchFamily="18" charset="0"/>
              </a:rPr>
              <a:t>Thermal—Tom S.</a:t>
            </a:r>
            <a:endParaRPr lang="en-US" dirty="0">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dirty="0">
                <a:solidFill>
                  <a:schemeClr val="bg1">
                    <a:lumMod val="50000"/>
                    <a:lumOff val="50000"/>
                  </a:schemeClr>
                </a:solidFill>
                <a:effectLst/>
                <a:latin typeface="Calibri" panose="020F0502020204030204" pitchFamily="34" charset="0"/>
                <a:ea typeface="Times New Roman" panose="02020603050405020304" pitchFamily="18" charset="0"/>
                <a:cs typeface="Times New Roman" panose="02020603050405020304" pitchFamily="18" charset="0"/>
              </a:rPr>
              <a:t>Ground station--Michelle</a:t>
            </a:r>
            <a:endParaRPr lang="en-US" dirty="0">
              <a:solidFill>
                <a:schemeClr val="bg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627073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 name="screenshot_26.png" descr="screenshot_26.png"/>
          <p:cNvPicPr>
            <a:picLocks noChangeAspect="1"/>
          </p:cNvPicPr>
          <p:nvPr/>
        </p:nvPicPr>
        <p:blipFill>
          <a:blip r:embed="rId2"/>
          <a:stretch>
            <a:fillRect/>
          </a:stretch>
        </p:blipFill>
        <p:spPr>
          <a:xfrm>
            <a:off x="2925299" y="647401"/>
            <a:ext cx="4137782" cy="4187635"/>
          </a:xfrm>
          <a:prstGeom prst="rect">
            <a:avLst/>
          </a:prstGeom>
          <a:ln w="12700">
            <a:miter lim="400000"/>
          </a:ln>
        </p:spPr>
      </p:pic>
      <p:sp>
        <p:nvSpPr>
          <p:cNvPr id="155" name="NASA Design Guidelines GD-AP-2302"/>
          <p:cNvSpPr txBox="1"/>
          <p:nvPr/>
        </p:nvSpPr>
        <p:spPr>
          <a:xfrm>
            <a:off x="2982687" y="4537242"/>
            <a:ext cx="1572546" cy="1423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9050" tIns="19050" rIns="19050" bIns="19050">
            <a:spAutoFit/>
          </a:bodyPr>
          <a:lstStyle/>
          <a:p>
            <a:r>
              <a:rPr sz="675"/>
              <a:t>NASA Design Guidelines GD-AP-2302</a:t>
            </a:r>
          </a:p>
        </p:txBody>
      </p:sp>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Requirements"/>
          <p:cNvSpPr txBox="1">
            <a:spLocks noGrp="1"/>
          </p:cNvSpPr>
          <p:nvPr>
            <p:ph type="title"/>
          </p:nvPr>
        </p:nvSpPr>
        <p:spPr>
          <a:prstGeom prst="rect">
            <a:avLst/>
          </a:prstGeom>
        </p:spPr>
        <p:txBody>
          <a:bodyPr/>
          <a:lstStyle/>
          <a:p>
            <a:r>
              <a:t>Requirements</a:t>
            </a:r>
          </a:p>
        </p:txBody>
      </p:sp>
      <p:sp>
        <p:nvSpPr>
          <p:cNvPr id="158" name="Internal/External Heat source identification…"/>
          <p:cNvSpPr txBox="1">
            <a:spLocks noGrp="1"/>
          </p:cNvSpPr>
          <p:nvPr>
            <p:ph type="body" idx="4294967295"/>
          </p:nvPr>
        </p:nvSpPr>
        <p:spPr>
          <a:xfrm>
            <a:off x="457200" y="1504950"/>
            <a:ext cx="8229600" cy="3181350"/>
          </a:xfrm>
          <a:prstGeom prst="rect">
            <a:avLst/>
          </a:prstGeom>
        </p:spPr>
        <p:txBody>
          <a:bodyPr>
            <a:normAutofit fontScale="92500"/>
          </a:bodyPr>
          <a:lstStyle/>
          <a:p>
            <a:pPr defTabSz="309563">
              <a:lnSpc>
                <a:spcPct val="100000"/>
              </a:lnSpc>
              <a:spcBef>
                <a:spcPts val="0"/>
              </a:spcBef>
              <a:defRPr spc="-44">
                <a:latin typeface="+mn-lt"/>
                <a:ea typeface="+mn-ea"/>
                <a:cs typeface="+mn-cs"/>
                <a:sym typeface="Canela Bold"/>
              </a:defRPr>
            </a:pPr>
            <a:r>
              <a:rPr dirty="0"/>
              <a:t>Internal/External Heat source identification</a:t>
            </a:r>
          </a:p>
          <a:p>
            <a:pPr marL="0" indent="0" defTabSz="309563">
              <a:lnSpc>
                <a:spcPct val="100000"/>
              </a:lnSpc>
              <a:spcBef>
                <a:spcPts val="0"/>
              </a:spcBef>
              <a:buSzTx/>
              <a:buNone/>
              <a:defRPr spc="-44">
                <a:latin typeface="+mn-lt"/>
                <a:ea typeface="+mn-ea"/>
                <a:cs typeface="+mn-cs"/>
                <a:sym typeface="Canela Bold"/>
              </a:defRPr>
            </a:pPr>
            <a:endParaRPr dirty="0"/>
          </a:p>
          <a:p>
            <a:pPr lvl="2" defTabSz="309563">
              <a:lnSpc>
                <a:spcPct val="100000"/>
              </a:lnSpc>
              <a:spcBef>
                <a:spcPts val="0"/>
              </a:spcBef>
              <a:defRPr spc="-44">
                <a:latin typeface="+mn-lt"/>
                <a:ea typeface="+mn-ea"/>
                <a:cs typeface="+mn-cs"/>
                <a:sym typeface="Canela Bold"/>
              </a:defRPr>
            </a:pPr>
            <a:r>
              <a:rPr dirty="0"/>
              <a:t>Heat Flux profile from orbit </a:t>
            </a:r>
          </a:p>
          <a:p>
            <a:pPr lvl="4" defTabSz="309563">
              <a:spcBef>
                <a:spcPts val="0"/>
              </a:spcBef>
              <a:defRPr spc="-44">
                <a:latin typeface="+mn-lt"/>
                <a:ea typeface="+mn-ea"/>
                <a:cs typeface="+mn-cs"/>
                <a:sym typeface="Canela Bold"/>
              </a:defRPr>
            </a:pPr>
            <a:r>
              <a:rPr dirty="0">
                <a:solidFill>
                  <a:schemeClr val="bg1"/>
                </a:solidFill>
              </a:rPr>
              <a:t>Solar radiation, albedo </a:t>
            </a:r>
          </a:p>
          <a:p>
            <a:pPr lvl="2" defTabSz="309563">
              <a:lnSpc>
                <a:spcPct val="100000"/>
              </a:lnSpc>
              <a:spcBef>
                <a:spcPts val="0"/>
              </a:spcBef>
              <a:defRPr spc="-44">
                <a:latin typeface="+mn-lt"/>
                <a:ea typeface="+mn-ea"/>
                <a:cs typeface="+mn-cs"/>
                <a:sym typeface="Canela Bold"/>
              </a:defRPr>
            </a:pPr>
            <a:r>
              <a:rPr dirty="0"/>
              <a:t>Dissipated Heat from Radio, instruments, power supplies, batteries</a:t>
            </a:r>
          </a:p>
          <a:p>
            <a:pPr marL="0" lvl="2" indent="0" defTabSz="309563">
              <a:lnSpc>
                <a:spcPct val="100000"/>
              </a:lnSpc>
              <a:spcBef>
                <a:spcPts val="0"/>
              </a:spcBef>
              <a:buSzTx/>
              <a:buNone/>
              <a:defRPr spc="-44">
                <a:latin typeface="+mn-lt"/>
                <a:ea typeface="+mn-ea"/>
                <a:cs typeface="+mn-cs"/>
                <a:sym typeface="Canela Bold"/>
              </a:defRPr>
            </a:pPr>
            <a:endParaRPr dirty="0"/>
          </a:p>
          <a:p>
            <a:pPr defTabSz="309563">
              <a:lnSpc>
                <a:spcPct val="100000"/>
              </a:lnSpc>
              <a:spcBef>
                <a:spcPts val="0"/>
              </a:spcBef>
              <a:defRPr spc="-44">
                <a:latin typeface="+mn-lt"/>
                <a:ea typeface="+mn-ea"/>
                <a:cs typeface="+mn-cs"/>
                <a:sym typeface="Canela Bold"/>
              </a:defRPr>
            </a:pPr>
            <a:r>
              <a:rPr dirty="0"/>
              <a:t>Geometry</a:t>
            </a:r>
          </a:p>
          <a:p>
            <a:pPr lvl="3" defTabSz="309563">
              <a:lnSpc>
                <a:spcPct val="100000"/>
              </a:lnSpc>
              <a:spcBef>
                <a:spcPts val="0"/>
              </a:spcBef>
              <a:defRPr spc="-44">
                <a:latin typeface="+mn-lt"/>
                <a:ea typeface="+mn-ea"/>
                <a:cs typeface="+mn-cs"/>
                <a:sym typeface="Canela Bold"/>
              </a:defRPr>
            </a:pPr>
            <a:r>
              <a:rPr dirty="0"/>
              <a:t>Mechanical Design </a:t>
            </a:r>
          </a:p>
          <a:p>
            <a:pPr marL="0" lvl="3" indent="0" defTabSz="309563">
              <a:lnSpc>
                <a:spcPct val="100000"/>
              </a:lnSpc>
              <a:spcBef>
                <a:spcPts val="0"/>
              </a:spcBef>
              <a:buSzTx/>
              <a:buNone/>
              <a:defRPr spc="-44">
                <a:latin typeface="+mn-lt"/>
                <a:ea typeface="+mn-ea"/>
                <a:cs typeface="+mn-cs"/>
                <a:sym typeface="Canela Bold"/>
              </a:defRPr>
            </a:pPr>
            <a:endParaRPr dirty="0"/>
          </a:p>
          <a:p>
            <a:pPr defTabSz="309563">
              <a:lnSpc>
                <a:spcPct val="100000"/>
              </a:lnSpc>
              <a:spcBef>
                <a:spcPts val="0"/>
              </a:spcBef>
              <a:defRPr spc="-44">
                <a:latin typeface="+mn-lt"/>
                <a:ea typeface="+mn-ea"/>
                <a:cs typeface="+mn-cs"/>
                <a:sym typeface="Canela Bold"/>
              </a:defRPr>
            </a:pPr>
            <a:r>
              <a:rPr dirty="0"/>
              <a:t>Operating Ranges for Components </a:t>
            </a:r>
          </a:p>
        </p:txBody>
      </p:sp>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Initial Phases"/>
          <p:cNvSpPr txBox="1">
            <a:spLocks noGrp="1"/>
          </p:cNvSpPr>
          <p:nvPr>
            <p:ph type="title"/>
          </p:nvPr>
        </p:nvSpPr>
        <p:spPr>
          <a:prstGeom prst="rect">
            <a:avLst/>
          </a:prstGeom>
        </p:spPr>
        <p:txBody>
          <a:bodyPr/>
          <a:lstStyle/>
          <a:p>
            <a:r>
              <a:rPr dirty="0"/>
              <a:t>Initial Phases</a:t>
            </a:r>
          </a:p>
        </p:txBody>
      </p:sp>
      <p:sp>
        <p:nvSpPr>
          <p:cNvPr id="161" name="Settle on a simulator…"/>
          <p:cNvSpPr txBox="1"/>
          <p:nvPr/>
        </p:nvSpPr>
        <p:spPr>
          <a:xfrm>
            <a:off x="702638" y="1604038"/>
            <a:ext cx="7470474" cy="18851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a:spAutoFit/>
          </a:bodyPr>
          <a:lstStyle/>
          <a:p>
            <a:pPr marL="204788" indent="-204788">
              <a:buSzPct val="150000"/>
              <a:buChar char="•"/>
              <a:defRPr>
                <a:latin typeface="+mn-lt"/>
                <a:ea typeface="+mn-ea"/>
                <a:cs typeface="+mn-cs"/>
                <a:sym typeface="Canela Bold"/>
              </a:defRPr>
            </a:pPr>
            <a:r>
              <a:rPr sz="2000" dirty="0">
                <a:solidFill>
                  <a:schemeClr val="bg1"/>
                </a:solidFill>
              </a:rPr>
              <a:t>Settle on a simulator </a:t>
            </a:r>
          </a:p>
          <a:p>
            <a:pPr marL="752475" lvl="2" indent="-342900">
              <a:buSzPct val="150000"/>
              <a:buFont typeface="Century Gothic" panose="020B0502020202020204" pitchFamily="34" charset="0"/>
              <a:buChar char="–"/>
              <a:defRPr>
                <a:latin typeface="+mn-lt"/>
                <a:ea typeface="+mn-ea"/>
                <a:cs typeface="+mn-cs"/>
                <a:sym typeface="Canela Bold"/>
              </a:defRPr>
            </a:pPr>
            <a:r>
              <a:rPr sz="2000" dirty="0">
                <a:solidFill>
                  <a:schemeClr val="bg1"/>
                </a:solidFill>
              </a:rPr>
              <a:t>open source or not(?)</a:t>
            </a:r>
          </a:p>
          <a:p>
            <a:pPr marL="409575" lvl="1" indent="-204788">
              <a:buSzPct val="150000"/>
              <a:buChar char="•"/>
              <a:defRPr>
                <a:latin typeface="+mn-lt"/>
                <a:ea typeface="+mn-ea"/>
                <a:cs typeface="+mn-cs"/>
                <a:sym typeface="Canela Bold"/>
              </a:defRPr>
            </a:pPr>
            <a:r>
              <a:rPr sz="2000" dirty="0">
                <a:solidFill>
                  <a:schemeClr val="bg1"/>
                </a:solidFill>
              </a:rPr>
              <a:t>Import sample CAD drawing to a mesh description</a:t>
            </a:r>
          </a:p>
          <a:p>
            <a:pPr marL="409575" lvl="1" indent="-204788">
              <a:buSzPct val="150000"/>
              <a:buChar char="•"/>
              <a:defRPr>
                <a:latin typeface="+mn-lt"/>
                <a:ea typeface="+mn-ea"/>
                <a:cs typeface="+mn-cs"/>
                <a:sym typeface="Canela Bold"/>
              </a:defRPr>
            </a:pPr>
            <a:r>
              <a:rPr sz="2000" dirty="0">
                <a:solidFill>
                  <a:schemeClr val="bg1"/>
                </a:solidFill>
              </a:rPr>
              <a:t>Assume fixed 300W power source </a:t>
            </a:r>
          </a:p>
          <a:p>
            <a:pPr marL="409575" lvl="1" indent="-204788">
              <a:buSzPct val="150000"/>
              <a:buChar char="•"/>
              <a:defRPr>
                <a:latin typeface="+mn-lt"/>
                <a:ea typeface="+mn-ea"/>
                <a:cs typeface="+mn-cs"/>
                <a:sym typeface="Canela Bold"/>
              </a:defRPr>
            </a:pPr>
            <a:r>
              <a:rPr sz="2000" dirty="0">
                <a:solidFill>
                  <a:schemeClr val="bg1"/>
                </a:solidFill>
              </a:rPr>
              <a:t>Simple model of ambient temperature (+- 250 C)</a:t>
            </a:r>
          </a:p>
          <a:p>
            <a:pPr marL="409575" lvl="1" indent="-204788">
              <a:buSzPct val="150000"/>
              <a:buChar char="•"/>
              <a:defRPr>
                <a:latin typeface="+mn-lt"/>
                <a:ea typeface="+mn-ea"/>
                <a:cs typeface="+mn-cs"/>
                <a:sym typeface="Canela Bold"/>
              </a:defRPr>
            </a:pPr>
            <a:r>
              <a:rPr sz="2000" dirty="0">
                <a:solidFill>
                  <a:schemeClr val="bg1"/>
                </a:solidFill>
              </a:rPr>
              <a:t>Initial evaluation of heating/cooling needs</a:t>
            </a:r>
          </a:p>
        </p:txBody>
      </p:sp>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Results"/>
          <p:cNvSpPr txBox="1">
            <a:spLocks noGrp="1"/>
          </p:cNvSpPr>
          <p:nvPr>
            <p:ph type="title"/>
          </p:nvPr>
        </p:nvSpPr>
        <p:spPr>
          <a:prstGeom prst="rect">
            <a:avLst/>
          </a:prstGeom>
        </p:spPr>
        <p:txBody>
          <a:bodyPr/>
          <a:lstStyle/>
          <a:p>
            <a:r>
              <a:t>Results</a:t>
            </a:r>
          </a:p>
        </p:txBody>
      </p:sp>
      <p:sp>
        <p:nvSpPr>
          <p:cNvPr id="164" name="Initial estimate of temperature swings…"/>
          <p:cNvSpPr txBox="1">
            <a:spLocks noGrp="1"/>
          </p:cNvSpPr>
          <p:nvPr>
            <p:ph type="body" idx="4294967295"/>
          </p:nvPr>
        </p:nvSpPr>
        <p:spPr>
          <a:xfrm>
            <a:off x="612542" y="1365410"/>
            <a:ext cx="8229600" cy="3691593"/>
          </a:xfrm>
          <a:prstGeom prst="rect">
            <a:avLst/>
          </a:prstGeom>
        </p:spPr>
        <p:txBody>
          <a:bodyPr/>
          <a:lstStyle/>
          <a:p>
            <a:pPr>
              <a:defRPr>
                <a:latin typeface="+mn-lt"/>
                <a:ea typeface="+mn-ea"/>
                <a:cs typeface="+mn-cs"/>
                <a:sym typeface="Canela Bold"/>
              </a:defRPr>
            </a:pPr>
            <a:r>
              <a:rPr dirty="0"/>
              <a:t>Initial estimate of temperature swings </a:t>
            </a:r>
          </a:p>
          <a:p>
            <a:pPr marL="0" indent="0">
              <a:buSzTx/>
              <a:buNone/>
              <a:defRPr>
                <a:latin typeface="+mn-lt"/>
                <a:ea typeface="+mn-ea"/>
                <a:cs typeface="+mn-cs"/>
                <a:sym typeface="Canela Bold"/>
              </a:defRPr>
            </a:pPr>
            <a:endParaRPr dirty="0"/>
          </a:p>
          <a:p>
            <a:pPr>
              <a:defRPr>
                <a:latin typeface="+mn-lt"/>
                <a:ea typeface="+mn-ea"/>
                <a:cs typeface="+mn-cs"/>
                <a:sym typeface="Canela Bold"/>
              </a:defRPr>
            </a:pPr>
            <a:r>
              <a:rPr dirty="0"/>
              <a:t>Possible Hot Spot determination  </a:t>
            </a:r>
          </a:p>
          <a:p>
            <a:pPr marL="0" lvl="3" indent="0">
              <a:buSzTx/>
              <a:buNone/>
              <a:defRPr>
                <a:latin typeface="+mn-lt"/>
                <a:ea typeface="+mn-ea"/>
                <a:cs typeface="+mn-cs"/>
                <a:sym typeface="Canela Bold"/>
              </a:defRPr>
            </a:pPr>
            <a:endParaRPr dirty="0"/>
          </a:p>
          <a:p>
            <a:pPr>
              <a:defRPr>
                <a:latin typeface="+mn-lt"/>
                <a:ea typeface="+mn-ea"/>
                <a:cs typeface="+mn-cs"/>
                <a:sym typeface="Canela Bold"/>
              </a:defRPr>
            </a:pPr>
            <a:r>
              <a:rPr dirty="0"/>
              <a:t>Heating and Cooling requirements </a:t>
            </a:r>
          </a:p>
          <a:p>
            <a:pPr marL="0" indent="0">
              <a:buSzTx/>
              <a:buNone/>
              <a:defRPr>
                <a:latin typeface="+mn-lt"/>
                <a:ea typeface="+mn-ea"/>
                <a:cs typeface="+mn-cs"/>
                <a:sym typeface="Canela Bold"/>
              </a:defRPr>
            </a:pPr>
            <a:endParaRPr dirty="0"/>
          </a:p>
          <a:p>
            <a:pPr>
              <a:defRPr>
                <a:latin typeface="+mn-lt"/>
                <a:ea typeface="+mn-ea"/>
                <a:cs typeface="+mn-cs"/>
                <a:sym typeface="Canela Bold"/>
              </a:defRPr>
            </a:pPr>
            <a:r>
              <a:rPr dirty="0"/>
              <a:t>Ability to iterate analysis as design proceeds</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925C6-069A-43B0-A2C8-B78668CF5478}"/>
              </a:ext>
            </a:extLst>
          </p:cNvPr>
          <p:cNvSpPr>
            <a:spLocks noGrp="1"/>
          </p:cNvSpPr>
          <p:nvPr>
            <p:ph type="title"/>
          </p:nvPr>
        </p:nvSpPr>
        <p:spPr/>
        <p:txBody>
          <a:bodyPr>
            <a:normAutofit fontScale="90000"/>
          </a:bodyPr>
          <a:lstStyle/>
          <a:p>
            <a:r>
              <a:rPr lang="en-US" dirty="0"/>
              <a:t>Alternative Payload Name:  Lunar Deities</a:t>
            </a:r>
          </a:p>
        </p:txBody>
      </p:sp>
      <p:sp>
        <p:nvSpPr>
          <p:cNvPr id="3" name="Content Placeholder 2">
            <a:extLst>
              <a:ext uri="{FF2B5EF4-FFF2-40B4-BE49-F238E27FC236}">
                <a16:creationId xmlns:a16="http://schemas.microsoft.com/office/drawing/2014/main" id="{3E19971E-71C2-4F44-9DCB-DE22597C840F}"/>
              </a:ext>
            </a:extLst>
          </p:cNvPr>
          <p:cNvSpPr>
            <a:spLocks noGrp="1"/>
          </p:cNvSpPr>
          <p:nvPr>
            <p:ph sz="quarter" idx="17"/>
          </p:nvPr>
        </p:nvSpPr>
        <p:spPr/>
        <p:txBody>
          <a:bodyPr/>
          <a:lstStyle/>
          <a:p>
            <a:r>
              <a:rPr lang="en-US" dirty="0"/>
              <a:t>Artemis (Greek)</a:t>
            </a:r>
          </a:p>
          <a:p>
            <a:r>
              <a:rPr lang="en-US" dirty="0"/>
              <a:t>Diana (Roman)</a:t>
            </a:r>
          </a:p>
          <a:p>
            <a:r>
              <a:rPr lang="en-US" dirty="0" err="1"/>
              <a:t>Kuu</a:t>
            </a:r>
            <a:r>
              <a:rPr lang="en-US" dirty="0"/>
              <a:t> (Finnish)</a:t>
            </a:r>
          </a:p>
          <a:p>
            <a:r>
              <a:rPr lang="en-US" dirty="0"/>
              <a:t>Luna (Roman)</a:t>
            </a:r>
          </a:p>
          <a:p>
            <a:r>
              <a:rPr lang="en-US" dirty="0"/>
              <a:t>Phoebe (Greek)</a:t>
            </a:r>
          </a:p>
          <a:p>
            <a:r>
              <a:rPr lang="en-US" dirty="0"/>
              <a:t>Selene (Greek)</a:t>
            </a:r>
          </a:p>
        </p:txBody>
      </p:sp>
    </p:spTree>
    <p:extLst>
      <p:ext uri="{BB962C8B-B14F-4D97-AF65-F5344CB8AC3E}">
        <p14:creationId xmlns:p14="http://schemas.microsoft.com/office/powerpoint/2010/main" val="31108717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BD68C-D4B6-4A51-9039-F1659346F2AE}"/>
              </a:ext>
            </a:extLst>
          </p:cNvPr>
          <p:cNvSpPr>
            <a:spLocks noGrp="1"/>
          </p:cNvSpPr>
          <p:nvPr>
            <p:ph type="title"/>
          </p:nvPr>
        </p:nvSpPr>
        <p:spPr/>
        <p:txBody>
          <a:bodyPr>
            <a:normAutofit fontScale="90000"/>
          </a:bodyPr>
          <a:lstStyle/>
          <a:p>
            <a:r>
              <a:rPr lang="en-US" dirty="0" err="1"/>
              <a:t>AREx</a:t>
            </a:r>
            <a:r>
              <a:rPr lang="en-US" dirty="0"/>
              <a:t> Payload Systems</a:t>
            </a:r>
            <a:br>
              <a:rPr lang="en-US" dirty="0"/>
            </a:br>
            <a:r>
              <a:rPr lang="en-US" dirty="0"/>
              <a:t>Agenda </a:t>
            </a:r>
          </a:p>
        </p:txBody>
      </p:sp>
      <p:sp>
        <p:nvSpPr>
          <p:cNvPr id="3" name="Content Placeholder 2">
            <a:extLst>
              <a:ext uri="{FF2B5EF4-FFF2-40B4-BE49-F238E27FC236}">
                <a16:creationId xmlns:a16="http://schemas.microsoft.com/office/drawing/2014/main" id="{A0D389F7-0073-429A-90E5-16A39267CD41}"/>
              </a:ext>
            </a:extLst>
          </p:cNvPr>
          <p:cNvSpPr>
            <a:spLocks noGrp="1"/>
          </p:cNvSpPr>
          <p:nvPr>
            <p:ph sz="quarter" idx="17"/>
          </p:nvPr>
        </p:nvSpPr>
        <p:spPr>
          <a:xfrm>
            <a:off x="1318990" y="1324547"/>
            <a:ext cx="6882231" cy="3534337"/>
          </a:xfrm>
        </p:spPr>
        <p:txBody>
          <a:bodyPr>
            <a:noAutofit/>
          </a:bodyPr>
          <a:lstStyle/>
          <a:p>
            <a:pPr marL="342900" marR="0" lvl="0" indent="-342900">
              <a:spcBef>
                <a:spcPts val="0"/>
              </a:spcBef>
              <a:spcAft>
                <a:spcPts val="0"/>
              </a:spcAft>
              <a:buFont typeface="Arial" panose="020B0604020202020204" pitchFamily="34" charset="0"/>
              <a:buChar char="•"/>
              <a:tabLst>
                <a:tab pos="457200" algn="l"/>
              </a:tabLst>
            </a:pPr>
            <a:r>
              <a:rPr lang="en-US" dirty="0">
                <a:solidFill>
                  <a:schemeClr val="bg1">
                    <a:lumMod val="50000"/>
                    <a:lumOff val="50000"/>
                  </a:schemeClr>
                </a:solidFill>
                <a:latin typeface="Calibri" panose="020F0502020204030204" pitchFamily="34" charset="0"/>
                <a:ea typeface="Times New Roman" panose="02020603050405020304" pitchFamily="18" charset="0"/>
                <a:cs typeface="Times New Roman" panose="02020603050405020304" pitchFamily="18" charset="0"/>
              </a:rPr>
              <a:t>Systems overview</a:t>
            </a:r>
            <a:r>
              <a:rPr lang="en-US" dirty="0">
                <a:solidFill>
                  <a:schemeClr val="bg1">
                    <a:lumMod val="50000"/>
                    <a:lumOff val="50000"/>
                  </a:schemeClr>
                </a:solidFill>
                <a:effectLst/>
                <a:latin typeface="Calibri" panose="020F0502020204030204" pitchFamily="34" charset="0"/>
                <a:ea typeface="Times New Roman" panose="02020603050405020304" pitchFamily="18" charset="0"/>
                <a:cs typeface="Times New Roman" panose="02020603050405020304" pitchFamily="18" charset="0"/>
              </a:rPr>
              <a:t>—Frank</a:t>
            </a:r>
            <a:endParaRPr lang="en-US" dirty="0">
              <a:solidFill>
                <a:schemeClr val="bg1">
                  <a:lumMod val="50000"/>
                  <a:lumOff val="50000"/>
                </a:schemeClr>
              </a:solidFill>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dirty="0">
                <a:solidFill>
                  <a:schemeClr val="tx1">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rPr>
              <a:t>Link Budget, Orbit/Attitude/Signal Availability—Chris, Achim, Ken E.</a:t>
            </a:r>
            <a:endParaRPr lang="en-US" dirty="0">
              <a:solidFill>
                <a:schemeClr val="tx1">
                  <a:lumMod val="50000"/>
                </a:schemeClr>
              </a:solidFill>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dirty="0">
                <a:solidFill>
                  <a:schemeClr val="bg1">
                    <a:lumMod val="50000"/>
                    <a:lumOff val="50000"/>
                  </a:schemeClr>
                </a:solidFill>
                <a:effectLst/>
                <a:latin typeface="Calibri" panose="020F0502020204030204" pitchFamily="34" charset="0"/>
                <a:ea typeface="Times New Roman" panose="02020603050405020304" pitchFamily="18" charset="0"/>
                <a:cs typeface="Times New Roman" panose="02020603050405020304" pitchFamily="18" charset="0"/>
              </a:rPr>
              <a:t>Mechanical—Tom S, Chris</a:t>
            </a:r>
            <a:endParaRPr lang="en-US" dirty="0">
              <a:solidFill>
                <a:schemeClr val="bg1">
                  <a:lumMod val="50000"/>
                  <a:lumOff val="50000"/>
                </a:schemeClr>
              </a:solidFill>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dirty="0">
                <a:solidFill>
                  <a:schemeClr val="bg1">
                    <a:lumMod val="50000"/>
                    <a:lumOff val="50000"/>
                  </a:schemeClr>
                </a:solidFill>
                <a:effectLst/>
                <a:latin typeface="Calibri" panose="020F0502020204030204" pitchFamily="34" charset="0"/>
                <a:ea typeface="Times New Roman" panose="02020603050405020304" pitchFamily="18" charset="0"/>
                <a:cs typeface="Times New Roman" panose="02020603050405020304" pitchFamily="18" charset="0"/>
              </a:rPr>
              <a:t>Electrical (Power, SDR/RF systems, TTNC, </a:t>
            </a:r>
            <a:r>
              <a:rPr lang="en-US" dirty="0" err="1">
                <a:solidFill>
                  <a:schemeClr val="bg1">
                    <a:lumMod val="50000"/>
                    <a:lumOff val="50000"/>
                  </a:schemeClr>
                </a:solidFill>
                <a:effectLst/>
                <a:latin typeface="Calibri" panose="020F0502020204030204" pitchFamily="34" charset="0"/>
                <a:ea typeface="Times New Roman" panose="02020603050405020304" pitchFamily="18" charset="0"/>
                <a:cs typeface="Times New Roman" panose="02020603050405020304" pitchFamily="18" charset="0"/>
              </a:rPr>
              <a:t>Software,Antenna</a:t>
            </a:r>
            <a:r>
              <a:rPr lang="en-US" dirty="0">
                <a:solidFill>
                  <a:schemeClr val="bg1">
                    <a:lumMod val="50000"/>
                    <a:lumOff val="50000"/>
                  </a:schemeClr>
                </a:solidFill>
                <a:effectLst/>
                <a:latin typeface="Calibri" panose="020F0502020204030204" pitchFamily="34" charset="0"/>
                <a:ea typeface="Times New Roman" panose="02020603050405020304" pitchFamily="18" charset="0"/>
                <a:cs typeface="Times New Roman" panose="02020603050405020304" pitchFamily="18" charset="0"/>
              </a:rPr>
              <a:t> system)—Lou, Michelle, Chris, Doug</a:t>
            </a:r>
            <a:endParaRPr lang="en-US" dirty="0">
              <a:solidFill>
                <a:schemeClr val="bg1">
                  <a:lumMod val="50000"/>
                  <a:lumOff val="50000"/>
                </a:schemeClr>
              </a:solidFill>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dirty="0">
                <a:solidFill>
                  <a:schemeClr val="bg1">
                    <a:lumMod val="50000"/>
                    <a:lumOff val="50000"/>
                  </a:schemeClr>
                </a:solidFill>
                <a:effectLst/>
                <a:latin typeface="Calibri" panose="020F0502020204030204" pitchFamily="34" charset="0"/>
                <a:ea typeface="Times New Roman" panose="02020603050405020304" pitchFamily="18" charset="0"/>
                <a:cs typeface="Times New Roman" panose="02020603050405020304" pitchFamily="18" charset="0"/>
              </a:rPr>
              <a:t>Thermal—Tom S.</a:t>
            </a:r>
            <a:endParaRPr lang="en-US" dirty="0">
              <a:solidFill>
                <a:schemeClr val="bg1">
                  <a:lumMod val="50000"/>
                  <a:lumOff val="50000"/>
                </a:schemeClr>
              </a:solidFill>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dirty="0">
                <a:effectLst/>
                <a:latin typeface="Calibri" panose="020F0502020204030204" pitchFamily="34" charset="0"/>
                <a:ea typeface="Times New Roman" panose="02020603050405020304" pitchFamily="18" charset="0"/>
                <a:cs typeface="Times New Roman" panose="02020603050405020304" pitchFamily="18" charset="0"/>
              </a:rPr>
              <a:t>Ground station--Michelle</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115901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ADC92-7D14-4F93-81E3-F6A07A85241C}"/>
              </a:ext>
            </a:extLst>
          </p:cNvPr>
          <p:cNvSpPr>
            <a:spLocks noGrp="1"/>
          </p:cNvSpPr>
          <p:nvPr>
            <p:ph type="title"/>
          </p:nvPr>
        </p:nvSpPr>
        <p:spPr>
          <a:xfrm>
            <a:off x="1318990" y="2185606"/>
            <a:ext cx="6663722" cy="581880"/>
          </a:xfrm>
        </p:spPr>
        <p:txBody>
          <a:bodyPr>
            <a:noAutofit/>
          </a:bodyPr>
          <a:lstStyle/>
          <a:p>
            <a:pPr marR="0" lvl="0">
              <a:spcBef>
                <a:spcPts val="0"/>
              </a:spcBef>
              <a:spcAft>
                <a:spcPts val="0"/>
              </a:spcAft>
              <a:tabLst>
                <a:tab pos="457200" algn="l"/>
              </a:tabLst>
            </a:pP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Requirements</a:t>
            </a:r>
            <a:br>
              <a:rPr lang="en-US" sz="2400" dirty="0">
                <a:effectLst/>
                <a:latin typeface="Calibri" panose="020F0502020204030204" pitchFamily="34" charset="0"/>
                <a:ea typeface="Times New Roman" panose="02020603050405020304" pitchFamily="18" charset="0"/>
                <a:cs typeface="Times New Roman" panose="02020603050405020304" pitchFamily="18" charset="0"/>
              </a:rPr>
            </a:br>
            <a:br>
              <a:rPr lang="en-US" sz="2400" dirty="0">
                <a:effectLst/>
                <a:latin typeface="Calibri" panose="020F0502020204030204" pitchFamily="34" charset="0"/>
                <a:ea typeface="Times New Roman" panose="02020603050405020304" pitchFamily="18" charset="0"/>
                <a:cs typeface="Times New Roman" panose="02020603050405020304" pitchFamily="18" charset="0"/>
              </a:rPr>
            </a:br>
            <a:br>
              <a:rPr lang="en-US" sz="2800" dirty="0">
                <a:effectLst/>
                <a:latin typeface="Calibri" panose="020F0502020204030204" pitchFamily="34" charset="0"/>
                <a:ea typeface="Times New Roman" panose="02020603050405020304" pitchFamily="18" charset="0"/>
                <a:cs typeface="Times New Roman" panose="02020603050405020304" pitchFamily="18" charset="0"/>
              </a:rPr>
            </a:br>
            <a:r>
              <a:rPr lang="en-US" sz="2000" cap="none" dirty="0" err="1">
                <a:effectLst/>
                <a:latin typeface="Calibri" panose="020F0502020204030204" pitchFamily="34" charset="0"/>
                <a:ea typeface="Times New Roman" panose="02020603050405020304" pitchFamily="18" charset="0"/>
                <a:cs typeface="Times New Roman" panose="02020603050405020304" pitchFamily="18" charset="0"/>
              </a:rPr>
              <a:t>Jin</a:t>
            </a:r>
            <a:r>
              <a:rPr lang="en-US" sz="2000" cap="none" dirty="0">
                <a:effectLst/>
                <a:latin typeface="Calibri" panose="020F0502020204030204" pitchFamily="34" charset="0"/>
                <a:ea typeface="Times New Roman" panose="02020603050405020304" pitchFamily="18" charset="0"/>
                <a:cs typeface="Times New Roman" panose="02020603050405020304" pitchFamily="18" charset="0"/>
              </a:rPr>
              <a:t> Kang</a:t>
            </a:r>
            <a:br>
              <a:rPr lang="en-US" sz="2000" cap="none" dirty="0">
                <a:effectLst/>
                <a:latin typeface="Calibri" panose="020F0502020204030204" pitchFamily="34" charset="0"/>
                <a:ea typeface="Calibri" panose="020F0502020204030204" pitchFamily="34" charset="0"/>
                <a:cs typeface="Times New Roman" panose="02020603050405020304" pitchFamily="18" charset="0"/>
              </a:rPr>
            </a:br>
            <a:r>
              <a:rPr lang="en-US" sz="2000" cap="none" dirty="0">
                <a:effectLst/>
                <a:latin typeface="Calibri" panose="020F0502020204030204" pitchFamily="34" charset="0"/>
                <a:ea typeface="Times New Roman" panose="02020603050405020304" pitchFamily="18" charset="0"/>
                <a:cs typeface="Times New Roman" panose="02020603050405020304" pitchFamily="18" charset="0"/>
              </a:rPr>
              <a:t>Chris Bridges</a:t>
            </a:r>
            <a:br>
              <a:rPr lang="en-US" sz="2000" dirty="0">
                <a:effectLst/>
                <a:latin typeface="Calibri" panose="020F0502020204030204" pitchFamily="34" charset="0"/>
                <a:ea typeface="Calibri" panose="020F0502020204030204" pitchFamily="34" charset="0"/>
                <a:cs typeface="Times New Roman" panose="02020603050405020304" pitchFamily="18" charset="0"/>
              </a:rPr>
            </a:b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1944090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BC357-E04D-41E9-A792-B3E911DC7CCD}"/>
              </a:ext>
            </a:extLst>
          </p:cNvPr>
          <p:cNvSpPr>
            <a:spLocks noGrp="1"/>
          </p:cNvSpPr>
          <p:nvPr>
            <p:ph type="title"/>
          </p:nvPr>
        </p:nvSpPr>
        <p:spPr/>
        <p:txBody>
          <a:bodyPr>
            <a:normAutofit/>
          </a:bodyPr>
          <a:lstStyle/>
          <a:p>
            <a:r>
              <a:rPr lang="en-US" sz="2800" b="1" dirty="0">
                <a:effectLst/>
                <a:latin typeface="Calibri" panose="020F0502020204030204" pitchFamily="34" charset="0"/>
                <a:ea typeface="Calibri" panose="020F0502020204030204" pitchFamily="34" charset="0"/>
                <a:cs typeface="Times New Roman" panose="02020603050405020304" pitchFamily="18" charset="0"/>
              </a:rPr>
              <a:t>Level 1 (Top Level) Requirements</a:t>
            </a:r>
            <a:endParaRPr lang="en-US" dirty="0"/>
          </a:p>
        </p:txBody>
      </p:sp>
      <p:sp>
        <p:nvSpPr>
          <p:cNvPr id="3" name="Content Placeholder 2">
            <a:extLst>
              <a:ext uri="{FF2B5EF4-FFF2-40B4-BE49-F238E27FC236}">
                <a16:creationId xmlns:a16="http://schemas.microsoft.com/office/drawing/2014/main" id="{2B84C3E2-67A5-43C2-B0BD-576E4603D94A}"/>
              </a:ext>
            </a:extLst>
          </p:cNvPr>
          <p:cNvSpPr>
            <a:spLocks noGrp="1"/>
          </p:cNvSpPr>
          <p:nvPr>
            <p:ph sz="quarter" idx="17"/>
          </p:nvPr>
        </p:nvSpPr>
        <p:spPr>
          <a:xfrm>
            <a:off x="787179" y="1324546"/>
            <a:ext cx="7545787" cy="3641043"/>
          </a:xfrm>
        </p:spPr>
        <p:txBody>
          <a:bodyPr>
            <a:normAutofit fontScale="85000" lnSpcReduction="10000"/>
          </a:bodyPr>
          <a:lstStyle/>
          <a:p>
            <a:pPr marL="342900" marR="0" lvl="0" indent="-342900">
              <a:lnSpc>
                <a:spcPct val="107000"/>
              </a:lnSpc>
              <a:spcBef>
                <a:spcPts val="0"/>
              </a:spcBef>
              <a:spcAft>
                <a:spcPts val="0"/>
              </a:spcAft>
              <a:buFont typeface="Wingdings" panose="05000000000000000000" pitchFamily="2"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[MIS-1] The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AREx</a:t>
            </a:r>
            <a:r>
              <a:rPr lang="en-US" sz="1800" dirty="0">
                <a:effectLst/>
                <a:latin typeface="Calibri" panose="020F0502020204030204" pitchFamily="34" charset="0"/>
                <a:ea typeface="Calibri" panose="020F0502020204030204" pitchFamily="34" charset="0"/>
                <a:cs typeface="Times New Roman" panose="02020603050405020304" pitchFamily="18" charset="0"/>
              </a:rPr>
              <a:t> Payload shall support a comprehensive educational engagement program on Gateway that will inspire, engage and educate youth and communities in Science Technology Engineering, Arts and Mathematics (STEAM)</a:t>
            </a:r>
          </a:p>
          <a:p>
            <a:pPr marL="342900" marR="0" lvl="0" indent="-342900">
              <a:lnSpc>
                <a:spcPct val="107000"/>
              </a:lnSpc>
              <a:spcBef>
                <a:spcPts val="0"/>
              </a:spcBef>
              <a:spcAft>
                <a:spcPts val="0"/>
              </a:spcAft>
              <a:buFont typeface="Wingdings" panose="05000000000000000000" pitchFamily="2"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[MIS-2] The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AREx</a:t>
            </a:r>
            <a:r>
              <a:rPr lang="en-US" sz="1800" dirty="0">
                <a:effectLst/>
                <a:latin typeface="Calibri" panose="020F0502020204030204" pitchFamily="34" charset="0"/>
                <a:ea typeface="Calibri" panose="020F0502020204030204" pitchFamily="34" charset="0"/>
                <a:cs typeface="Times New Roman" panose="02020603050405020304" pitchFamily="18" charset="0"/>
              </a:rPr>
              <a:t> Payload shall support contingency communication</a:t>
            </a:r>
          </a:p>
          <a:p>
            <a:pPr marL="342900" marR="0" lvl="0" indent="-342900">
              <a:lnSpc>
                <a:spcPct val="107000"/>
              </a:lnSpc>
              <a:spcBef>
                <a:spcPts val="0"/>
              </a:spcBef>
              <a:spcAft>
                <a:spcPts val="0"/>
              </a:spcAft>
              <a:buFont typeface="Wingdings" panose="05000000000000000000" pitchFamily="2"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[MIS-3] The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AREx</a:t>
            </a:r>
            <a:r>
              <a:rPr lang="en-US" sz="1800" dirty="0">
                <a:effectLst/>
                <a:latin typeface="Calibri" panose="020F0502020204030204" pitchFamily="34" charset="0"/>
                <a:ea typeface="Calibri" panose="020F0502020204030204" pitchFamily="34" charset="0"/>
                <a:cs typeface="Times New Roman" panose="02020603050405020304" pitchFamily="18" charset="0"/>
              </a:rPr>
              <a:t> Payload shall support autonomous,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commandable</a:t>
            </a:r>
            <a:r>
              <a:rPr lang="en-US" sz="1800" dirty="0">
                <a:effectLst/>
                <a:latin typeface="Calibri" panose="020F0502020204030204" pitchFamily="34" charset="0"/>
                <a:ea typeface="Calibri" panose="020F0502020204030204" pitchFamily="34" charset="0"/>
                <a:cs typeface="Times New Roman" panose="02020603050405020304" pitchFamily="18" charset="0"/>
              </a:rPr>
              <a:t> (spacecraft-like) operations and occasional interactive operations with an on-board crew</a:t>
            </a:r>
          </a:p>
          <a:p>
            <a:pPr marL="342900" marR="0" lvl="0" indent="-342900">
              <a:lnSpc>
                <a:spcPct val="107000"/>
              </a:lnSpc>
              <a:spcBef>
                <a:spcPts val="0"/>
              </a:spcBef>
              <a:spcAft>
                <a:spcPts val="0"/>
              </a:spcAft>
              <a:buFont typeface="Wingdings" panose="05000000000000000000" pitchFamily="2"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[MIS-4] Development of the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AREx</a:t>
            </a:r>
            <a:r>
              <a:rPr lang="en-US" sz="1800" dirty="0">
                <a:effectLst/>
                <a:latin typeface="Calibri" panose="020F0502020204030204" pitchFamily="34" charset="0"/>
                <a:ea typeface="Calibri" panose="020F0502020204030204" pitchFamily="34" charset="0"/>
                <a:cs typeface="Times New Roman" panose="02020603050405020304" pitchFamily="18" charset="0"/>
              </a:rPr>
              <a:t> payload (flight) system and ground system shall be at no cost to the space agencies. (request will be made for Gateway integration and payload launch)</a:t>
            </a:r>
          </a:p>
          <a:p>
            <a:pPr marL="342900" marR="0" lvl="0" indent="-342900">
              <a:lnSpc>
                <a:spcPct val="107000"/>
              </a:lnSpc>
              <a:spcBef>
                <a:spcPts val="0"/>
              </a:spcBef>
              <a:spcAft>
                <a:spcPts val="0"/>
              </a:spcAft>
              <a:buFont typeface="Wingdings" panose="05000000000000000000" pitchFamily="2"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[MIS-5] Shall include multiple operation modes in order to support different modes of operation.</a:t>
            </a:r>
          </a:p>
          <a:p>
            <a:pPr marL="342900" marR="0" lvl="0" indent="-342900">
              <a:lnSpc>
                <a:spcPct val="107000"/>
              </a:lnSpc>
              <a:spcBef>
                <a:spcPts val="0"/>
              </a:spcBef>
              <a:spcAft>
                <a:spcPts val="0"/>
              </a:spcAft>
              <a:buFont typeface="Wingdings" panose="05000000000000000000" pitchFamily="2"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[MIS-6] The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AREx</a:t>
            </a:r>
            <a:r>
              <a:rPr lang="en-US" sz="1800" dirty="0">
                <a:effectLst/>
                <a:latin typeface="Calibri" panose="020F0502020204030204" pitchFamily="34" charset="0"/>
                <a:ea typeface="Calibri" panose="020F0502020204030204" pitchFamily="34" charset="0"/>
                <a:cs typeface="Times New Roman" panose="02020603050405020304" pitchFamily="18" charset="0"/>
              </a:rPr>
              <a:t> payload shall establish reliable communications with Earth ground communications no less than 100 hours per month</a:t>
            </a:r>
          </a:p>
          <a:p>
            <a:pPr marL="342900" marR="0" lvl="0" indent="-342900">
              <a:lnSpc>
                <a:spcPct val="107000"/>
              </a:lnSpc>
              <a:spcBef>
                <a:spcPts val="0"/>
              </a:spcBef>
              <a:spcAft>
                <a:spcPts val="800"/>
              </a:spcAft>
              <a:buFont typeface="Wingdings" panose="05000000000000000000" pitchFamily="2"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[MIS-7] The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AREx</a:t>
            </a:r>
            <a:r>
              <a:rPr lang="en-US" sz="1800" dirty="0">
                <a:effectLst/>
                <a:latin typeface="Calibri" panose="020F0502020204030204" pitchFamily="34" charset="0"/>
                <a:ea typeface="Calibri" panose="020F0502020204030204" pitchFamily="34" charset="0"/>
                <a:cs typeface="Times New Roman" panose="02020603050405020304" pitchFamily="18" charset="0"/>
              </a:rPr>
              <a:t> Mark 1 payload shall be installed on an outside segment of the lunar Gateway</a:t>
            </a:r>
          </a:p>
          <a:p>
            <a:endParaRPr lang="en-US" dirty="0"/>
          </a:p>
        </p:txBody>
      </p:sp>
    </p:spTree>
    <p:extLst>
      <p:ext uri="{BB962C8B-B14F-4D97-AF65-F5344CB8AC3E}">
        <p14:creationId xmlns:p14="http://schemas.microsoft.com/office/powerpoint/2010/main" val="368020736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1EE78-EC36-454D-8A6C-4B3C0EE3A867}"/>
              </a:ext>
            </a:extLst>
          </p:cNvPr>
          <p:cNvSpPr>
            <a:spLocks noGrp="1"/>
          </p:cNvSpPr>
          <p:nvPr>
            <p:ph type="title"/>
          </p:nvPr>
        </p:nvSpPr>
        <p:spPr/>
        <p:txBody>
          <a:bodyPr>
            <a:normAutofit/>
          </a:bodyPr>
          <a:lstStyle/>
          <a:p>
            <a:r>
              <a:rPr lang="en-US" sz="2800" b="1" dirty="0">
                <a:effectLst/>
                <a:latin typeface="Calibri" panose="020F0502020204030204" pitchFamily="34" charset="0"/>
                <a:ea typeface="Calibri" panose="020F0502020204030204" pitchFamily="34" charset="0"/>
                <a:cs typeface="Times New Roman" panose="02020603050405020304" pitchFamily="18" charset="0"/>
              </a:rPr>
              <a:t>Level 2 (Systems) Requirements</a:t>
            </a:r>
            <a:endParaRPr lang="en-US" dirty="0"/>
          </a:p>
        </p:txBody>
      </p:sp>
      <p:sp>
        <p:nvSpPr>
          <p:cNvPr id="3" name="Content Placeholder 2">
            <a:extLst>
              <a:ext uri="{FF2B5EF4-FFF2-40B4-BE49-F238E27FC236}">
                <a16:creationId xmlns:a16="http://schemas.microsoft.com/office/drawing/2014/main" id="{C3024025-B1DE-4F6D-81A3-D60B80BC305E}"/>
              </a:ext>
            </a:extLst>
          </p:cNvPr>
          <p:cNvSpPr>
            <a:spLocks noGrp="1"/>
          </p:cNvSpPr>
          <p:nvPr>
            <p:ph sz="quarter" idx="17"/>
          </p:nvPr>
        </p:nvSpPr>
        <p:spPr>
          <a:xfrm>
            <a:off x="771277" y="1324547"/>
            <a:ext cx="7565666" cy="3696702"/>
          </a:xfrm>
        </p:spPr>
        <p:txBody>
          <a:bodyPr>
            <a:normAutofit lnSpcReduction="10000"/>
          </a:bodyPr>
          <a:lstStyle/>
          <a:p>
            <a:pPr marL="342900" marR="0" lvl="0" indent="-342900">
              <a:lnSpc>
                <a:spcPct val="107000"/>
              </a:lnSpc>
              <a:spcBef>
                <a:spcPts val="0"/>
              </a:spcBef>
              <a:spcAft>
                <a:spcPts val="0"/>
              </a:spcAft>
              <a:buFont typeface="Wingdings" panose="05000000000000000000" pitchFamily="2" charset="2"/>
              <a:buChar char=""/>
            </a:pPr>
            <a:r>
              <a:rPr lang="en-US" sz="1600" dirty="0">
                <a:effectLst/>
                <a:latin typeface="Calibri" panose="020F0502020204030204" pitchFamily="34" charset="0"/>
                <a:ea typeface="Calibri" panose="020F0502020204030204" pitchFamily="34" charset="0"/>
                <a:cs typeface="Times New Roman" panose="02020603050405020304" pitchFamily="18" charset="0"/>
              </a:rPr>
              <a:t>[SYS-1] The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AREx</a:t>
            </a:r>
            <a:r>
              <a:rPr lang="en-US" sz="1600" dirty="0">
                <a:effectLst/>
                <a:latin typeface="Calibri" panose="020F0502020204030204" pitchFamily="34" charset="0"/>
                <a:ea typeface="Calibri" panose="020F0502020204030204" pitchFamily="34" charset="0"/>
                <a:cs typeface="Times New Roman" panose="02020603050405020304" pitchFamily="18" charset="0"/>
              </a:rPr>
              <a:t> Mark 1 payload shall include interfaces to support up to 4 student experiments [MIS-1]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Wingdings" panose="05000000000000000000" pitchFamily="2" charset="2"/>
              <a:buChar char=""/>
            </a:pPr>
            <a:r>
              <a:rPr lang="en-US" sz="1600" dirty="0">
                <a:effectLst/>
                <a:latin typeface="Calibri" panose="020F0502020204030204" pitchFamily="34" charset="0"/>
                <a:ea typeface="Calibri" panose="020F0502020204030204" pitchFamily="34" charset="0"/>
                <a:cs typeface="Times New Roman" panose="02020603050405020304" pitchFamily="18" charset="0"/>
              </a:rPr>
              <a:t>[SYS-8]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AREx</a:t>
            </a:r>
            <a:r>
              <a:rPr lang="en-US" sz="1600" dirty="0">
                <a:effectLst/>
                <a:latin typeface="Calibri" panose="020F0502020204030204" pitchFamily="34" charset="0"/>
                <a:ea typeface="Calibri" panose="020F0502020204030204" pitchFamily="34" charset="0"/>
                <a:cs typeface="Times New Roman" panose="02020603050405020304" pitchFamily="18" charset="0"/>
              </a:rPr>
              <a:t> shall provide camera feed from multiple cameras [MIS-1]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Wingdings" panose="05000000000000000000" pitchFamily="2" charset="2"/>
              <a:buChar char=""/>
            </a:pPr>
            <a:r>
              <a:rPr lang="en-US" sz="1600" dirty="0">
                <a:effectLst/>
                <a:latin typeface="Calibri" panose="020F0502020204030204" pitchFamily="34" charset="0"/>
                <a:ea typeface="Calibri" panose="020F0502020204030204" pitchFamily="34" charset="0"/>
                <a:cs typeface="Times New Roman" panose="02020603050405020304" pitchFamily="18" charset="0"/>
              </a:rPr>
              <a:t>[SYS-2] Shall have contingency communication system that is independent of the primary communication system [MIS-2]</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Wingdings" panose="05000000000000000000" pitchFamily="2" charset="2"/>
              <a:buChar char=""/>
            </a:pPr>
            <a:r>
              <a:rPr lang="en-US" sz="1600" dirty="0">
                <a:effectLst/>
                <a:latin typeface="Calibri" panose="020F0502020204030204" pitchFamily="34" charset="0"/>
                <a:ea typeface="Calibri" panose="020F0502020204030204" pitchFamily="34" charset="0"/>
                <a:cs typeface="Times New Roman" panose="02020603050405020304" pitchFamily="18" charset="0"/>
              </a:rPr>
              <a:t>[SYS-3] Shall be able to establish communication through contingency comm system under unpredicted Gateway attitudes [MIS-2]</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Wingdings" panose="05000000000000000000" pitchFamily="2" charset="2"/>
              <a:buChar char=""/>
            </a:pPr>
            <a:r>
              <a:rPr lang="en-US" sz="1600" dirty="0">
                <a:effectLst/>
                <a:latin typeface="Calibri" panose="020F0502020204030204" pitchFamily="34" charset="0"/>
                <a:ea typeface="Calibri" panose="020F0502020204030204" pitchFamily="34" charset="0"/>
                <a:cs typeface="Times New Roman" panose="02020603050405020304" pitchFamily="18" charset="0"/>
              </a:rPr>
              <a:t>[SYS-4] The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AREx</a:t>
            </a:r>
            <a:r>
              <a:rPr lang="en-US" sz="1600" dirty="0">
                <a:effectLst/>
                <a:latin typeface="Calibri" panose="020F0502020204030204" pitchFamily="34" charset="0"/>
                <a:ea typeface="Calibri" panose="020F0502020204030204" pitchFamily="34" charset="0"/>
                <a:cs typeface="Times New Roman" panose="02020603050405020304" pitchFamily="18" charset="0"/>
              </a:rPr>
              <a:t> payload shall support minimum of one contingency mode using an independent frequency set [MIS-2]</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Wingdings" panose="05000000000000000000" pitchFamily="2" charset="2"/>
              <a:buChar char=""/>
            </a:pPr>
            <a:r>
              <a:rPr lang="en-US" sz="1600" dirty="0">
                <a:effectLst/>
                <a:latin typeface="Calibri" panose="020F0502020204030204" pitchFamily="34" charset="0"/>
                <a:ea typeface="Calibri" panose="020F0502020204030204" pitchFamily="34" charset="0"/>
                <a:cs typeface="Times New Roman" panose="02020603050405020304" pitchFamily="18" charset="0"/>
              </a:rPr>
              <a:t>[SYS-5] The nominal operations modes shall include minimum of three nominal operations modes, including</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600" dirty="0">
                <a:effectLst/>
                <a:latin typeface="Calibri" panose="020F0502020204030204" pitchFamily="34" charset="0"/>
                <a:ea typeface="Calibri" panose="020F0502020204030204" pitchFamily="34" charset="0"/>
                <a:cs typeface="Times New Roman" panose="02020603050405020304" pitchFamily="18" charset="0"/>
              </a:rPr>
              <a:t>Educational Outreach and Public Engagement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600" dirty="0">
                <a:effectLst/>
                <a:latin typeface="Calibri" panose="020F0502020204030204" pitchFamily="34" charset="0"/>
                <a:ea typeface="Calibri" panose="020F0502020204030204" pitchFamily="34" charset="0"/>
                <a:cs typeface="Times New Roman" panose="02020603050405020304" pitchFamily="18" charset="0"/>
              </a:rPr>
              <a:t>Amateur Radio Operations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Courier New" panose="02070309020205020404" pitchFamily="49" charset="0"/>
              <a:buChar char="o"/>
            </a:pPr>
            <a:r>
              <a:rPr lang="en-US" sz="1600" dirty="0">
                <a:effectLst/>
                <a:latin typeface="Calibri" panose="020F0502020204030204" pitchFamily="34" charset="0"/>
                <a:ea typeface="Calibri" panose="020F0502020204030204" pitchFamily="34" charset="0"/>
                <a:cs typeface="Times New Roman" panose="02020603050405020304" pitchFamily="18" charset="0"/>
              </a:rPr>
              <a:t>Experimental Scientific Mode [MIS-5]</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3200" dirty="0"/>
          </a:p>
        </p:txBody>
      </p:sp>
    </p:spTree>
    <p:extLst>
      <p:ext uri="{BB962C8B-B14F-4D97-AF65-F5344CB8AC3E}">
        <p14:creationId xmlns:p14="http://schemas.microsoft.com/office/powerpoint/2010/main" val="282377332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90AAA-3757-43BB-8690-72BB6AB995EA}"/>
              </a:ext>
            </a:extLst>
          </p:cNvPr>
          <p:cNvSpPr>
            <a:spLocks noGrp="1"/>
          </p:cNvSpPr>
          <p:nvPr>
            <p:ph type="title"/>
          </p:nvPr>
        </p:nvSpPr>
        <p:spPr/>
        <p:txBody>
          <a:bodyPr>
            <a:normAutofit/>
          </a:bodyPr>
          <a:lstStyle/>
          <a:p>
            <a:r>
              <a:rPr lang="en-US" sz="2800" b="1" dirty="0">
                <a:effectLst/>
                <a:latin typeface="Calibri" panose="020F0502020204030204" pitchFamily="34" charset="0"/>
                <a:ea typeface="Calibri" panose="020F0502020204030204" pitchFamily="34" charset="0"/>
                <a:cs typeface="Times New Roman" panose="02020603050405020304" pitchFamily="18" charset="0"/>
              </a:rPr>
              <a:t>Level 3 (Subsystem) requirements</a:t>
            </a:r>
            <a:endParaRPr lang="en-US" dirty="0"/>
          </a:p>
        </p:txBody>
      </p:sp>
      <p:sp>
        <p:nvSpPr>
          <p:cNvPr id="3" name="Content Placeholder 2">
            <a:extLst>
              <a:ext uri="{FF2B5EF4-FFF2-40B4-BE49-F238E27FC236}">
                <a16:creationId xmlns:a16="http://schemas.microsoft.com/office/drawing/2014/main" id="{75168CD3-3DB4-4E0B-8CB4-E66FBCF7ED87}"/>
              </a:ext>
            </a:extLst>
          </p:cNvPr>
          <p:cNvSpPr>
            <a:spLocks noGrp="1"/>
          </p:cNvSpPr>
          <p:nvPr>
            <p:ph sz="quarter" idx="17"/>
          </p:nvPr>
        </p:nvSpPr>
        <p:spPr>
          <a:xfrm>
            <a:off x="755374" y="1324546"/>
            <a:ext cx="7521934" cy="3633091"/>
          </a:xfrm>
        </p:spPr>
        <p:txBody>
          <a:bodyPr>
            <a:normAutofit fontScale="85000" lnSpcReduction="10000"/>
          </a:bodyPr>
          <a:lstStyle/>
          <a:p>
            <a:pPr marL="0" marR="0" indent="0">
              <a:lnSpc>
                <a:spcPct val="107000"/>
              </a:lnSpc>
              <a:spcBef>
                <a:spcPts val="0"/>
              </a:spcBef>
              <a:spcAft>
                <a:spcPts val="800"/>
              </a:spcAft>
              <a:buNone/>
            </a:pPr>
            <a:r>
              <a:rPr lang="en-US" sz="1800" b="1" u="sng" dirty="0" err="1">
                <a:effectLst/>
                <a:latin typeface="Calibri" panose="020F0502020204030204" pitchFamily="34" charset="0"/>
                <a:ea typeface="Calibri" panose="020F0502020204030204" pitchFamily="34" charset="0"/>
                <a:cs typeface="Times New Roman" panose="02020603050405020304" pitchFamily="18" charset="0"/>
              </a:rPr>
              <a:t>AREx</a:t>
            </a:r>
            <a:r>
              <a:rPr lang="en-US" sz="1800" b="1" u="sng" dirty="0">
                <a:effectLst/>
                <a:latin typeface="Calibri" panose="020F0502020204030204" pitchFamily="34" charset="0"/>
                <a:ea typeface="Calibri" panose="020F0502020204030204" pitchFamily="34" charset="0"/>
                <a:cs typeface="Times New Roman" panose="02020603050405020304" pitchFamily="18" charset="0"/>
              </a:rPr>
              <a:t> Payload Enclosure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Wingdings" panose="05000000000000000000" pitchFamily="2"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Except for the antenna/camera “Hat,” all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AREx</a:t>
            </a:r>
            <a:r>
              <a:rPr lang="en-US" sz="1800" dirty="0">
                <a:effectLst/>
                <a:latin typeface="Calibri" panose="020F0502020204030204" pitchFamily="34" charset="0"/>
                <a:ea typeface="Calibri" panose="020F0502020204030204" pitchFamily="34" charset="0"/>
                <a:cs typeface="Times New Roman" panose="02020603050405020304" pitchFamily="18" charset="0"/>
              </a:rPr>
              <a:t> systems shall be enclosed in an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ARISSat</a:t>
            </a:r>
            <a:r>
              <a:rPr lang="en-US" sz="1800" dirty="0">
                <a:effectLst/>
                <a:latin typeface="Calibri" panose="020F0502020204030204" pitchFamily="34" charset="0"/>
                <a:ea typeface="Calibri" panose="020F0502020204030204" pitchFamily="34" charset="0"/>
                <a:cs typeface="Times New Roman" panose="02020603050405020304" pitchFamily="18" charset="0"/>
              </a:rPr>
              <a:t> spaceframe or equivalent [SYS-7]</a:t>
            </a:r>
          </a:p>
          <a:p>
            <a:pPr marL="342900" marR="0" lvl="0" indent="-342900">
              <a:lnSpc>
                <a:spcPct val="107000"/>
              </a:lnSpc>
              <a:spcBef>
                <a:spcPts val="0"/>
              </a:spcBef>
              <a:spcAft>
                <a:spcPts val="0"/>
              </a:spcAft>
              <a:buFont typeface="Wingdings" panose="05000000000000000000" pitchFamily="2"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AREX Mark 1 system, shall support communications from lunar orbit on Gateway to ground stations on Earth without the use of a pointing system [SYS-2,3,6]</a:t>
            </a:r>
          </a:p>
          <a:p>
            <a:pPr marL="342900" marR="0" lvl="0" indent="-342900">
              <a:lnSpc>
                <a:spcPct val="107000"/>
              </a:lnSpc>
              <a:spcBef>
                <a:spcPts val="0"/>
              </a:spcBef>
              <a:spcAft>
                <a:spcPts val="0"/>
              </a:spcAft>
              <a:buFont typeface="Wingdings" panose="05000000000000000000" pitchFamily="2"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payload shall be configured to interface with the Gateway Small ORU Robotics Interface (SORI) mechanically and for power and Gateway data [SYS-7]</a:t>
            </a:r>
          </a:p>
          <a:p>
            <a:pPr marL="342900" marR="0" lvl="0" indent="-342900">
              <a:lnSpc>
                <a:spcPct val="107000"/>
              </a:lnSpc>
              <a:spcBef>
                <a:spcPts val="0"/>
              </a:spcBef>
              <a:spcAft>
                <a:spcPts val="0"/>
              </a:spcAft>
              <a:buFont typeface="Wingdings" panose="05000000000000000000" pitchFamily="2"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Mass of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AREx</a:t>
            </a:r>
            <a:r>
              <a:rPr lang="en-US" sz="1800" dirty="0">
                <a:effectLst/>
                <a:latin typeface="Calibri" panose="020F0502020204030204" pitchFamily="34" charset="0"/>
                <a:ea typeface="Calibri" panose="020F0502020204030204" pitchFamily="34" charset="0"/>
                <a:cs typeface="Times New Roman" panose="02020603050405020304" pitchFamily="18" charset="0"/>
              </a:rPr>
              <a:t> shall not exceed TBD kg [SYS-9]</a:t>
            </a:r>
          </a:p>
          <a:p>
            <a:pPr marL="342900" marR="0" lvl="0" indent="-342900">
              <a:lnSpc>
                <a:spcPct val="107000"/>
              </a:lnSpc>
              <a:spcBef>
                <a:spcPts val="0"/>
              </a:spcBef>
              <a:spcAft>
                <a:spcPts val="800"/>
              </a:spcAft>
              <a:buFont typeface="Wingdings" panose="05000000000000000000" pitchFamily="2" charset="2"/>
              <a:buChar char=""/>
            </a:pPr>
            <a:r>
              <a:rPr lang="en-US" sz="1800" dirty="0" err="1">
                <a:effectLst/>
                <a:latin typeface="Calibri" panose="020F0502020204030204" pitchFamily="34" charset="0"/>
                <a:ea typeface="Calibri" panose="020F0502020204030204" pitchFamily="34" charset="0"/>
                <a:cs typeface="Times New Roman" panose="02020603050405020304" pitchFamily="18" charset="0"/>
              </a:rPr>
              <a:t>Voluem</a:t>
            </a:r>
            <a:r>
              <a:rPr lang="en-US" sz="1800" dirty="0">
                <a:effectLst/>
                <a:latin typeface="Calibri" panose="020F0502020204030204" pitchFamily="34" charset="0"/>
                <a:ea typeface="Calibri" panose="020F0502020204030204" pitchFamily="34" charset="0"/>
                <a:cs typeface="Times New Roman" panose="02020603050405020304" pitchFamily="18" charset="0"/>
              </a:rPr>
              <a:t> of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AREx</a:t>
            </a:r>
            <a:r>
              <a:rPr lang="en-US" sz="1800" dirty="0">
                <a:effectLst/>
                <a:latin typeface="Calibri" panose="020F0502020204030204" pitchFamily="34" charset="0"/>
                <a:ea typeface="Calibri" panose="020F0502020204030204" pitchFamily="34" charset="0"/>
                <a:cs typeface="Times New Roman" panose="02020603050405020304" pitchFamily="18" charset="0"/>
              </a:rPr>
              <a:t> shall not exceed X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x</a:t>
            </a:r>
            <a:r>
              <a:rPr lang="en-US" sz="1800" dirty="0">
                <a:effectLst/>
                <a:latin typeface="Calibri" panose="020F0502020204030204" pitchFamily="34" charset="0"/>
                <a:ea typeface="Calibri" panose="020F0502020204030204" pitchFamily="34" charset="0"/>
                <a:cs typeface="Times New Roman" panose="02020603050405020304" pitchFamily="18" charset="0"/>
              </a:rPr>
              <a:t> Y x Z cm [SYS-9]</a:t>
            </a:r>
          </a:p>
          <a:p>
            <a:pPr marL="0" marR="0" indent="0">
              <a:lnSpc>
                <a:spcPct val="107000"/>
              </a:lnSpc>
              <a:spcBef>
                <a:spcPts val="0"/>
              </a:spcBef>
              <a:spcAft>
                <a:spcPts val="800"/>
              </a:spcAft>
              <a:buNone/>
            </a:pPr>
            <a:r>
              <a:rPr lang="en-US" sz="1800" b="1" u="sng" dirty="0">
                <a:effectLst/>
                <a:latin typeface="Calibri" panose="020F0502020204030204" pitchFamily="34" charset="0"/>
                <a:ea typeface="Calibri" panose="020F0502020204030204" pitchFamily="34" charset="0"/>
                <a:cs typeface="Times New Roman" panose="02020603050405020304" pitchFamily="18" charset="0"/>
              </a:rPr>
              <a:t>Video Communications “Hat”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Wingdings" panose="05000000000000000000" pitchFamily="2"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Mark 1 payload shall include a Communications/Video “Hat,” or “CV Hat” with multiple cameras and antennas included [SYS-8]</a:t>
            </a:r>
          </a:p>
          <a:p>
            <a:pPr marL="342900" marR="0" lvl="0" indent="-342900">
              <a:lnSpc>
                <a:spcPct val="107000"/>
              </a:lnSpc>
              <a:spcBef>
                <a:spcPts val="0"/>
              </a:spcBef>
              <a:spcAft>
                <a:spcPts val="800"/>
              </a:spcAft>
              <a:buFont typeface="Wingdings" panose="05000000000000000000" pitchFamily="2"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CV Hat shall be able to provide photo documentation of the Earth and the Moon [SYS-8] </a:t>
            </a:r>
          </a:p>
        </p:txBody>
      </p:sp>
    </p:spTree>
    <p:extLst>
      <p:ext uri="{BB962C8B-B14F-4D97-AF65-F5344CB8AC3E}">
        <p14:creationId xmlns:p14="http://schemas.microsoft.com/office/powerpoint/2010/main" val="85893334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90AAA-3757-43BB-8690-72BB6AB995EA}"/>
              </a:ext>
            </a:extLst>
          </p:cNvPr>
          <p:cNvSpPr>
            <a:spLocks noGrp="1"/>
          </p:cNvSpPr>
          <p:nvPr>
            <p:ph type="title"/>
          </p:nvPr>
        </p:nvSpPr>
        <p:spPr/>
        <p:txBody>
          <a:bodyPr>
            <a:normAutofit fontScale="90000"/>
          </a:bodyPr>
          <a:lstStyle/>
          <a:p>
            <a:r>
              <a:rPr lang="en-US" sz="2800" b="1" dirty="0">
                <a:effectLst/>
                <a:latin typeface="Calibri" panose="020F0502020204030204" pitchFamily="34" charset="0"/>
                <a:ea typeface="Calibri" panose="020F0502020204030204" pitchFamily="34" charset="0"/>
                <a:cs typeface="Times New Roman" panose="02020603050405020304" pitchFamily="18" charset="0"/>
              </a:rPr>
              <a:t>Level 3 (Subsystem) requirements</a:t>
            </a:r>
            <a:br>
              <a:rPr lang="en-US" sz="2800" b="1" dirty="0">
                <a:effectLst/>
                <a:latin typeface="Calibri" panose="020F0502020204030204" pitchFamily="34" charset="0"/>
                <a:ea typeface="Calibri" panose="020F0502020204030204" pitchFamily="34" charset="0"/>
                <a:cs typeface="Times New Roman" panose="02020603050405020304" pitchFamily="18" charset="0"/>
              </a:rPr>
            </a:br>
            <a:r>
              <a:rPr lang="en-US" sz="2800" b="1" dirty="0">
                <a:effectLst/>
                <a:latin typeface="Calibri" panose="020F0502020204030204" pitchFamily="34" charset="0"/>
                <a:ea typeface="Calibri" panose="020F0502020204030204" pitchFamily="34" charset="0"/>
                <a:cs typeface="Times New Roman" panose="02020603050405020304" pitchFamily="18" charset="0"/>
              </a:rPr>
              <a:t>(Continued)</a:t>
            </a:r>
            <a:endParaRPr lang="en-US" dirty="0"/>
          </a:p>
        </p:txBody>
      </p:sp>
      <p:sp>
        <p:nvSpPr>
          <p:cNvPr id="3" name="Content Placeholder 2">
            <a:extLst>
              <a:ext uri="{FF2B5EF4-FFF2-40B4-BE49-F238E27FC236}">
                <a16:creationId xmlns:a16="http://schemas.microsoft.com/office/drawing/2014/main" id="{75168CD3-3DB4-4E0B-8CB4-E66FBCF7ED87}"/>
              </a:ext>
            </a:extLst>
          </p:cNvPr>
          <p:cNvSpPr>
            <a:spLocks noGrp="1"/>
          </p:cNvSpPr>
          <p:nvPr>
            <p:ph sz="quarter" idx="17"/>
          </p:nvPr>
        </p:nvSpPr>
        <p:spPr>
          <a:xfrm>
            <a:off x="556591" y="1324546"/>
            <a:ext cx="8022866" cy="3660921"/>
          </a:xfrm>
        </p:spPr>
        <p:txBody>
          <a:bodyPr>
            <a:normAutofit fontScale="77500" lnSpcReduction="20000"/>
          </a:bodyPr>
          <a:lstStyle/>
          <a:p>
            <a:pPr marL="0" marR="0" indent="0">
              <a:lnSpc>
                <a:spcPct val="107000"/>
              </a:lnSpc>
              <a:spcBef>
                <a:spcPts val="0"/>
              </a:spcBef>
              <a:spcAft>
                <a:spcPts val="800"/>
              </a:spcAft>
              <a:buNone/>
            </a:pPr>
            <a:r>
              <a:rPr lang="en-US" sz="1800" b="1" u="sng" dirty="0">
                <a:effectLst/>
                <a:latin typeface="Calibri" panose="020F0502020204030204" pitchFamily="34" charset="0"/>
                <a:ea typeface="Calibri" panose="020F0502020204030204" pitchFamily="34" charset="0"/>
                <a:cs typeface="Times New Roman" panose="02020603050405020304" pitchFamily="18" charset="0"/>
              </a:rPr>
              <a:t>Power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Wingdings" panose="05000000000000000000" pitchFamily="2"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AREx</a:t>
            </a:r>
            <a:r>
              <a:rPr lang="en-US" sz="1800" dirty="0">
                <a:effectLst/>
                <a:latin typeface="Calibri" panose="020F0502020204030204" pitchFamily="34" charset="0"/>
                <a:ea typeface="Calibri" panose="020F0502020204030204" pitchFamily="34" charset="0"/>
                <a:cs typeface="Times New Roman" panose="02020603050405020304" pitchFamily="18" charset="0"/>
              </a:rPr>
              <a:t> payload power consumption shall not exceed 300 W [SYS-9]</a:t>
            </a:r>
          </a:p>
          <a:p>
            <a:pPr marL="0" marR="0" indent="0">
              <a:lnSpc>
                <a:spcPct val="107000"/>
              </a:lnSpc>
              <a:spcBef>
                <a:spcPts val="0"/>
              </a:spcBef>
              <a:spcAft>
                <a:spcPts val="800"/>
              </a:spcAft>
              <a:buNone/>
            </a:pPr>
            <a:r>
              <a:rPr lang="en-US" sz="1800" b="1" u="sng" dirty="0">
                <a:effectLst/>
                <a:latin typeface="Calibri" panose="020F0502020204030204" pitchFamily="34" charset="0"/>
                <a:ea typeface="Calibri" panose="020F0502020204030204" pitchFamily="34" charset="0"/>
                <a:cs typeface="Calibri" panose="020F0502020204030204" pitchFamily="34" charset="0"/>
              </a:rPr>
              <a:t>Communications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Wingdings" panose="05000000000000000000" pitchFamily="2"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The </a:t>
            </a:r>
            <a:r>
              <a:rPr lang="en-US" sz="1800" dirty="0" err="1">
                <a:effectLst/>
                <a:latin typeface="Calibri" panose="020F0502020204030204" pitchFamily="34" charset="0"/>
                <a:ea typeface="Calibri" panose="020F0502020204030204" pitchFamily="34" charset="0"/>
                <a:cs typeface="Calibri" panose="020F0502020204030204" pitchFamily="34" charset="0"/>
              </a:rPr>
              <a:t>AREx</a:t>
            </a:r>
            <a:r>
              <a:rPr lang="en-US" sz="1800" dirty="0">
                <a:effectLst/>
                <a:latin typeface="Calibri" panose="020F0502020204030204" pitchFamily="34" charset="0"/>
                <a:ea typeface="Calibri" panose="020F0502020204030204" pitchFamily="34" charset="0"/>
                <a:cs typeface="Calibri" panose="020F0502020204030204" pitchFamily="34" charset="0"/>
              </a:rPr>
              <a:t> system shall support primary downlinks on the amateur X-band (10.4 GHz) [SYS-2,3,4,6]</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Wingdings" panose="05000000000000000000" pitchFamily="2"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At a minimum, the </a:t>
            </a:r>
            <a:r>
              <a:rPr lang="en-US" sz="1800" dirty="0" err="1">
                <a:effectLst/>
                <a:latin typeface="Calibri" panose="020F0502020204030204" pitchFamily="34" charset="0"/>
                <a:ea typeface="Calibri" panose="020F0502020204030204" pitchFamily="34" charset="0"/>
                <a:cs typeface="Calibri" panose="020F0502020204030204" pitchFamily="34" charset="0"/>
              </a:rPr>
              <a:t>AREx</a:t>
            </a:r>
            <a:r>
              <a:rPr lang="en-US" sz="1800" dirty="0">
                <a:effectLst/>
                <a:latin typeface="Calibri" panose="020F0502020204030204" pitchFamily="34" charset="0"/>
                <a:ea typeface="Calibri" panose="020F0502020204030204" pitchFamily="34" charset="0"/>
                <a:cs typeface="Calibri" panose="020F0502020204030204" pitchFamily="34" charset="0"/>
              </a:rPr>
              <a:t> primary uplink shall reside on the amateur C-band (5.7 GHz) [SYS-2,3,4,6]</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Wingdings" panose="05000000000000000000" pitchFamily="2"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Contingency communications (up and downlink) shall reside in the amateur UHF band (435-438 MHz) [SYS-2,3,4,6]</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Wingdings" panose="05000000000000000000" pitchFamily="2"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Nominal operations shall use the DVB-S2 modulation [SYS-5]</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Wingdings" panose="05000000000000000000" pitchFamily="2"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Nominal Up and downlink communications shall be conducted via voice, data, video and SSTV (low and high resolution pictures) [SYS-2,3,4,6]</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800" b="1" u="sng" dirty="0">
                <a:effectLst/>
                <a:highlight>
                  <a:srgbClr val="A9A9A9"/>
                </a:highlight>
                <a:latin typeface="Calibri" panose="020F0502020204030204" pitchFamily="34" charset="0"/>
                <a:ea typeface="Calibri" panose="020F0502020204030204" pitchFamily="34" charset="0"/>
                <a:cs typeface="Calibri" panose="020F0502020204030204" pitchFamily="34" charset="0"/>
              </a:rPr>
              <a:t>System</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u="sng" dirty="0">
                <a:effectLst/>
                <a:highlight>
                  <a:srgbClr val="A9A9A9"/>
                </a:highlight>
                <a:latin typeface="Calibri" panose="020F0502020204030204" pitchFamily="34" charset="0"/>
                <a:ea typeface="Calibri" panose="020F0502020204030204" pitchFamily="34" charset="0"/>
                <a:cs typeface="Calibri" panose="020F0502020204030204" pitchFamily="34" charset="0"/>
              </a:rPr>
              <a:t> Architecture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Wingdings" panose="05000000000000000000" pitchFamily="2" charset="2"/>
              <a:buChar char=""/>
            </a:pPr>
            <a:r>
              <a:rPr lang="en-US" sz="1800" dirty="0">
                <a:effectLst/>
                <a:highlight>
                  <a:srgbClr val="A9A9A9"/>
                </a:highlight>
                <a:latin typeface="Calibri" panose="020F0502020204030204" pitchFamily="34" charset="0"/>
                <a:ea typeface="Calibri" panose="020F0502020204030204" pitchFamily="34" charset="0"/>
                <a:cs typeface="Calibri" panose="020F0502020204030204" pitchFamily="34" charset="0"/>
              </a:rPr>
              <a:t>It shall define a model and control system that prioritizes reliable amateur communications.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Wingdings" panose="05000000000000000000" pitchFamily="2" charset="2"/>
              <a:buChar char=""/>
            </a:pPr>
            <a:r>
              <a:rPr lang="en-US" sz="1800" dirty="0">
                <a:effectLst/>
                <a:highlight>
                  <a:srgbClr val="A9A9A9"/>
                </a:highlight>
                <a:latin typeface="Calibri" panose="020F0502020204030204" pitchFamily="34" charset="0"/>
                <a:ea typeface="Calibri" panose="020F0502020204030204" pitchFamily="34" charset="0"/>
                <a:cs typeface="Calibri" panose="020F0502020204030204" pitchFamily="34" charset="0"/>
              </a:rPr>
              <a:t>It shall define a control system that detects and adapts to digital subsystem failures.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Wingdings" panose="05000000000000000000" pitchFamily="2" charset="2"/>
              <a:buChar char=""/>
            </a:pPr>
            <a:r>
              <a:rPr lang="en-US" sz="1800" dirty="0">
                <a:effectLst/>
                <a:highlight>
                  <a:srgbClr val="A9A9A9"/>
                </a:highlight>
                <a:latin typeface="Calibri" panose="020F0502020204030204" pitchFamily="34" charset="0"/>
                <a:ea typeface="Calibri" panose="020F0502020204030204" pitchFamily="34" charset="0"/>
                <a:cs typeface="Calibri" panose="020F0502020204030204" pitchFamily="34" charset="0"/>
              </a:rPr>
              <a:t>It shall define views that are open, accessible, and documented. </a:t>
            </a:r>
            <a:br>
              <a:rPr lang="en-US" sz="1800" dirty="0">
                <a:effectLst/>
                <a:highlight>
                  <a:srgbClr val="A9A9A9"/>
                </a:highlight>
                <a:latin typeface="Calibri" panose="020F0502020204030204" pitchFamily="34" charset="0"/>
                <a:ea typeface="Calibri" panose="020F0502020204030204" pitchFamily="34" charset="0"/>
                <a:cs typeface="Calibri" panose="020F0502020204030204" pitchFamily="34" charset="0"/>
              </a:rPr>
            </a:br>
            <a:endParaRPr lang="en-US" dirty="0"/>
          </a:p>
        </p:txBody>
      </p:sp>
    </p:spTree>
    <p:extLst>
      <p:ext uri="{BB962C8B-B14F-4D97-AF65-F5344CB8AC3E}">
        <p14:creationId xmlns:p14="http://schemas.microsoft.com/office/powerpoint/2010/main" val="92940273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90AAA-3757-43BB-8690-72BB6AB995EA}"/>
              </a:ext>
            </a:extLst>
          </p:cNvPr>
          <p:cNvSpPr>
            <a:spLocks noGrp="1"/>
          </p:cNvSpPr>
          <p:nvPr>
            <p:ph type="title"/>
          </p:nvPr>
        </p:nvSpPr>
        <p:spPr/>
        <p:txBody>
          <a:bodyPr>
            <a:normAutofit fontScale="90000"/>
          </a:bodyPr>
          <a:lstStyle/>
          <a:p>
            <a:r>
              <a:rPr lang="en-US" sz="2800" b="1" dirty="0">
                <a:effectLst/>
                <a:latin typeface="Calibri" panose="020F0502020204030204" pitchFamily="34" charset="0"/>
                <a:ea typeface="Calibri" panose="020F0502020204030204" pitchFamily="34" charset="0"/>
                <a:cs typeface="Times New Roman" panose="02020603050405020304" pitchFamily="18" charset="0"/>
              </a:rPr>
              <a:t>Level 3 (Subsystem) requirements</a:t>
            </a:r>
            <a:br>
              <a:rPr lang="en-US" sz="2800" b="1" dirty="0">
                <a:effectLst/>
                <a:latin typeface="Calibri" panose="020F0502020204030204" pitchFamily="34" charset="0"/>
                <a:ea typeface="Calibri" panose="020F0502020204030204" pitchFamily="34" charset="0"/>
                <a:cs typeface="Times New Roman" panose="02020603050405020304" pitchFamily="18" charset="0"/>
              </a:rPr>
            </a:br>
            <a:r>
              <a:rPr lang="en-US" sz="2800" b="1" dirty="0">
                <a:effectLst/>
                <a:latin typeface="Calibri" panose="020F0502020204030204" pitchFamily="34" charset="0"/>
                <a:ea typeface="Calibri" panose="020F0502020204030204" pitchFamily="34" charset="0"/>
                <a:cs typeface="Times New Roman" panose="02020603050405020304" pitchFamily="18" charset="0"/>
              </a:rPr>
              <a:t>(Continued)</a:t>
            </a:r>
            <a:endParaRPr lang="en-US" dirty="0"/>
          </a:p>
        </p:txBody>
      </p:sp>
      <p:sp>
        <p:nvSpPr>
          <p:cNvPr id="3" name="Content Placeholder 2">
            <a:extLst>
              <a:ext uri="{FF2B5EF4-FFF2-40B4-BE49-F238E27FC236}">
                <a16:creationId xmlns:a16="http://schemas.microsoft.com/office/drawing/2014/main" id="{75168CD3-3DB4-4E0B-8CB4-E66FBCF7ED87}"/>
              </a:ext>
            </a:extLst>
          </p:cNvPr>
          <p:cNvSpPr>
            <a:spLocks noGrp="1"/>
          </p:cNvSpPr>
          <p:nvPr>
            <p:ph sz="quarter" idx="17"/>
          </p:nvPr>
        </p:nvSpPr>
        <p:spPr/>
        <p:txBody>
          <a:bodyPr>
            <a:normAutofit/>
          </a:bodyPr>
          <a:lstStyle/>
          <a:p>
            <a:pPr marL="0" marR="0" indent="0">
              <a:lnSpc>
                <a:spcPct val="107000"/>
              </a:lnSpc>
              <a:spcBef>
                <a:spcPts val="0"/>
              </a:spcBef>
              <a:spcAft>
                <a:spcPts val="800"/>
              </a:spcAft>
              <a:buNone/>
            </a:pPr>
            <a:r>
              <a:rPr lang="en-US" sz="1800" b="1" u="sng" dirty="0">
                <a:effectLst/>
                <a:latin typeface="Calibri" panose="020F0502020204030204" pitchFamily="34" charset="0"/>
                <a:ea typeface="Calibri" panose="020F0502020204030204" pitchFamily="34" charset="0"/>
                <a:cs typeface="Calibri" panose="020F0502020204030204" pitchFamily="34" charset="0"/>
              </a:rPr>
              <a:t>Ground System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Wingdings" panose="05000000000000000000" pitchFamily="2"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Ground system design shall include reasonable accessibility accommodations for disability [SYS-1]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Wingdings" panose="05000000000000000000" pitchFamily="2"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The ground station user interface shall include features that maximize user friendliness [SYS-1]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Wingdings" panose="05000000000000000000" pitchFamily="2" charset="2"/>
              <a:buChar char=""/>
            </a:pPr>
            <a:r>
              <a:rPr lang="en-US" sz="1800" dirty="0">
                <a:effectLst/>
                <a:highlight>
                  <a:srgbClr val="A9A9A9"/>
                </a:highlight>
                <a:latin typeface="Calibri" panose="020F0502020204030204" pitchFamily="34" charset="0"/>
                <a:ea typeface="Calibri" panose="020F0502020204030204" pitchFamily="34" charset="0"/>
                <a:cs typeface="Calibri" panose="020F0502020204030204" pitchFamily="34" charset="0"/>
              </a:rPr>
              <a:t>The</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highlight>
                  <a:srgbClr val="A9A9A9"/>
                </a:highlight>
                <a:latin typeface="Calibri" panose="020F0502020204030204" pitchFamily="34" charset="0"/>
                <a:ea typeface="Calibri" panose="020F0502020204030204" pitchFamily="34" charset="0"/>
                <a:cs typeface="Calibri" panose="020F0502020204030204" pitchFamily="34" charset="0"/>
              </a:rPr>
              <a:t> ground Station user interface shall be based in HTML5 to leverage known good UI libraries and incorporate best practices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8151280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ADC92-7D14-4F93-81E3-F6A07A85241C}"/>
              </a:ext>
            </a:extLst>
          </p:cNvPr>
          <p:cNvSpPr>
            <a:spLocks noGrp="1"/>
          </p:cNvSpPr>
          <p:nvPr>
            <p:ph type="title"/>
          </p:nvPr>
        </p:nvSpPr>
        <p:spPr>
          <a:xfrm>
            <a:off x="287535" y="3161308"/>
            <a:ext cx="8568929" cy="581880"/>
          </a:xfrm>
        </p:spPr>
        <p:txBody>
          <a:bodyPr>
            <a:noAutofit/>
          </a:bodyPr>
          <a:lstStyle/>
          <a:p>
            <a:pPr marR="0" lvl="0">
              <a:spcBef>
                <a:spcPts val="0"/>
              </a:spcBef>
              <a:spcAft>
                <a:spcPts val="0"/>
              </a:spcAft>
              <a:tabLst>
                <a:tab pos="457200" algn="l"/>
              </a:tabLst>
            </a:pP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Concept of Operations (</a:t>
            </a:r>
            <a:r>
              <a:rPr lang="en-US" sz="2400" dirty="0" err="1">
                <a:effectLst/>
                <a:latin typeface="Calibri" panose="020F0502020204030204" pitchFamily="34" charset="0"/>
                <a:ea typeface="Times New Roman" panose="02020603050405020304" pitchFamily="18" charset="0"/>
                <a:cs typeface="Times New Roman" panose="02020603050405020304" pitchFamily="18" charset="0"/>
              </a:rPr>
              <a:t>Conops</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a:t>
            </a:r>
            <a:br>
              <a:rPr lang="en-US" sz="2400" dirty="0">
                <a:effectLst/>
                <a:latin typeface="Calibri" panose="020F0502020204030204" pitchFamily="34" charset="0"/>
                <a:ea typeface="Times New Roman" panose="02020603050405020304" pitchFamily="18" charset="0"/>
                <a:cs typeface="Times New Roman" panose="02020603050405020304" pitchFamily="18" charset="0"/>
              </a:rPr>
            </a:br>
            <a:br>
              <a:rPr lang="en-US" sz="2400" dirty="0">
                <a:effectLst/>
                <a:latin typeface="Calibri" panose="020F0502020204030204" pitchFamily="34" charset="0"/>
                <a:ea typeface="Times New Roman" panose="02020603050405020304" pitchFamily="18" charset="0"/>
                <a:cs typeface="Times New Roman" panose="02020603050405020304" pitchFamily="18" charset="0"/>
              </a:rPr>
            </a:br>
            <a:br>
              <a:rPr lang="en-US" sz="2400" dirty="0">
                <a:effectLst/>
                <a:latin typeface="Calibri" panose="020F0502020204030204" pitchFamily="34" charset="0"/>
                <a:ea typeface="Times New Roman" panose="02020603050405020304" pitchFamily="18" charset="0"/>
                <a:cs typeface="Times New Roman" panose="02020603050405020304" pitchFamily="18" charset="0"/>
              </a:rPr>
            </a:br>
            <a:r>
              <a:rPr lang="en-US" sz="2400" cap="none" dirty="0">
                <a:effectLst/>
                <a:latin typeface="Calibri" panose="020F0502020204030204" pitchFamily="34" charset="0"/>
                <a:ea typeface="Times New Roman" panose="02020603050405020304" pitchFamily="18" charset="0"/>
                <a:cs typeface="Times New Roman" panose="02020603050405020304" pitchFamily="18" charset="0"/>
              </a:rPr>
              <a:t>Ciaran Morgan</a:t>
            </a:r>
            <a:br>
              <a:rPr lang="en-US" sz="2400" dirty="0">
                <a:effectLst/>
                <a:latin typeface="Calibri" panose="020F0502020204030204" pitchFamily="34" charset="0"/>
                <a:ea typeface="Times New Roman" panose="02020603050405020304" pitchFamily="18" charset="0"/>
                <a:cs typeface="Times New Roman" panose="02020603050405020304" pitchFamily="18" charset="0"/>
              </a:rPr>
            </a:br>
            <a:br>
              <a:rPr lang="en-US" sz="2400" dirty="0">
                <a:effectLst/>
                <a:latin typeface="Calibri" panose="020F0502020204030204" pitchFamily="34" charset="0"/>
                <a:ea typeface="Times New Roman" panose="02020603050405020304" pitchFamily="18" charset="0"/>
                <a:cs typeface="Times New Roman" panose="02020603050405020304" pitchFamily="18" charset="0"/>
              </a:rPr>
            </a:br>
            <a:br>
              <a:rPr lang="en-US" sz="2400" dirty="0">
                <a:effectLst/>
                <a:latin typeface="Calibri" panose="020F0502020204030204" pitchFamily="34" charset="0"/>
                <a:ea typeface="Times New Roman" panose="02020603050405020304" pitchFamily="18" charset="0"/>
                <a:cs typeface="Times New Roman" panose="02020603050405020304" pitchFamily="18" charset="0"/>
              </a:rPr>
            </a:b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1312217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20BA181-B89A-4D8D-A449-68037693797B}"/>
              </a:ext>
            </a:extLst>
          </p:cNvPr>
          <p:cNvSpPr>
            <a:spLocks noGrp="1"/>
          </p:cNvSpPr>
          <p:nvPr>
            <p:ph type="body" idx="1"/>
          </p:nvPr>
        </p:nvSpPr>
        <p:spPr>
          <a:xfrm>
            <a:off x="2490813" y="511052"/>
            <a:ext cx="4947834" cy="692076"/>
          </a:xfrm>
        </p:spPr>
        <p:txBody>
          <a:bodyPr>
            <a:normAutofit fontScale="77500" lnSpcReduction="20000"/>
          </a:bodyPr>
          <a:lstStyle/>
          <a:p>
            <a:r>
              <a:rPr lang="en-GB" sz="3600" b="1" dirty="0">
                <a:solidFill>
                  <a:srgbClr val="FFFF00"/>
                </a:solidFill>
              </a:rPr>
              <a:t>Concept behind </a:t>
            </a:r>
            <a:r>
              <a:rPr lang="en-GB" sz="3600" b="1" dirty="0" err="1">
                <a:solidFill>
                  <a:srgbClr val="FFFF00"/>
                </a:solidFill>
              </a:rPr>
              <a:t>ConOps</a:t>
            </a:r>
            <a:endParaRPr lang="en-GB" sz="3600" b="1" dirty="0">
              <a:solidFill>
                <a:srgbClr val="FFFF00"/>
              </a:solidFill>
            </a:endParaRPr>
          </a:p>
        </p:txBody>
      </p:sp>
      <p:sp>
        <p:nvSpPr>
          <p:cNvPr id="4" name="TextBox 3">
            <a:extLst>
              <a:ext uri="{FF2B5EF4-FFF2-40B4-BE49-F238E27FC236}">
                <a16:creationId xmlns:a16="http://schemas.microsoft.com/office/drawing/2014/main" id="{F98B3F29-973B-4431-A171-288E67F38824}"/>
              </a:ext>
            </a:extLst>
          </p:cNvPr>
          <p:cNvSpPr txBox="1"/>
          <p:nvPr/>
        </p:nvSpPr>
        <p:spPr>
          <a:xfrm>
            <a:off x="500932" y="1418095"/>
            <a:ext cx="8205746" cy="3046988"/>
          </a:xfrm>
          <a:prstGeom prst="rect">
            <a:avLst/>
          </a:prstGeom>
          <a:noFill/>
        </p:spPr>
        <p:txBody>
          <a:bodyPr wrap="square" rtlCol="0">
            <a:spAutoFit/>
          </a:bodyPr>
          <a:lstStyle/>
          <a:p>
            <a:r>
              <a:rPr lang="en-GB" sz="2400" dirty="0">
                <a:solidFill>
                  <a:schemeClr val="bg1"/>
                </a:solidFill>
              </a:rPr>
              <a:t>Tried to develop a Concept of Operations for the Lunar Gateway that drew upon the experience of ARISS from the last 20 years</a:t>
            </a:r>
          </a:p>
          <a:p>
            <a:endParaRPr lang="en-GB" sz="2400" dirty="0">
              <a:solidFill>
                <a:schemeClr val="bg1"/>
              </a:solidFill>
            </a:endParaRPr>
          </a:p>
          <a:p>
            <a:pPr marL="342900" indent="-342900">
              <a:buFont typeface="Arial" panose="020B0604020202020204" pitchFamily="34" charset="0"/>
              <a:buChar char="•"/>
            </a:pPr>
            <a:r>
              <a:rPr lang="en-GB" sz="2400" dirty="0">
                <a:solidFill>
                  <a:schemeClr val="bg1"/>
                </a:solidFill>
              </a:rPr>
              <a:t>Interactive and inspiring with the Crew Members</a:t>
            </a:r>
          </a:p>
          <a:p>
            <a:pPr marL="342900" indent="-342900">
              <a:buFont typeface="Arial" panose="020B0604020202020204" pitchFamily="34" charset="0"/>
              <a:buChar char="•"/>
            </a:pPr>
            <a:r>
              <a:rPr lang="en-GB" sz="2400" dirty="0">
                <a:solidFill>
                  <a:schemeClr val="bg1"/>
                </a:solidFill>
              </a:rPr>
              <a:t>Usable with or without the Crew Members present</a:t>
            </a:r>
          </a:p>
          <a:p>
            <a:pPr marL="342900" indent="-342900">
              <a:buFont typeface="Arial" panose="020B0604020202020204" pitchFamily="34" charset="0"/>
              <a:buChar char="•"/>
            </a:pPr>
            <a:r>
              <a:rPr lang="en-GB" sz="2400" dirty="0">
                <a:solidFill>
                  <a:schemeClr val="bg1"/>
                </a:solidFill>
              </a:rPr>
              <a:t>Ability to engage with the widest possible audience</a:t>
            </a:r>
          </a:p>
          <a:p>
            <a:pPr marL="342900" indent="-342900">
              <a:buFont typeface="Arial" panose="020B0604020202020204" pitchFamily="34" charset="0"/>
              <a:buChar char="•"/>
            </a:pPr>
            <a:r>
              <a:rPr lang="en-GB" sz="2400" dirty="0">
                <a:solidFill>
                  <a:schemeClr val="bg1"/>
                </a:solidFill>
              </a:rPr>
              <a:t>Flexible to change given new opportunities/missions</a:t>
            </a:r>
          </a:p>
        </p:txBody>
      </p:sp>
    </p:spTree>
    <p:extLst>
      <p:ext uri="{BB962C8B-B14F-4D97-AF65-F5344CB8AC3E}">
        <p14:creationId xmlns:p14="http://schemas.microsoft.com/office/powerpoint/2010/main" val="104890342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2282E-10FF-4DAF-AE42-2A4481F613F3}"/>
              </a:ext>
            </a:extLst>
          </p:cNvPr>
          <p:cNvSpPr>
            <a:spLocks noGrp="1"/>
          </p:cNvSpPr>
          <p:nvPr>
            <p:ph type="title"/>
          </p:nvPr>
        </p:nvSpPr>
        <p:spPr>
          <a:xfrm>
            <a:off x="1318990" y="284616"/>
            <a:ext cx="6663722" cy="581880"/>
          </a:xfrm>
        </p:spPr>
        <p:txBody>
          <a:bodyPr>
            <a:normAutofit fontScale="90000"/>
          </a:bodyPr>
          <a:lstStyle/>
          <a:p>
            <a:r>
              <a:rPr lang="en-US" dirty="0"/>
              <a:t>Gateway </a:t>
            </a:r>
            <a:br>
              <a:rPr lang="en-US" dirty="0"/>
            </a:br>
            <a:r>
              <a:rPr lang="en-US" dirty="0"/>
              <a:t>Proposed On-Orbit operations concept</a:t>
            </a:r>
          </a:p>
        </p:txBody>
      </p:sp>
      <p:sp>
        <p:nvSpPr>
          <p:cNvPr id="16" name="TextBox 15">
            <a:extLst>
              <a:ext uri="{FF2B5EF4-FFF2-40B4-BE49-F238E27FC236}">
                <a16:creationId xmlns:a16="http://schemas.microsoft.com/office/drawing/2014/main" id="{D65596E3-66D4-4E28-8C4F-6A314CE6930E}"/>
              </a:ext>
            </a:extLst>
          </p:cNvPr>
          <p:cNvSpPr txBox="1"/>
          <p:nvPr/>
        </p:nvSpPr>
        <p:spPr>
          <a:xfrm>
            <a:off x="201727" y="2547686"/>
            <a:ext cx="3907614" cy="1877437"/>
          </a:xfrm>
          <a:prstGeom prst="rect">
            <a:avLst/>
          </a:prstGeom>
          <a:noFill/>
        </p:spPr>
        <p:txBody>
          <a:bodyPr wrap="square" rtlCol="0">
            <a:spAutoFit/>
          </a:bodyPr>
          <a:lstStyle/>
          <a:p>
            <a:pPr algn="ctr" defTabSz="457189"/>
            <a:r>
              <a:rPr lang="en-US" dirty="0">
                <a:solidFill>
                  <a:prstClr val="white"/>
                </a:solidFill>
                <a:latin typeface="Century Gothic"/>
              </a:rPr>
              <a:t>Crew Engagement</a:t>
            </a:r>
          </a:p>
          <a:p>
            <a:pPr algn="ctr" defTabSz="457189"/>
            <a:r>
              <a:rPr lang="en-US" dirty="0">
                <a:solidFill>
                  <a:prstClr val="white"/>
                </a:solidFill>
                <a:latin typeface="Century Gothic"/>
              </a:rPr>
              <a:t>1-2 months/year</a:t>
            </a:r>
          </a:p>
          <a:p>
            <a:pPr marL="285743" indent="-119060" defTabSz="457189">
              <a:buFont typeface="Arial" panose="020B0604020202020204" pitchFamily="34" charset="0"/>
              <a:buChar char="•"/>
            </a:pPr>
            <a:r>
              <a:rPr lang="en-US" sz="1600" dirty="0">
                <a:solidFill>
                  <a:prstClr val="white"/>
                </a:solidFill>
                <a:latin typeface="Century Gothic"/>
              </a:rPr>
              <a:t>School Contacts (Audio only &amp; w/video downlink)</a:t>
            </a:r>
          </a:p>
          <a:p>
            <a:pPr marL="285743" indent="-119060" defTabSz="457189">
              <a:buFont typeface="Arial" panose="020B0604020202020204" pitchFamily="34" charset="0"/>
              <a:buChar char="•"/>
            </a:pPr>
            <a:r>
              <a:rPr lang="en-US" sz="1600" dirty="0">
                <a:solidFill>
                  <a:prstClr val="white"/>
                </a:solidFill>
                <a:latin typeface="Century Gothic"/>
              </a:rPr>
              <a:t>SSTV (Picture up/downlink)</a:t>
            </a:r>
          </a:p>
          <a:p>
            <a:pPr marL="285743" indent="-119060" defTabSz="457189">
              <a:buFont typeface="Arial" panose="020B0604020202020204" pitchFamily="34" charset="0"/>
              <a:buChar char="•"/>
            </a:pPr>
            <a:r>
              <a:rPr lang="en-US" sz="1600" dirty="0">
                <a:solidFill>
                  <a:prstClr val="white"/>
                </a:solidFill>
                <a:latin typeface="Century Gothic"/>
              </a:rPr>
              <a:t>Experiment setup &amp; (optional) ops</a:t>
            </a:r>
          </a:p>
          <a:p>
            <a:pPr marL="285743" indent="-119060" defTabSz="457189">
              <a:buFont typeface="Arial" panose="020B0604020202020204" pitchFamily="34" charset="0"/>
              <a:buChar char="•"/>
            </a:pPr>
            <a:r>
              <a:rPr lang="en-US" sz="1600" dirty="0">
                <a:solidFill>
                  <a:prstClr val="white"/>
                </a:solidFill>
                <a:latin typeface="Century Gothic"/>
              </a:rPr>
              <a:t>Random Voice Contacts</a:t>
            </a:r>
          </a:p>
        </p:txBody>
      </p:sp>
      <p:pic>
        <p:nvPicPr>
          <p:cNvPr id="24" name="Picture 23">
            <a:extLst>
              <a:ext uri="{FF2B5EF4-FFF2-40B4-BE49-F238E27FC236}">
                <a16:creationId xmlns:a16="http://schemas.microsoft.com/office/drawing/2014/main" id="{672079FA-16B8-4E51-A356-6AF1EEC79A25}"/>
              </a:ext>
            </a:extLst>
          </p:cNvPr>
          <p:cNvPicPr>
            <a:picLocks noChangeAspect="1"/>
          </p:cNvPicPr>
          <p:nvPr/>
        </p:nvPicPr>
        <p:blipFill rotWithShape="1">
          <a:blip r:embed="rId3"/>
          <a:srcRect l="24471" t="16565" r="9983" b="3682"/>
          <a:stretch/>
        </p:blipFill>
        <p:spPr>
          <a:xfrm>
            <a:off x="1318990" y="998170"/>
            <a:ext cx="1701318" cy="1419958"/>
          </a:xfrm>
          <a:prstGeom prst="rect">
            <a:avLst/>
          </a:prstGeom>
        </p:spPr>
      </p:pic>
      <p:sp>
        <p:nvSpPr>
          <p:cNvPr id="30" name="TextBox 29">
            <a:extLst>
              <a:ext uri="{FF2B5EF4-FFF2-40B4-BE49-F238E27FC236}">
                <a16:creationId xmlns:a16="http://schemas.microsoft.com/office/drawing/2014/main" id="{CEEDA1EA-FB16-4DA9-8753-B5D44D23FDD6}"/>
              </a:ext>
            </a:extLst>
          </p:cNvPr>
          <p:cNvSpPr txBox="1"/>
          <p:nvPr/>
        </p:nvSpPr>
        <p:spPr>
          <a:xfrm>
            <a:off x="3853262" y="2547686"/>
            <a:ext cx="5154402" cy="2616101"/>
          </a:xfrm>
          <a:prstGeom prst="rect">
            <a:avLst/>
          </a:prstGeom>
          <a:noFill/>
        </p:spPr>
        <p:txBody>
          <a:bodyPr wrap="square" rtlCol="0">
            <a:spAutoFit/>
          </a:bodyPr>
          <a:lstStyle/>
          <a:p>
            <a:pPr algn="ctr" defTabSz="457189"/>
            <a:r>
              <a:rPr lang="en-US" dirty="0">
                <a:solidFill>
                  <a:prstClr val="white"/>
                </a:solidFill>
                <a:latin typeface="Century Gothic"/>
              </a:rPr>
              <a:t>Robotic Engagement</a:t>
            </a:r>
          </a:p>
          <a:p>
            <a:pPr algn="ctr" defTabSz="457189"/>
            <a:r>
              <a:rPr lang="en-US" dirty="0">
                <a:solidFill>
                  <a:prstClr val="white"/>
                </a:solidFill>
                <a:latin typeface="Century Gothic"/>
              </a:rPr>
              <a:t>24/7/365</a:t>
            </a:r>
          </a:p>
          <a:p>
            <a:pPr marL="285743" indent="-119060" defTabSz="457189">
              <a:buFont typeface="Arial" panose="020B0604020202020204" pitchFamily="34" charset="0"/>
              <a:buChar char="•"/>
            </a:pPr>
            <a:r>
              <a:rPr lang="en-US" sz="1600" dirty="0">
                <a:solidFill>
                  <a:prstClr val="white"/>
                </a:solidFill>
                <a:latin typeface="Century Gothic"/>
              </a:rPr>
              <a:t>Ham Video downlinks (Earth, Moon, </a:t>
            </a:r>
            <a:r>
              <a:rPr lang="en-US" sz="1600" dirty="0" err="1">
                <a:solidFill>
                  <a:prstClr val="white"/>
                </a:solidFill>
                <a:latin typeface="Century Gothic"/>
              </a:rPr>
              <a:t>AREx</a:t>
            </a:r>
            <a:r>
              <a:rPr lang="en-US" sz="1600" dirty="0">
                <a:solidFill>
                  <a:prstClr val="white"/>
                </a:solidFill>
                <a:latin typeface="Century Gothic"/>
              </a:rPr>
              <a:t> student experiments) Earth/moon phases, Earth weather</a:t>
            </a:r>
          </a:p>
          <a:p>
            <a:pPr marL="285743" indent="-119060" defTabSz="457189">
              <a:buFont typeface="Arial" panose="020B0604020202020204" pitchFamily="34" charset="0"/>
              <a:buChar char="•"/>
            </a:pPr>
            <a:r>
              <a:rPr lang="en-US" sz="1600" dirty="0">
                <a:solidFill>
                  <a:prstClr val="white"/>
                </a:solidFill>
                <a:latin typeface="Century Gothic"/>
              </a:rPr>
              <a:t>APRS: Telerobotic command, twitter-like </a:t>
            </a:r>
            <a:r>
              <a:rPr lang="en-US" sz="1600" dirty="0" err="1">
                <a:solidFill>
                  <a:prstClr val="white"/>
                </a:solidFill>
                <a:latin typeface="Century Gothic"/>
              </a:rPr>
              <a:t>msgs</a:t>
            </a:r>
            <a:endParaRPr lang="en-US" sz="1600" dirty="0">
              <a:solidFill>
                <a:prstClr val="white"/>
              </a:solidFill>
              <a:latin typeface="Century Gothic"/>
            </a:endParaRPr>
          </a:p>
          <a:p>
            <a:pPr marL="285743" indent="-119060" defTabSz="457189">
              <a:buFont typeface="Arial" panose="020B0604020202020204" pitchFamily="34" charset="0"/>
              <a:buChar char="•"/>
            </a:pPr>
            <a:r>
              <a:rPr lang="en-US" sz="1600" dirty="0">
                <a:solidFill>
                  <a:prstClr val="white"/>
                </a:solidFill>
                <a:latin typeface="Century Gothic"/>
              </a:rPr>
              <a:t>Voice Repeater</a:t>
            </a:r>
          </a:p>
          <a:p>
            <a:pPr marL="285743" indent="-119060" defTabSz="457189">
              <a:buFont typeface="Arial" panose="020B0604020202020204" pitchFamily="34" charset="0"/>
              <a:buChar char="•"/>
            </a:pPr>
            <a:r>
              <a:rPr lang="en-US" sz="1600" dirty="0">
                <a:solidFill>
                  <a:prstClr val="white"/>
                </a:solidFill>
                <a:latin typeface="Century Gothic"/>
              </a:rPr>
              <a:t>SSTV Pictures &amp; Educational Puzzles</a:t>
            </a:r>
          </a:p>
          <a:p>
            <a:pPr marL="285743" indent="-119060" defTabSz="457189">
              <a:buFont typeface="Arial" panose="020B0604020202020204" pitchFamily="34" charset="0"/>
              <a:buChar char="•"/>
            </a:pPr>
            <a:r>
              <a:rPr lang="en-US" sz="1600" dirty="0">
                <a:solidFill>
                  <a:prstClr val="white"/>
                </a:solidFill>
                <a:latin typeface="Century Gothic"/>
              </a:rPr>
              <a:t>Experiment &amp; Ham Station Telemetry</a:t>
            </a:r>
          </a:p>
          <a:p>
            <a:pPr marL="285743" indent="-119060" defTabSz="457189">
              <a:buFont typeface="Arial" panose="020B0604020202020204" pitchFamily="34" charset="0"/>
              <a:buChar char="•"/>
            </a:pPr>
            <a:r>
              <a:rPr lang="en-US" sz="1600" dirty="0">
                <a:solidFill>
                  <a:prstClr val="white"/>
                </a:solidFill>
                <a:latin typeface="Century Gothic"/>
              </a:rPr>
              <a:t>Weak signal challenges</a:t>
            </a:r>
          </a:p>
        </p:txBody>
      </p:sp>
      <p:pic>
        <p:nvPicPr>
          <p:cNvPr id="7" name="Picture 2" descr="Image result for far side of moon">
            <a:extLst>
              <a:ext uri="{FF2B5EF4-FFF2-40B4-BE49-F238E27FC236}">
                <a16:creationId xmlns:a16="http://schemas.microsoft.com/office/drawing/2014/main" id="{992FF93D-CF67-4EDE-B8FA-D69B5299EB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9891" y="998170"/>
            <a:ext cx="1462120" cy="148689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Image result for earthrise">
            <a:extLst>
              <a:ext uri="{FF2B5EF4-FFF2-40B4-BE49-F238E27FC236}">
                <a16:creationId xmlns:a16="http://schemas.microsoft.com/office/drawing/2014/main" id="{957ED01C-5E08-4CDE-81FD-0BE966FFEE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39436" y="998170"/>
            <a:ext cx="1777478" cy="14358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87927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ADC92-7D14-4F93-81E3-F6A07A85241C}"/>
              </a:ext>
            </a:extLst>
          </p:cNvPr>
          <p:cNvSpPr>
            <a:spLocks noGrp="1"/>
          </p:cNvSpPr>
          <p:nvPr>
            <p:ph type="title"/>
          </p:nvPr>
        </p:nvSpPr>
        <p:spPr>
          <a:xfrm>
            <a:off x="420088" y="2252373"/>
            <a:ext cx="8568929" cy="581880"/>
          </a:xfrm>
        </p:spPr>
        <p:txBody>
          <a:bodyPr>
            <a:normAutofit fontScale="90000"/>
          </a:bodyPr>
          <a:lstStyle/>
          <a:p>
            <a:r>
              <a:rPr lang="en-US" dirty="0" err="1"/>
              <a:t>AREx</a:t>
            </a:r>
            <a:r>
              <a:rPr lang="en-US" dirty="0"/>
              <a:t> Payload </a:t>
            </a:r>
            <a:br>
              <a:rPr lang="en-US" dirty="0"/>
            </a:br>
            <a:r>
              <a:rPr lang="en-US" dirty="0"/>
              <a:t>Systems</a:t>
            </a:r>
          </a:p>
        </p:txBody>
      </p:sp>
    </p:spTree>
    <p:extLst>
      <p:ext uri="{BB962C8B-B14F-4D97-AF65-F5344CB8AC3E}">
        <p14:creationId xmlns:p14="http://schemas.microsoft.com/office/powerpoint/2010/main" val="253671047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BA4C9A9-D74A-4840-A465-92725D11F68C}"/>
              </a:ext>
            </a:extLst>
          </p:cNvPr>
          <p:cNvSpPr txBox="1">
            <a:spLocks/>
          </p:cNvSpPr>
          <p:nvPr/>
        </p:nvSpPr>
        <p:spPr>
          <a:xfrm>
            <a:off x="888247" y="79177"/>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n-GB" sz="3600" b="1" dirty="0">
                <a:solidFill>
                  <a:srgbClr val="FFFF00"/>
                </a:solidFill>
              </a:rPr>
              <a:t>Proposed modes for </a:t>
            </a:r>
            <a:r>
              <a:rPr lang="en-GB" sz="3600" b="1" dirty="0" err="1">
                <a:solidFill>
                  <a:srgbClr val="FFFF00"/>
                </a:solidFill>
              </a:rPr>
              <a:t>ConOps</a:t>
            </a:r>
            <a:endParaRPr lang="en-GB" sz="3600" b="1" dirty="0">
              <a:solidFill>
                <a:srgbClr val="FFFF00"/>
              </a:solidFill>
            </a:endParaRPr>
          </a:p>
        </p:txBody>
      </p:sp>
      <p:sp>
        <p:nvSpPr>
          <p:cNvPr id="5" name="Content Placeholder 2">
            <a:extLst>
              <a:ext uri="{FF2B5EF4-FFF2-40B4-BE49-F238E27FC236}">
                <a16:creationId xmlns:a16="http://schemas.microsoft.com/office/drawing/2014/main" id="{3BE9FF6E-CFD7-4F8B-BF94-8412D5ECFA55}"/>
              </a:ext>
            </a:extLst>
          </p:cNvPr>
          <p:cNvSpPr txBox="1">
            <a:spLocks/>
          </p:cNvSpPr>
          <p:nvPr/>
        </p:nvSpPr>
        <p:spPr>
          <a:xfrm>
            <a:off x="628650" y="1369219"/>
            <a:ext cx="7886700" cy="3263504"/>
          </a:xfrm>
          <a:prstGeom prst="rect">
            <a:avLst/>
          </a:prstGeom>
        </p:spPr>
        <p:txBody>
          <a:bodyPr vert="horz" lIns="68580" tIns="34290" rIns="68580" bIns="3429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GB" sz="3000" dirty="0">
                <a:solidFill>
                  <a:schemeClr val="bg1"/>
                </a:solidFill>
              </a:rPr>
              <a:t>Amateur Mode</a:t>
            </a:r>
          </a:p>
          <a:p>
            <a:r>
              <a:rPr lang="en-GB" sz="3000" dirty="0">
                <a:solidFill>
                  <a:schemeClr val="bg1"/>
                </a:solidFill>
              </a:rPr>
              <a:t>Educational Outreach Mode</a:t>
            </a:r>
          </a:p>
          <a:p>
            <a:r>
              <a:rPr lang="en-GB" sz="3000" dirty="0">
                <a:solidFill>
                  <a:schemeClr val="bg1"/>
                </a:solidFill>
              </a:rPr>
              <a:t>Experimental/Scientific Mode</a:t>
            </a:r>
          </a:p>
          <a:p>
            <a:endParaRPr lang="en-GB" sz="1800" dirty="0">
              <a:solidFill>
                <a:schemeClr val="bg1"/>
              </a:solidFill>
            </a:endParaRPr>
          </a:p>
        </p:txBody>
      </p:sp>
    </p:spTree>
    <p:extLst>
      <p:ext uri="{BB962C8B-B14F-4D97-AF65-F5344CB8AC3E}">
        <p14:creationId xmlns:p14="http://schemas.microsoft.com/office/powerpoint/2010/main" val="128715460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619C04C-AA3E-4CFC-A0A7-302A865F2949}"/>
              </a:ext>
            </a:extLst>
          </p:cNvPr>
          <p:cNvSpPr>
            <a:spLocks noGrp="1"/>
          </p:cNvSpPr>
          <p:nvPr>
            <p:ph type="title"/>
          </p:nvPr>
        </p:nvSpPr>
        <p:spPr>
          <a:xfrm>
            <a:off x="710016" y="143119"/>
            <a:ext cx="7886700" cy="994172"/>
          </a:xfrm>
        </p:spPr>
        <p:txBody>
          <a:bodyPr anchor="ctr">
            <a:noAutofit/>
          </a:bodyPr>
          <a:lstStyle/>
          <a:p>
            <a:pPr algn="ctr"/>
            <a:r>
              <a:rPr lang="en-GB" sz="3200" b="1" dirty="0" err="1"/>
              <a:t>ConOps</a:t>
            </a:r>
            <a:r>
              <a:rPr lang="en-GB" sz="3200" b="1" dirty="0"/>
              <a:t> : Amateur Radio Mode</a:t>
            </a:r>
          </a:p>
        </p:txBody>
      </p:sp>
      <p:sp>
        <p:nvSpPr>
          <p:cNvPr id="5" name="Content Placeholder 2">
            <a:extLst>
              <a:ext uri="{FF2B5EF4-FFF2-40B4-BE49-F238E27FC236}">
                <a16:creationId xmlns:a16="http://schemas.microsoft.com/office/drawing/2014/main" id="{6E490AD1-FBE3-463F-B0E4-72FC089EEBCC}"/>
              </a:ext>
            </a:extLst>
          </p:cNvPr>
          <p:cNvSpPr txBox="1">
            <a:spLocks/>
          </p:cNvSpPr>
          <p:nvPr/>
        </p:nvSpPr>
        <p:spPr>
          <a:xfrm>
            <a:off x="710016" y="1407964"/>
            <a:ext cx="7886700" cy="3263504"/>
          </a:xfrm>
          <a:prstGeom prst="rect">
            <a:avLst/>
          </a:prstGeom>
        </p:spPr>
        <p:txBody>
          <a:bodyPr vert="horz" lIns="68580" tIns="34290" rIns="68580" bIns="3429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en-GB" sz="1800" b="1" i="1" dirty="0">
                <a:solidFill>
                  <a:schemeClr val="bg1"/>
                </a:solidFill>
              </a:rPr>
              <a:t>Mode expected to be operational when other modes not selected.</a:t>
            </a:r>
          </a:p>
          <a:p>
            <a:endParaRPr lang="en-GB" sz="1800" dirty="0">
              <a:solidFill>
                <a:schemeClr val="bg1"/>
              </a:solidFill>
            </a:endParaRPr>
          </a:p>
          <a:p>
            <a:pPr lvl="1"/>
            <a:r>
              <a:rPr lang="en-GB" sz="1500" dirty="0">
                <a:solidFill>
                  <a:schemeClr val="bg1"/>
                </a:solidFill>
              </a:rPr>
              <a:t>Development and use of the Amateur Radio equipment in various modes such as voice and video transponder modes.</a:t>
            </a:r>
          </a:p>
          <a:p>
            <a:pPr lvl="1"/>
            <a:endParaRPr lang="en-GB" sz="1500" dirty="0">
              <a:solidFill>
                <a:schemeClr val="bg1"/>
              </a:solidFill>
            </a:endParaRPr>
          </a:p>
          <a:p>
            <a:pPr lvl="1"/>
            <a:r>
              <a:rPr lang="en-GB" sz="1500" dirty="0">
                <a:solidFill>
                  <a:schemeClr val="bg1"/>
                </a:solidFill>
              </a:rPr>
              <a:t>Continuation of ISS “Random” contacts by crew from Lunar Orbit.</a:t>
            </a:r>
          </a:p>
          <a:p>
            <a:pPr lvl="1"/>
            <a:endParaRPr lang="en-GB" sz="1500" dirty="0">
              <a:solidFill>
                <a:schemeClr val="bg1"/>
              </a:solidFill>
            </a:endParaRPr>
          </a:p>
          <a:p>
            <a:pPr lvl="1"/>
            <a:r>
              <a:rPr lang="en-GB" sz="1500" dirty="0">
                <a:solidFill>
                  <a:schemeClr val="bg1"/>
                </a:solidFill>
              </a:rPr>
              <a:t>Expected to be controlled/managed in an autonomous manner from Earth, including when the Gateway is crewed.</a:t>
            </a:r>
          </a:p>
          <a:p>
            <a:pPr lvl="1"/>
            <a:endParaRPr lang="en-GB" sz="1500" dirty="0">
              <a:solidFill>
                <a:schemeClr val="bg1"/>
              </a:solidFill>
            </a:endParaRPr>
          </a:p>
        </p:txBody>
      </p:sp>
    </p:spTree>
    <p:extLst>
      <p:ext uri="{BB962C8B-B14F-4D97-AF65-F5344CB8AC3E}">
        <p14:creationId xmlns:p14="http://schemas.microsoft.com/office/powerpoint/2010/main" val="140555511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EE266-C157-4038-8A22-99CBADCC7D2E}"/>
              </a:ext>
            </a:extLst>
          </p:cNvPr>
          <p:cNvSpPr>
            <a:spLocks noGrp="1"/>
          </p:cNvSpPr>
          <p:nvPr>
            <p:ph type="title"/>
          </p:nvPr>
        </p:nvSpPr>
        <p:spPr>
          <a:xfrm>
            <a:off x="1124596" y="76410"/>
            <a:ext cx="7053321" cy="994172"/>
          </a:xfrm>
        </p:spPr>
        <p:txBody>
          <a:bodyPr>
            <a:noAutofit/>
          </a:bodyPr>
          <a:lstStyle/>
          <a:p>
            <a:pPr algn="ctr"/>
            <a:r>
              <a:rPr lang="en-GB" sz="2800" b="1" dirty="0" err="1"/>
              <a:t>ConOps</a:t>
            </a:r>
            <a:r>
              <a:rPr lang="en-GB" sz="2800" b="1" dirty="0"/>
              <a:t> : Educational Outreach Mode</a:t>
            </a:r>
          </a:p>
        </p:txBody>
      </p:sp>
      <p:sp>
        <p:nvSpPr>
          <p:cNvPr id="3" name="Content Placeholder 2">
            <a:extLst>
              <a:ext uri="{FF2B5EF4-FFF2-40B4-BE49-F238E27FC236}">
                <a16:creationId xmlns:a16="http://schemas.microsoft.com/office/drawing/2014/main" id="{C2E5CFBF-0FAB-4085-99E7-79D41F8404DF}"/>
              </a:ext>
            </a:extLst>
          </p:cNvPr>
          <p:cNvSpPr txBox="1">
            <a:spLocks/>
          </p:cNvSpPr>
          <p:nvPr/>
        </p:nvSpPr>
        <p:spPr>
          <a:xfrm>
            <a:off x="674149" y="1309416"/>
            <a:ext cx="8291648" cy="3757674"/>
          </a:xfrm>
          <a:prstGeom prst="rect">
            <a:avLst/>
          </a:prstGeom>
        </p:spPr>
        <p:txBody>
          <a:bodyPr vert="horz" lIns="68580" tIns="34290" rIns="68580" bIns="3429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en-GB" sz="1800" b="1" i="1" dirty="0">
                <a:solidFill>
                  <a:schemeClr val="bg1"/>
                </a:solidFill>
              </a:rPr>
              <a:t>Mode expected to be operational in both crewed and uncrewed scenarios</a:t>
            </a:r>
          </a:p>
          <a:p>
            <a:r>
              <a:rPr lang="en-GB" sz="1800" dirty="0">
                <a:solidFill>
                  <a:schemeClr val="bg1"/>
                </a:solidFill>
              </a:rPr>
              <a:t>Crewed</a:t>
            </a:r>
          </a:p>
          <a:p>
            <a:pPr lvl="1"/>
            <a:r>
              <a:rPr lang="en-GB" sz="1500" dirty="0">
                <a:solidFill>
                  <a:schemeClr val="bg1"/>
                </a:solidFill>
              </a:rPr>
              <a:t>Live, two way, communication exchanges, similar to existing ARISS Contacts between schools and crew members on the Gateway.</a:t>
            </a:r>
          </a:p>
          <a:p>
            <a:pPr lvl="1"/>
            <a:r>
              <a:rPr lang="en-GB" sz="1500" dirty="0">
                <a:solidFill>
                  <a:schemeClr val="bg1"/>
                </a:solidFill>
              </a:rPr>
              <a:t>Controlled/managed in an autonomous manner from Earth with little/no crew involvement for setup and/or use.</a:t>
            </a:r>
          </a:p>
          <a:p>
            <a:endParaRPr lang="en-GB" sz="1800" dirty="0">
              <a:solidFill>
                <a:schemeClr val="bg1"/>
              </a:solidFill>
            </a:endParaRPr>
          </a:p>
          <a:p>
            <a:r>
              <a:rPr lang="en-GB" sz="1800" dirty="0">
                <a:solidFill>
                  <a:schemeClr val="bg1"/>
                </a:solidFill>
              </a:rPr>
              <a:t>Uncrewed (but also possible when crew on board)</a:t>
            </a:r>
          </a:p>
          <a:p>
            <a:pPr lvl="1"/>
            <a:r>
              <a:rPr lang="en-GB" sz="1500" dirty="0">
                <a:solidFill>
                  <a:schemeClr val="bg1"/>
                </a:solidFill>
              </a:rPr>
              <a:t>Series of transmissions that can be targeted towards school pupils worldwide.</a:t>
            </a:r>
          </a:p>
          <a:p>
            <a:pPr lvl="1"/>
            <a:r>
              <a:rPr lang="en-GB" sz="1500" dirty="0">
                <a:solidFill>
                  <a:schemeClr val="bg1"/>
                </a:solidFill>
              </a:rPr>
              <a:t>Includes picture stills similar to existing SSTV mode on ISS</a:t>
            </a:r>
          </a:p>
          <a:p>
            <a:pPr lvl="1"/>
            <a:r>
              <a:rPr lang="en-GB" sz="1500" dirty="0">
                <a:solidFill>
                  <a:schemeClr val="bg1"/>
                </a:solidFill>
              </a:rPr>
              <a:t>Could include </a:t>
            </a:r>
            <a:r>
              <a:rPr lang="en-GB" sz="1500" dirty="0" err="1">
                <a:solidFill>
                  <a:schemeClr val="bg1"/>
                </a:solidFill>
              </a:rPr>
              <a:t>prerecorded</a:t>
            </a:r>
            <a:r>
              <a:rPr lang="en-GB" sz="1500" dirty="0">
                <a:solidFill>
                  <a:schemeClr val="bg1"/>
                </a:solidFill>
              </a:rPr>
              <a:t> videos of “lessons from space” on a published schedule.</a:t>
            </a:r>
          </a:p>
          <a:p>
            <a:pPr lvl="1"/>
            <a:r>
              <a:rPr lang="en-GB" sz="1500" dirty="0">
                <a:solidFill>
                  <a:schemeClr val="bg1"/>
                </a:solidFill>
              </a:rPr>
              <a:t>Controlled/managed in an autonomous manner from Earth, including when the Gateway is crewed.</a:t>
            </a:r>
          </a:p>
          <a:p>
            <a:pPr lvl="1"/>
            <a:endParaRPr lang="en-GB" sz="1500" dirty="0">
              <a:solidFill>
                <a:schemeClr val="bg1"/>
              </a:solidFill>
            </a:endParaRPr>
          </a:p>
          <a:p>
            <a:pPr lvl="1"/>
            <a:endParaRPr lang="en-GB" sz="1500" dirty="0">
              <a:solidFill>
                <a:schemeClr val="bg1"/>
              </a:solidFill>
            </a:endParaRPr>
          </a:p>
        </p:txBody>
      </p:sp>
    </p:spTree>
    <p:extLst>
      <p:ext uri="{BB962C8B-B14F-4D97-AF65-F5344CB8AC3E}">
        <p14:creationId xmlns:p14="http://schemas.microsoft.com/office/powerpoint/2010/main" val="19981516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403FC-979A-45B6-84C1-13E603C136DF}"/>
              </a:ext>
            </a:extLst>
          </p:cNvPr>
          <p:cNvSpPr>
            <a:spLocks noGrp="1"/>
          </p:cNvSpPr>
          <p:nvPr>
            <p:ph type="title"/>
          </p:nvPr>
        </p:nvSpPr>
        <p:spPr>
          <a:xfrm>
            <a:off x="938616" y="299710"/>
            <a:ext cx="7223398" cy="667457"/>
          </a:xfrm>
        </p:spPr>
        <p:txBody>
          <a:bodyPr anchor="ctr">
            <a:noAutofit/>
          </a:bodyPr>
          <a:lstStyle/>
          <a:p>
            <a:pPr algn="ctr"/>
            <a:r>
              <a:rPr lang="en-GB" sz="2800" dirty="0" err="1"/>
              <a:t>ConOps</a:t>
            </a:r>
            <a:r>
              <a:rPr lang="en-GB" sz="2800" dirty="0"/>
              <a:t> : Experimental/ Scientific Mode</a:t>
            </a:r>
          </a:p>
        </p:txBody>
      </p:sp>
      <p:sp>
        <p:nvSpPr>
          <p:cNvPr id="3" name="Content Placeholder 2">
            <a:extLst>
              <a:ext uri="{FF2B5EF4-FFF2-40B4-BE49-F238E27FC236}">
                <a16:creationId xmlns:a16="http://schemas.microsoft.com/office/drawing/2014/main" id="{6CDFDD91-60FE-4492-B430-B64313234392}"/>
              </a:ext>
            </a:extLst>
          </p:cNvPr>
          <p:cNvSpPr txBox="1">
            <a:spLocks/>
          </p:cNvSpPr>
          <p:nvPr/>
        </p:nvSpPr>
        <p:spPr>
          <a:xfrm>
            <a:off x="555172" y="1363095"/>
            <a:ext cx="8321483" cy="3542859"/>
          </a:xfrm>
          <a:prstGeom prst="rect">
            <a:avLst/>
          </a:prstGeom>
        </p:spPr>
        <p:txBody>
          <a:bodyPr vert="horz" lIns="68580" tIns="34290" rIns="68580" bIns="34290" rtlCol="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en-GB" sz="1800" b="1" i="1" dirty="0">
                <a:solidFill>
                  <a:schemeClr val="bg1"/>
                </a:solidFill>
              </a:rPr>
              <a:t>Mode expected to be operational for defined time limited periods</a:t>
            </a:r>
          </a:p>
          <a:p>
            <a:endParaRPr lang="en-GB" sz="1000" dirty="0">
              <a:solidFill>
                <a:schemeClr val="bg1"/>
              </a:solidFill>
            </a:endParaRPr>
          </a:p>
          <a:p>
            <a:pPr marL="600075" lvl="1" indent="-257175">
              <a:buFont typeface="Arial" panose="020B0604020202020204" pitchFamily="34" charset="0"/>
              <a:buChar char="•"/>
            </a:pPr>
            <a:r>
              <a:rPr lang="en-GB" sz="1500" dirty="0">
                <a:solidFill>
                  <a:schemeClr val="bg1"/>
                </a:solidFill>
              </a:rPr>
              <a:t>Targeted at Amateurs and University level Under/Post graduates to propose new/novel uses of the amateur radio equipment to investigate spectrum behaviour/properties.</a:t>
            </a:r>
          </a:p>
          <a:p>
            <a:pPr marL="600075" lvl="1" indent="-257175">
              <a:buFont typeface="Arial" panose="020B0604020202020204" pitchFamily="34" charset="0"/>
              <a:buChar char="•"/>
            </a:pPr>
            <a:r>
              <a:rPr lang="en-GB" sz="1500" dirty="0">
                <a:solidFill>
                  <a:schemeClr val="bg1"/>
                </a:solidFill>
              </a:rPr>
              <a:t>Concept is “Call for Proposals” would be issued worldwide.</a:t>
            </a:r>
          </a:p>
          <a:p>
            <a:pPr marL="600075" lvl="1" indent="-257175">
              <a:buFont typeface="Arial" panose="020B0604020202020204" pitchFamily="34" charset="0"/>
              <a:buChar char="•"/>
            </a:pPr>
            <a:r>
              <a:rPr lang="en-GB" sz="1500" dirty="0">
                <a:solidFill>
                  <a:schemeClr val="bg1"/>
                </a:solidFill>
              </a:rPr>
              <a:t>Panel of experts selects  project/projects to be carried out after detailed analysis of proposals</a:t>
            </a:r>
          </a:p>
          <a:p>
            <a:pPr marL="600075" lvl="1" indent="-257175">
              <a:buFont typeface="Arial" panose="020B0604020202020204" pitchFamily="34" charset="0"/>
              <a:buChar char="•"/>
            </a:pPr>
            <a:r>
              <a:rPr lang="en-GB" sz="1500" dirty="0">
                <a:solidFill>
                  <a:schemeClr val="bg1"/>
                </a:solidFill>
              </a:rPr>
              <a:t>Timetable for operations agreed between </a:t>
            </a:r>
            <a:r>
              <a:rPr lang="en-GB" sz="1500" dirty="0" err="1">
                <a:solidFill>
                  <a:schemeClr val="bg1"/>
                </a:solidFill>
              </a:rPr>
              <a:t>AREx</a:t>
            </a:r>
            <a:r>
              <a:rPr lang="en-GB" sz="1500" dirty="0">
                <a:solidFill>
                  <a:schemeClr val="bg1"/>
                </a:solidFill>
              </a:rPr>
              <a:t>-TT and proposer(s).</a:t>
            </a:r>
          </a:p>
          <a:p>
            <a:pPr marL="600075" lvl="1" indent="-257175">
              <a:buFont typeface="Arial" panose="020B0604020202020204" pitchFamily="34" charset="0"/>
              <a:buChar char="•"/>
            </a:pPr>
            <a:r>
              <a:rPr lang="en-GB" sz="1500" dirty="0">
                <a:solidFill>
                  <a:schemeClr val="bg1"/>
                </a:solidFill>
              </a:rPr>
              <a:t>ARTT-Ex expect open reporting of results to Amateurs/publication of University reports/thesis.</a:t>
            </a:r>
          </a:p>
          <a:p>
            <a:pPr marL="600075" lvl="1" indent="-257175">
              <a:buFont typeface="Arial" panose="020B0604020202020204" pitchFamily="34" charset="0"/>
              <a:buChar char="•"/>
            </a:pPr>
            <a:r>
              <a:rPr lang="en-GB" sz="1500" dirty="0">
                <a:solidFill>
                  <a:schemeClr val="bg1"/>
                </a:solidFill>
              </a:rPr>
              <a:t>Depending upon installed capability, this mode would entail access to other science payloads (e.g. Earth/Space facing camera, other sensors etc) that could be additionally included in Educational Outreach activities for Schools and/or general public interest.</a:t>
            </a:r>
          </a:p>
          <a:p>
            <a:pPr marL="600075" lvl="1" indent="-257175">
              <a:buFont typeface="Arial" panose="020B0604020202020204" pitchFamily="34" charset="0"/>
              <a:buChar char="•"/>
            </a:pPr>
            <a:endParaRPr lang="en-GB" sz="1500" dirty="0">
              <a:solidFill>
                <a:schemeClr val="bg1"/>
              </a:solidFill>
            </a:endParaRPr>
          </a:p>
          <a:p>
            <a:pPr lvl="1"/>
            <a:r>
              <a:rPr lang="en-GB" sz="1500" dirty="0">
                <a:solidFill>
                  <a:schemeClr val="bg1"/>
                </a:solidFill>
              </a:rPr>
              <a:t>Modelled on the “MarconISSta” Project conducted by TU Berlin and ARISS.</a:t>
            </a:r>
          </a:p>
          <a:p>
            <a:pPr lvl="1"/>
            <a:endParaRPr lang="en-GB" sz="1500" dirty="0">
              <a:solidFill>
                <a:schemeClr val="bg1"/>
              </a:solidFill>
            </a:endParaRPr>
          </a:p>
        </p:txBody>
      </p:sp>
    </p:spTree>
    <p:extLst>
      <p:ext uri="{BB962C8B-B14F-4D97-AF65-F5344CB8AC3E}">
        <p14:creationId xmlns:p14="http://schemas.microsoft.com/office/powerpoint/2010/main" val="287661774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ADC92-7D14-4F93-81E3-F6A07A85241C}"/>
              </a:ext>
            </a:extLst>
          </p:cNvPr>
          <p:cNvSpPr>
            <a:spLocks noGrp="1"/>
          </p:cNvSpPr>
          <p:nvPr>
            <p:ph type="title"/>
          </p:nvPr>
        </p:nvSpPr>
        <p:spPr>
          <a:xfrm>
            <a:off x="287535" y="3452248"/>
            <a:ext cx="8568929" cy="581880"/>
          </a:xfrm>
        </p:spPr>
        <p:txBody>
          <a:bodyPr>
            <a:noAutofit/>
          </a:bodyPr>
          <a:lstStyle/>
          <a:p>
            <a:pPr marR="0" lvl="0">
              <a:spcBef>
                <a:spcPts val="0"/>
              </a:spcBef>
              <a:spcAft>
                <a:spcPts val="0"/>
              </a:spcAft>
              <a:tabLst>
                <a:tab pos="457200" algn="l"/>
              </a:tabLst>
            </a:pPr>
            <a:r>
              <a:rPr lang="en-US" sz="3200" dirty="0">
                <a:effectLst/>
                <a:latin typeface="Calibri" panose="020F0502020204030204" pitchFamily="34" charset="0"/>
                <a:ea typeface="Times New Roman" panose="02020603050405020304" pitchFamily="18" charset="0"/>
                <a:cs typeface="Times New Roman" panose="02020603050405020304" pitchFamily="18" charset="0"/>
              </a:rPr>
              <a:t>Risk Identification and Risk Analysis</a:t>
            </a:r>
            <a:br>
              <a:rPr lang="en-US" sz="2400" dirty="0">
                <a:effectLst/>
                <a:latin typeface="Calibri" panose="020F0502020204030204" pitchFamily="34" charset="0"/>
                <a:ea typeface="Times New Roman" panose="02020603050405020304" pitchFamily="18" charset="0"/>
                <a:cs typeface="Times New Roman" panose="02020603050405020304" pitchFamily="18" charset="0"/>
              </a:rPr>
            </a:br>
            <a:br>
              <a:rPr lang="en-US" sz="2400" dirty="0">
                <a:effectLst/>
                <a:latin typeface="Calibri" panose="020F0502020204030204" pitchFamily="34" charset="0"/>
                <a:ea typeface="Times New Roman" panose="02020603050405020304" pitchFamily="18" charset="0"/>
                <a:cs typeface="Times New Roman" panose="02020603050405020304" pitchFamily="18" charset="0"/>
              </a:rPr>
            </a:br>
            <a:br>
              <a:rPr lang="en-US" sz="2400" dirty="0">
                <a:effectLst/>
                <a:latin typeface="Calibri" panose="020F0502020204030204" pitchFamily="34" charset="0"/>
                <a:ea typeface="Times New Roman" panose="02020603050405020304" pitchFamily="18" charset="0"/>
                <a:cs typeface="Times New Roman" panose="02020603050405020304" pitchFamily="18" charset="0"/>
              </a:rPr>
            </a:br>
            <a:r>
              <a:rPr lang="en-US" sz="2400" cap="none" dirty="0">
                <a:effectLst/>
                <a:latin typeface="Calibri" panose="020F0502020204030204" pitchFamily="34" charset="0"/>
                <a:ea typeface="Times New Roman" panose="02020603050405020304" pitchFamily="18" charset="0"/>
                <a:cs typeface="Times New Roman" panose="02020603050405020304" pitchFamily="18" charset="0"/>
              </a:rPr>
              <a:t>Ken Ernandes</a:t>
            </a:r>
            <a:br>
              <a:rPr lang="en-US" sz="2400" cap="none" dirty="0">
                <a:effectLst/>
                <a:latin typeface="Calibri" panose="020F0502020204030204" pitchFamily="34" charset="0"/>
                <a:ea typeface="Times New Roman" panose="02020603050405020304" pitchFamily="18" charset="0"/>
                <a:cs typeface="Times New Roman" panose="02020603050405020304" pitchFamily="18" charset="0"/>
              </a:rPr>
            </a:br>
            <a:r>
              <a:rPr lang="en-US" sz="2400" cap="none" dirty="0">
                <a:effectLst/>
                <a:latin typeface="Calibri" panose="020F0502020204030204" pitchFamily="34" charset="0"/>
                <a:ea typeface="Times New Roman" panose="02020603050405020304" pitchFamily="18" charset="0"/>
                <a:cs typeface="Times New Roman" panose="02020603050405020304" pitchFamily="18" charset="0"/>
              </a:rPr>
              <a:t>Daniel </a:t>
            </a:r>
            <a:r>
              <a:rPr lang="en-US" sz="2400" cap="none" dirty="0" err="1">
                <a:effectLst/>
                <a:latin typeface="Calibri" panose="020F0502020204030204" pitchFamily="34" charset="0"/>
                <a:ea typeface="Times New Roman" panose="02020603050405020304" pitchFamily="18" charset="0"/>
                <a:cs typeface="Times New Roman" panose="02020603050405020304" pitchFamily="18" charset="0"/>
              </a:rPr>
              <a:t>Enrandes</a:t>
            </a:r>
            <a:br>
              <a:rPr lang="en-US" sz="2400" cap="none" dirty="0">
                <a:effectLst/>
                <a:latin typeface="Calibri" panose="020F0502020204030204" pitchFamily="34" charset="0"/>
                <a:ea typeface="Times New Roman" panose="02020603050405020304" pitchFamily="18" charset="0"/>
                <a:cs typeface="Times New Roman" panose="02020603050405020304" pitchFamily="18" charset="0"/>
              </a:rPr>
            </a:br>
            <a:br>
              <a:rPr lang="en-US" sz="2400" dirty="0">
                <a:effectLst/>
                <a:latin typeface="Calibri" panose="020F0502020204030204" pitchFamily="34" charset="0"/>
                <a:ea typeface="Times New Roman" panose="02020603050405020304" pitchFamily="18" charset="0"/>
                <a:cs typeface="Times New Roman" panose="02020603050405020304" pitchFamily="18" charset="0"/>
              </a:rPr>
            </a:br>
            <a:br>
              <a:rPr lang="en-US" sz="2400" dirty="0">
                <a:effectLst/>
                <a:latin typeface="Calibri" panose="020F0502020204030204" pitchFamily="34" charset="0"/>
                <a:ea typeface="Times New Roman" panose="02020603050405020304" pitchFamily="18" charset="0"/>
                <a:cs typeface="Times New Roman" panose="02020603050405020304" pitchFamily="18" charset="0"/>
              </a:rPr>
            </a:br>
            <a:br>
              <a:rPr lang="en-US" sz="2400" dirty="0">
                <a:effectLst/>
                <a:latin typeface="Calibri" panose="020F0502020204030204" pitchFamily="34" charset="0"/>
                <a:ea typeface="Times New Roman" panose="02020603050405020304" pitchFamily="18" charset="0"/>
                <a:cs typeface="Times New Roman" panose="02020603050405020304" pitchFamily="18" charset="0"/>
              </a:rPr>
            </a:b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3376579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CEC3C-B757-4A42-BBB0-39E831502F7F}"/>
              </a:ext>
            </a:extLst>
          </p:cNvPr>
          <p:cNvSpPr>
            <a:spLocks noGrp="1"/>
          </p:cNvSpPr>
          <p:nvPr>
            <p:ph type="title"/>
          </p:nvPr>
        </p:nvSpPr>
        <p:spPr>
          <a:xfrm>
            <a:off x="628650" y="117586"/>
            <a:ext cx="7886700" cy="994172"/>
          </a:xfrm>
        </p:spPr>
        <p:txBody>
          <a:bodyPr/>
          <a:lstStyle/>
          <a:p>
            <a:r>
              <a:rPr lang="en-US" b="1" dirty="0"/>
              <a:t>Top Risks</a:t>
            </a:r>
          </a:p>
        </p:txBody>
      </p:sp>
      <p:sp>
        <p:nvSpPr>
          <p:cNvPr id="3" name="Content Placeholder 2">
            <a:extLst>
              <a:ext uri="{FF2B5EF4-FFF2-40B4-BE49-F238E27FC236}">
                <a16:creationId xmlns:a16="http://schemas.microsoft.com/office/drawing/2014/main" id="{51F43978-A3CE-45BB-A216-915A82DE53D3}"/>
              </a:ext>
            </a:extLst>
          </p:cNvPr>
          <p:cNvSpPr>
            <a:spLocks noGrp="1"/>
          </p:cNvSpPr>
          <p:nvPr>
            <p:ph idx="1"/>
          </p:nvPr>
        </p:nvSpPr>
        <p:spPr>
          <a:xfrm>
            <a:off x="1415332" y="902473"/>
            <a:ext cx="6762584" cy="4123441"/>
          </a:xfrm>
        </p:spPr>
        <p:txBody>
          <a:bodyPr>
            <a:normAutofit lnSpcReduction="10000"/>
          </a:bodyPr>
          <a:lstStyle/>
          <a:p>
            <a:r>
              <a:rPr lang="en-US" sz="1400" b="1" u="sng" dirty="0"/>
              <a:t>Programmatic</a:t>
            </a:r>
          </a:p>
          <a:p>
            <a:r>
              <a:rPr lang="en-US" sz="1400" dirty="0"/>
              <a:t>Ability to meet early 2024 schedule</a:t>
            </a:r>
          </a:p>
          <a:p>
            <a:r>
              <a:rPr lang="en-US" sz="1400" dirty="0"/>
              <a:t>Insufficient project and systems engineering staffing</a:t>
            </a:r>
          </a:p>
          <a:p>
            <a:r>
              <a:rPr lang="en-US" sz="1400" dirty="0"/>
              <a:t>Technical support from partner organizations not understood</a:t>
            </a:r>
          </a:p>
          <a:p>
            <a:r>
              <a:rPr lang="en-US" sz="1400" dirty="0"/>
              <a:t>Obtaining sufficient and timely Funding</a:t>
            </a:r>
          </a:p>
          <a:p>
            <a:r>
              <a:rPr lang="en-US" sz="1400" dirty="0"/>
              <a:t>ITAR</a:t>
            </a:r>
          </a:p>
          <a:p>
            <a:r>
              <a:rPr lang="en-US" sz="1400" b="1" u="sng" dirty="0"/>
              <a:t>Technical</a:t>
            </a:r>
          </a:p>
          <a:p>
            <a:r>
              <a:rPr lang="en-US" sz="1400" dirty="0"/>
              <a:t>Mission success risk: Thermal control design (team expertise)</a:t>
            </a:r>
          </a:p>
          <a:p>
            <a:r>
              <a:rPr lang="en-US" sz="1400" dirty="0"/>
              <a:t>Microwave RF safety hazards</a:t>
            </a:r>
          </a:p>
          <a:p>
            <a:r>
              <a:rPr lang="en-US" sz="1400" dirty="0"/>
              <a:t>Impact of radiation and single event effects on system reliability</a:t>
            </a:r>
          </a:p>
          <a:p>
            <a:r>
              <a:rPr lang="en-US" sz="1400" dirty="0"/>
              <a:t>Gateway interface definitions unknown</a:t>
            </a:r>
          </a:p>
          <a:p>
            <a:r>
              <a:rPr lang="en-US" sz="1400" dirty="0"/>
              <a:t>Gateway environments unknown</a:t>
            </a:r>
          </a:p>
          <a:p>
            <a:r>
              <a:rPr lang="en-US" sz="1400" dirty="0"/>
              <a:t>Gateway vehicle attitude and Earth obstructions not fully understood</a:t>
            </a:r>
          </a:p>
          <a:p>
            <a:r>
              <a:rPr lang="en-US" sz="1400" dirty="0"/>
              <a:t>Inadequate mechanical engineering skills in team</a:t>
            </a:r>
          </a:p>
          <a:p>
            <a:r>
              <a:rPr lang="en-US" sz="1400" dirty="0"/>
              <a:t>Inadequate antenna design skills in team</a:t>
            </a:r>
          </a:p>
          <a:p>
            <a:r>
              <a:rPr lang="en-US" sz="1400" dirty="0"/>
              <a:t>Manifest on Gateway</a:t>
            </a:r>
          </a:p>
          <a:p>
            <a:endParaRPr lang="en-US" sz="1400" dirty="0"/>
          </a:p>
          <a:p>
            <a:endParaRPr lang="en-US" sz="1400" dirty="0"/>
          </a:p>
          <a:p>
            <a:endParaRPr lang="en-US" sz="1400" dirty="0"/>
          </a:p>
        </p:txBody>
      </p:sp>
    </p:spTree>
    <p:extLst>
      <p:ext uri="{BB962C8B-B14F-4D97-AF65-F5344CB8AC3E}">
        <p14:creationId xmlns:p14="http://schemas.microsoft.com/office/powerpoint/2010/main" val="416937792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421E4-C0E7-4B64-9250-A79E3A3C9C4A}"/>
              </a:ext>
            </a:extLst>
          </p:cNvPr>
          <p:cNvSpPr>
            <a:spLocks noGrp="1"/>
          </p:cNvSpPr>
          <p:nvPr>
            <p:ph type="title"/>
          </p:nvPr>
        </p:nvSpPr>
        <p:spPr>
          <a:xfrm>
            <a:off x="628650" y="273844"/>
            <a:ext cx="7886700" cy="497086"/>
          </a:xfrm>
        </p:spPr>
        <p:txBody>
          <a:bodyPr>
            <a:normAutofit fontScale="90000"/>
          </a:bodyPr>
          <a:lstStyle/>
          <a:p>
            <a:r>
              <a:rPr lang="en-US" sz="2700" dirty="0"/>
              <a:t>Risk: 1P Ability to Meet 2024 Schedule </a:t>
            </a:r>
          </a:p>
        </p:txBody>
      </p:sp>
      <p:graphicFrame>
        <p:nvGraphicFramePr>
          <p:cNvPr id="11" name="Content Placeholder 10">
            <a:extLst>
              <a:ext uri="{FF2B5EF4-FFF2-40B4-BE49-F238E27FC236}">
                <a16:creationId xmlns:a16="http://schemas.microsoft.com/office/drawing/2014/main" id="{064C4846-FE6A-44FD-B59F-A3D143C86F94}"/>
              </a:ext>
            </a:extLst>
          </p:cNvPr>
          <p:cNvGraphicFramePr>
            <a:graphicFrameLocks noGrp="1"/>
          </p:cNvGraphicFramePr>
          <p:nvPr>
            <p:ph sz="half" idx="1"/>
          </p:nvPr>
        </p:nvGraphicFramePr>
        <p:xfrm>
          <a:off x="5727971" y="902405"/>
          <a:ext cx="2838450" cy="2750346"/>
        </p:xfrm>
        <a:graphic>
          <a:graphicData uri="http://schemas.openxmlformats.org/drawingml/2006/table">
            <a:tbl>
              <a:tblPr>
                <a:tableStyleId>{5C22544A-7EE6-4342-B048-85BDC9FD1C3A}</a:tableStyleId>
              </a:tblPr>
              <a:tblGrid>
                <a:gridCol w="228600">
                  <a:extLst>
                    <a:ext uri="{9D8B030D-6E8A-4147-A177-3AD203B41FA5}">
                      <a16:colId xmlns:a16="http://schemas.microsoft.com/office/drawing/2014/main" val="2307164707"/>
                    </a:ext>
                  </a:extLst>
                </a:gridCol>
                <a:gridCol w="228600">
                  <a:extLst>
                    <a:ext uri="{9D8B030D-6E8A-4147-A177-3AD203B41FA5}">
                      <a16:colId xmlns:a16="http://schemas.microsoft.com/office/drawing/2014/main" val="129119239"/>
                    </a:ext>
                  </a:extLst>
                </a:gridCol>
                <a:gridCol w="476250">
                  <a:extLst>
                    <a:ext uri="{9D8B030D-6E8A-4147-A177-3AD203B41FA5}">
                      <a16:colId xmlns:a16="http://schemas.microsoft.com/office/drawing/2014/main" val="3842737485"/>
                    </a:ext>
                  </a:extLst>
                </a:gridCol>
                <a:gridCol w="476250">
                  <a:extLst>
                    <a:ext uri="{9D8B030D-6E8A-4147-A177-3AD203B41FA5}">
                      <a16:colId xmlns:a16="http://schemas.microsoft.com/office/drawing/2014/main" val="980936840"/>
                    </a:ext>
                  </a:extLst>
                </a:gridCol>
                <a:gridCol w="476250">
                  <a:extLst>
                    <a:ext uri="{9D8B030D-6E8A-4147-A177-3AD203B41FA5}">
                      <a16:colId xmlns:a16="http://schemas.microsoft.com/office/drawing/2014/main" val="4000237620"/>
                    </a:ext>
                  </a:extLst>
                </a:gridCol>
                <a:gridCol w="476250">
                  <a:extLst>
                    <a:ext uri="{9D8B030D-6E8A-4147-A177-3AD203B41FA5}">
                      <a16:colId xmlns:a16="http://schemas.microsoft.com/office/drawing/2014/main" val="277634466"/>
                    </a:ext>
                  </a:extLst>
                </a:gridCol>
                <a:gridCol w="476250">
                  <a:extLst>
                    <a:ext uri="{9D8B030D-6E8A-4147-A177-3AD203B41FA5}">
                      <a16:colId xmlns:a16="http://schemas.microsoft.com/office/drawing/2014/main" val="3523621301"/>
                    </a:ext>
                  </a:extLst>
                </a:gridCol>
              </a:tblGrid>
              <a:tr h="464344">
                <a:tc rowSpan="5">
                  <a:txBody>
                    <a:bodyPr/>
                    <a:lstStyle/>
                    <a:p>
                      <a:pPr algn="ctr" fontAlgn="ctr"/>
                      <a:r>
                        <a:rPr lang="en-US" sz="1100" u="none" strike="noStrike" dirty="0">
                          <a:effectLst/>
                        </a:rPr>
                        <a:t>Likelihood</a:t>
                      </a:r>
                      <a:endParaRPr lang="en-US" sz="1100" b="0" i="0" u="none" strike="noStrike" dirty="0">
                        <a:solidFill>
                          <a:srgbClr val="000000"/>
                        </a:solidFill>
                        <a:effectLst/>
                        <a:latin typeface="Calibri" panose="020F0502020204030204" pitchFamily="34" charset="0"/>
                      </a:endParaRPr>
                    </a:p>
                  </a:txBody>
                  <a:tcPr marL="7144" marR="7144" marT="7144" marB="0" vert="vert270" anchor="ctr" anchorCtr="1"/>
                </a:tc>
                <a:tc>
                  <a:txBody>
                    <a:bodyPr/>
                    <a:lstStyle/>
                    <a:p>
                      <a:pPr algn="ctr" fontAlgn="ctr"/>
                      <a:r>
                        <a:rPr lang="en-US" sz="900" b="0" i="0" u="none" strike="noStrike" dirty="0">
                          <a:solidFill>
                            <a:srgbClr val="000000"/>
                          </a:solidFill>
                          <a:effectLst/>
                          <a:latin typeface="Calibri" panose="020F0502020204030204" pitchFamily="34" charset="0"/>
                        </a:rPr>
                        <a:t>5</a:t>
                      </a:r>
                    </a:p>
                  </a:txBody>
                  <a:tcPr marL="7144" marR="7144" marT="7144" marB="0" anchor="ctr" anchorCtr="1"/>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00B050"/>
                    </a:solidFill>
                  </a:tcPr>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FF00"/>
                    </a:solidFill>
                  </a:tcPr>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0000"/>
                    </a:solidFill>
                  </a:tcPr>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0000"/>
                    </a:solidFill>
                  </a:tcPr>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0000"/>
                    </a:solidFill>
                  </a:tcPr>
                </a:tc>
                <a:extLst>
                  <a:ext uri="{0D108BD9-81ED-4DB2-BD59-A6C34878D82A}">
                    <a16:rowId xmlns:a16="http://schemas.microsoft.com/office/drawing/2014/main" val="4189605034"/>
                  </a:ext>
                </a:extLst>
              </a:tr>
              <a:tr h="464344">
                <a:tc vMerge="1">
                  <a:txBody>
                    <a:bodyPr/>
                    <a:lstStyle/>
                    <a:p>
                      <a:endParaRPr lang="en-US"/>
                    </a:p>
                  </a:txBody>
                  <a:tcPr/>
                </a:tc>
                <a:tc>
                  <a:txBody>
                    <a:bodyPr/>
                    <a:lstStyle/>
                    <a:p>
                      <a:pPr algn="ctr" fontAlgn="ctr"/>
                      <a:r>
                        <a:rPr lang="en-US" sz="900" b="0" i="0" u="none" strike="noStrike" dirty="0">
                          <a:solidFill>
                            <a:srgbClr val="000000"/>
                          </a:solidFill>
                          <a:effectLst/>
                          <a:latin typeface="Calibri" panose="020F0502020204030204" pitchFamily="34" charset="0"/>
                        </a:rPr>
                        <a:t>4</a:t>
                      </a:r>
                    </a:p>
                  </a:txBody>
                  <a:tcPr marL="7144" marR="7144" marT="7144" marB="0" anchor="ctr" anchorCtr="1"/>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00B050"/>
                    </a:solidFill>
                  </a:tcPr>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FF00"/>
                    </a:solidFill>
                  </a:tcPr>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FF00"/>
                    </a:solidFill>
                  </a:tcPr>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0000"/>
                    </a:solidFill>
                  </a:tcPr>
                </a:tc>
                <a:tc>
                  <a:txBody>
                    <a:bodyPr/>
                    <a:lstStyle/>
                    <a:p>
                      <a:pPr algn="ctr" fontAlgn="b"/>
                      <a:r>
                        <a:rPr lang="en-US" sz="3000" u="none" strike="noStrike" dirty="0">
                          <a:effectLst/>
                        </a:rPr>
                        <a:t>X</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0000"/>
                    </a:solidFill>
                  </a:tcPr>
                </a:tc>
                <a:extLst>
                  <a:ext uri="{0D108BD9-81ED-4DB2-BD59-A6C34878D82A}">
                    <a16:rowId xmlns:a16="http://schemas.microsoft.com/office/drawing/2014/main" val="3565279087"/>
                  </a:ext>
                </a:extLst>
              </a:tr>
              <a:tr h="464344">
                <a:tc vMerge="1">
                  <a:txBody>
                    <a:bodyPr/>
                    <a:lstStyle/>
                    <a:p>
                      <a:endParaRPr lang="en-US"/>
                    </a:p>
                  </a:txBody>
                  <a:tcPr/>
                </a:tc>
                <a:tc>
                  <a:txBody>
                    <a:bodyPr/>
                    <a:lstStyle/>
                    <a:p>
                      <a:pPr algn="ctr" fontAlgn="ctr"/>
                      <a:r>
                        <a:rPr lang="en-US" sz="900" u="none" strike="noStrike" dirty="0">
                          <a:effectLst/>
                        </a:rPr>
                        <a:t>3</a:t>
                      </a:r>
                      <a:endParaRPr lang="en-US" sz="900" b="0" i="0" u="none" strike="noStrike" dirty="0">
                        <a:solidFill>
                          <a:srgbClr val="000000"/>
                        </a:solidFill>
                        <a:effectLst/>
                        <a:latin typeface="Calibri" panose="020F0502020204030204" pitchFamily="34" charset="0"/>
                      </a:endParaRPr>
                    </a:p>
                  </a:txBody>
                  <a:tcPr marL="7144" marR="7144" marT="7144" marB="0" anchor="ctr" anchorCtr="1"/>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00B050"/>
                    </a:solidFill>
                  </a:tcPr>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00B050"/>
                    </a:solidFill>
                  </a:tcPr>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FF00"/>
                    </a:solidFill>
                  </a:tcPr>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FF00"/>
                    </a:solidFill>
                  </a:tcPr>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0000"/>
                    </a:solidFill>
                  </a:tcPr>
                </a:tc>
                <a:extLst>
                  <a:ext uri="{0D108BD9-81ED-4DB2-BD59-A6C34878D82A}">
                    <a16:rowId xmlns:a16="http://schemas.microsoft.com/office/drawing/2014/main" val="3187706118"/>
                  </a:ext>
                </a:extLst>
              </a:tr>
              <a:tr h="464344">
                <a:tc vMerge="1">
                  <a:txBody>
                    <a:bodyPr/>
                    <a:lstStyle/>
                    <a:p>
                      <a:endParaRPr lang="en-US"/>
                    </a:p>
                  </a:txBody>
                  <a:tcPr/>
                </a:tc>
                <a:tc>
                  <a:txBody>
                    <a:bodyPr/>
                    <a:lstStyle/>
                    <a:p>
                      <a:pPr algn="ctr" fontAlgn="ctr"/>
                      <a:r>
                        <a:rPr lang="en-US" sz="900" b="0" i="0" u="none" strike="noStrike" dirty="0">
                          <a:solidFill>
                            <a:srgbClr val="000000"/>
                          </a:solidFill>
                          <a:effectLst/>
                          <a:latin typeface="Calibri" panose="020F0502020204030204" pitchFamily="34" charset="0"/>
                        </a:rPr>
                        <a:t>2</a:t>
                      </a:r>
                    </a:p>
                  </a:txBody>
                  <a:tcPr marL="7144" marR="7144" marT="7144" marB="0" anchor="ctr" anchorCtr="1"/>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00B050"/>
                    </a:solidFill>
                  </a:tcPr>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00B050"/>
                    </a:solidFill>
                  </a:tcPr>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FF00"/>
                    </a:solidFill>
                  </a:tcPr>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FF00"/>
                    </a:solidFill>
                  </a:tcPr>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FF00"/>
                    </a:solidFill>
                  </a:tcPr>
                </a:tc>
                <a:extLst>
                  <a:ext uri="{0D108BD9-81ED-4DB2-BD59-A6C34878D82A}">
                    <a16:rowId xmlns:a16="http://schemas.microsoft.com/office/drawing/2014/main" val="2280986859"/>
                  </a:ext>
                </a:extLst>
              </a:tr>
              <a:tr h="464344">
                <a:tc vMerge="1">
                  <a:txBody>
                    <a:bodyPr/>
                    <a:lstStyle/>
                    <a:p>
                      <a:endParaRPr lang="en-US"/>
                    </a:p>
                  </a:txBody>
                  <a:tcPr/>
                </a:tc>
                <a:tc>
                  <a:txBody>
                    <a:bodyPr/>
                    <a:lstStyle/>
                    <a:p>
                      <a:pPr algn="ctr" fontAlgn="ctr"/>
                      <a:r>
                        <a:rPr lang="en-US" sz="900" b="0" i="0" u="none" strike="noStrike" dirty="0">
                          <a:solidFill>
                            <a:srgbClr val="000000"/>
                          </a:solidFill>
                          <a:effectLst/>
                          <a:latin typeface="Calibri" panose="020F0502020204030204" pitchFamily="34" charset="0"/>
                        </a:rPr>
                        <a:t>1</a:t>
                      </a:r>
                    </a:p>
                  </a:txBody>
                  <a:tcPr marL="7144" marR="7144" marT="7144" marB="0" anchor="ctr" anchorCtr="1"/>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00B050"/>
                    </a:solidFill>
                  </a:tcPr>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00B050"/>
                    </a:solidFill>
                  </a:tcPr>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00B050"/>
                    </a:solidFill>
                  </a:tcPr>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00B050"/>
                    </a:solidFill>
                  </a:tcPr>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FF00"/>
                    </a:solidFill>
                  </a:tcPr>
                </a:tc>
                <a:extLst>
                  <a:ext uri="{0D108BD9-81ED-4DB2-BD59-A6C34878D82A}">
                    <a16:rowId xmlns:a16="http://schemas.microsoft.com/office/drawing/2014/main" val="2862173531"/>
                  </a:ext>
                </a:extLst>
              </a:tr>
              <a:tr h="214313">
                <a:tc>
                  <a:txBody>
                    <a:bodyPr/>
                    <a:lstStyle/>
                    <a:p>
                      <a:pPr algn="l" fontAlgn="ctr"/>
                      <a:endParaRPr lang="en-US" sz="800" b="0" i="0" u="none" strike="noStrike" dirty="0">
                        <a:solidFill>
                          <a:srgbClr val="000000"/>
                        </a:solidFill>
                        <a:effectLst/>
                        <a:latin typeface="Calibri" panose="020F0502020204030204" pitchFamily="34" charset="0"/>
                      </a:endParaRPr>
                    </a:p>
                  </a:txBody>
                  <a:tcPr marL="7144" marR="7144" marT="7144" marB="0" anchor="ctr" anchorCtr="1"/>
                </a:tc>
                <a:tc>
                  <a:txBody>
                    <a:bodyPr/>
                    <a:lstStyle/>
                    <a:p>
                      <a:pPr algn="l" fontAlgn="ctr"/>
                      <a:endParaRPr lang="en-US" sz="800" b="0" i="0" u="none" strike="noStrike" dirty="0">
                        <a:solidFill>
                          <a:srgbClr val="000000"/>
                        </a:solidFill>
                        <a:effectLst/>
                        <a:latin typeface="Calibri" panose="020F0502020204030204" pitchFamily="34" charset="0"/>
                      </a:endParaRPr>
                    </a:p>
                  </a:txBody>
                  <a:tcPr marL="7144" marR="7144" marT="7144" marB="0" anchor="ctr" anchorCtr="1"/>
                </a:tc>
                <a:tc>
                  <a:txBody>
                    <a:bodyPr/>
                    <a:lstStyle/>
                    <a:p>
                      <a:pPr algn="ctr" fontAlgn="ctr"/>
                      <a:r>
                        <a:rPr lang="en-US" sz="900" u="none" strike="noStrike" dirty="0">
                          <a:effectLst/>
                        </a:rPr>
                        <a:t>1</a:t>
                      </a:r>
                      <a:endParaRPr lang="en-US" sz="900" b="0" i="0" u="none" strike="noStrike" dirty="0">
                        <a:solidFill>
                          <a:srgbClr val="000000"/>
                        </a:solidFill>
                        <a:effectLst/>
                        <a:latin typeface="Calibri" panose="020F0502020204030204" pitchFamily="34" charset="0"/>
                      </a:endParaRPr>
                    </a:p>
                  </a:txBody>
                  <a:tcPr marL="7144" marR="7144" marT="7144" marB="0" anchor="ctr" anchorCtr="1"/>
                </a:tc>
                <a:tc>
                  <a:txBody>
                    <a:bodyPr/>
                    <a:lstStyle/>
                    <a:p>
                      <a:pPr algn="ctr" fontAlgn="ctr"/>
                      <a:r>
                        <a:rPr lang="en-US" sz="900" u="none" strike="noStrike" dirty="0">
                          <a:effectLst/>
                        </a:rPr>
                        <a:t>2</a:t>
                      </a:r>
                      <a:endParaRPr lang="en-US" sz="900" b="0" i="0" u="none" strike="noStrike" dirty="0">
                        <a:solidFill>
                          <a:srgbClr val="000000"/>
                        </a:solidFill>
                        <a:effectLst/>
                        <a:latin typeface="Calibri" panose="020F0502020204030204" pitchFamily="34" charset="0"/>
                      </a:endParaRPr>
                    </a:p>
                  </a:txBody>
                  <a:tcPr marL="7144" marR="7144" marT="7144" marB="0" anchor="ctr" anchorCtr="1"/>
                </a:tc>
                <a:tc>
                  <a:txBody>
                    <a:bodyPr/>
                    <a:lstStyle/>
                    <a:p>
                      <a:pPr algn="ctr" fontAlgn="ctr"/>
                      <a:r>
                        <a:rPr lang="en-US" sz="900" u="none" strike="noStrike" dirty="0">
                          <a:effectLst/>
                        </a:rPr>
                        <a:t>3</a:t>
                      </a:r>
                      <a:endParaRPr lang="en-US" sz="900" b="0" i="0" u="none" strike="noStrike" dirty="0">
                        <a:solidFill>
                          <a:srgbClr val="000000"/>
                        </a:solidFill>
                        <a:effectLst/>
                        <a:latin typeface="Calibri" panose="020F0502020204030204" pitchFamily="34" charset="0"/>
                      </a:endParaRPr>
                    </a:p>
                  </a:txBody>
                  <a:tcPr marL="7144" marR="7144" marT="7144" marB="0" anchor="ctr" anchorCtr="1"/>
                </a:tc>
                <a:tc>
                  <a:txBody>
                    <a:bodyPr/>
                    <a:lstStyle/>
                    <a:p>
                      <a:pPr algn="ctr" fontAlgn="ctr"/>
                      <a:r>
                        <a:rPr lang="en-US" sz="900" u="none" strike="noStrike" dirty="0">
                          <a:effectLst/>
                        </a:rPr>
                        <a:t>4</a:t>
                      </a:r>
                      <a:endParaRPr lang="en-US" sz="900" b="0" i="0" u="none" strike="noStrike" dirty="0">
                        <a:solidFill>
                          <a:srgbClr val="000000"/>
                        </a:solidFill>
                        <a:effectLst/>
                        <a:latin typeface="Calibri" panose="020F0502020204030204" pitchFamily="34" charset="0"/>
                      </a:endParaRPr>
                    </a:p>
                  </a:txBody>
                  <a:tcPr marL="7144" marR="7144" marT="7144" marB="0" anchor="ctr" anchorCtr="1"/>
                </a:tc>
                <a:tc>
                  <a:txBody>
                    <a:bodyPr/>
                    <a:lstStyle/>
                    <a:p>
                      <a:pPr algn="ctr" fontAlgn="ctr"/>
                      <a:r>
                        <a:rPr lang="en-US" sz="900" u="none" strike="noStrike" dirty="0">
                          <a:effectLst/>
                        </a:rPr>
                        <a:t>5</a:t>
                      </a:r>
                      <a:endParaRPr lang="en-US" sz="900" b="0" i="0" u="none" strike="noStrike" dirty="0">
                        <a:solidFill>
                          <a:srgbClr val="000000"/>
                        </a:solidFill>
                        <a:effectLst/>
                        <a:latin typeface="Calibri" panose="020F0502020204030204" pitchFamily="34" charset="0"/>
                      </a:endParaRPr>
                    </a:p>
                  </a:txBody>
                  <a:tcPr marL="7144" marR="7144" marT="7144" marB="0" anchor="ctr" anchorCtr="1"/>
                </a:tc>
                <a:extLst>
                  <a:ext uri="{0D108BD9-81ED-4DB2-BD59-A6C34878D82A}">
                    <a16:rowId xmlns:a16="http://schemas.microsoft.com/office/drawing/2014/main" val="1403495423"/>
                  </a:ext>
                </a:extLst>
              </a:tr>
              <a:tr h="214313">
                <a:tc>
                  <a:txBody>
                    <a:bodyPr/>
                    <a:lstStyle/>
                    <a:p>
                      <a:pPr algn="l" fontAlgn="b"/>
                      <a:endParaRPr lang="en-US" sz="800" b="0" i="0" u="none" strike="noStrike" dirty="0">
                        <a:solidFill>
                          <a:srgbClr val="000000"/>
                        </a:solidFill>
                        <a:effectLst/>
                        <a:latin typeface="Calibri" panose="020F0502020204030204" pitchFamily="34" charset="0"/>
                      </a:endParaRPr>
                    </a:p>
                  </a:txBody>
                  <a:tcPr marL="7144" marR="7144" marT="7144" marB="0" anchor="ctr" anchorCtr="1"/>
                </a:tc>
                <a:tc>
                  <a:txBody>
                    <a:bodyPr/>
                    <a:lstStyle/>
                    <a:p>
                      <a:pPr algn="l" fontAlgn="b"/>
                      <a:endParaRPr lang="en-US" sz="800" b="0" i="0" u="none" strike="noStrike" dirty="0">
                        <a:solidFill>
                          <a:srgbClr val="000000"/>
                        </a:solidFill>
                        <a:effectLst/>
                        <a:latin typeface="Calibri" panose="020F0502020204030204" pitchFamily="34" charset="0"/>
                      </a:endParaRPr>
                    </a:p>
                  </a:txBody>
                  <a:tcPr marL="7144" marR="7144" marT="7144" marB="0" anchor="ctr" anchorCtr="1"/>
                </a:tc>
                <a:tc gridSpan="5">
                  <a:txBody>
                    <a:bodyPr/>
                    <a:lstStyle/>
                    <a:p>
                      <a:pPr algn="ctr" fontAlgn="ctr"/>
                      <a:r>
                        <a:rPr lang="en-US" sz="1100" u="none" strike="noStrike" dirty="0">
                          <a:effectLst/>
                        </a:rPr>
                        <a:t>Consequences</a:t>
                      </a:r>
                      <a:endParaRPr lang="en-US" sz="1100" b="0" i="0" u="none" strike="noStrike" dirty="0">
                        <a:solidFill>
                          <a:srgbClr val="000000"/>
                        </a:solidFill>
                        <a:effectLst/>
                        <a:latin typeface="Calibri" panose="020F0502020204030204" pitchFamily="34" charset="0"/>
                      </a:endParaRPr>
                    </a:p>
                  </a:txBody>
                  <a:tcPr marL="7144" marR="7144" marT="7144" marB="0" anchor="ctr" anchorCtr="1"/>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86835399"/>
                  </a:ext>
                </a:extLst>
              </a:tr>
            </a:tbl>
          </a:graphicData>
        </a:graphic>
      </p:graphicFrame>
      <p:sp>
        <p:nvSpPr>
          <p:cNvPr id="5" name="Content Placeholder 4">
            <a:extLst>
              <a:ext uri="{FF2B5EF4-FFF2-40B4-BE49-F238E27FC236}">
                <a16:creationId xmlns:a16="http://schemas.microsoft.com/office/drawing/2014/main" id="{9DD28EF9-7AA5-4C3D-AB39-601BE201EE1E}"/>
              </a:ext>
            </a:extLst>
          </p:cNvPr>
          <p:cNvSpPr>
            <a:spLocks noGrp="1"/>
          </p:cNvSpPr>
          <p:nvPr>
            <p:ph sz="half" idx="2"/>
          </p:nvPr>
        </p:nvSpPr>
        <p:spPr>
          <a:xfrm>
            <a:off x="628650" y="1180701"/>
            <a:ext cx="4880919" cy="3595455"/>
          </a:xfrm>
        </p:spPr>
        <p:txBody>
          <a:bodyPr/>
          <a:lstStyle/>
          <a:p>
            <a:pPr marL="0" indent="0">
              <a:buNone/>
            </a:pPr>
            <a:r>
              <a:rPr lang="en-US" b="1" dirty="0">
                <a:solidFill>
                  <a:srgbClr val="FFFF00"/>
                </a:solidFill>
              </a:rPr>
              <a:t>Category:</a:t>
            </a:r>
            <a:r>
              <a:rPr lang="en-US" dirty="0">
                <a:solidFill>
                  <a:srgbClr val="FFFF00"/>
                </a:solidFill>
              </a:rPr>
              <a:t> </a:t>
            </a:r>
            <a:r>
              <a:rPr lang="en-US" dirty="0"/>
              <a:t>Programmatic</a:t>
            </a:r>
          </a:p>
          <a:p>
            <a:pPr marL="0" indent="0">
              <a:spcBef>
                <a:spcPts val="1350"/>
              </a:spcBef>
              <a:buNone/>
            </a:pPr>
            <a:r>
              <a:rPr lang="en-US" b="1" dirty="0">
                <a:solidFill>
                  <a:srgbClr val="FFFF00"/>
                </a:solidFill>
              </a:rPr>
              <a:t>Description:</a:t>
            </a:r>
            <a:r>
              <a:rPr lang="en-US" dirty="0">
                <a:solidFill>
                  <a:srgbClr val="FFFF00"/>
                </a:solidFill>
              </a:rPr>
              <a:t>  </a:t>
            </a:r>
          </a:p>
          <a:p>
            <a:pPr marL="0" indent="0">
              <a:buNone/>
            </a:pPr>
            <a:r>
              <a:rPr lang="en-US" sz="1800" dirty="0"/>
              <a:t>Three year period to design, build, test, and qualify system.</a:t>
            </a:r>
          </a:p>
          <a:p>
            <a:pPr marL="0" indent="0">
              <a:spcBef>
                <a:spcPts val="1350"/>
              </a:spcBef>
              <a:buNone/>
            </a:pPr>
            <a:r>
              <a:rPr lang="en-US" b="1" dirty="0">
                <a:solidFill>
                  <a:srgbClr val="FFFF00"/>
                </a:solidFill>
              </a:rPr>
              <a:t>Discussion:</a:t>
            </a:r>
          </a:p>
          <a:p>
            <a:pPr marL="0" indent="0">
              <a:buNone/>
            </a:pPr>
            <a:r>
              <a:rPr lang="en-US" sz="1800" dirty="0"/>
              <a:t>Schedule is very challenging and environment is not as well known</a:t>
            </a:r>
          </a:p>
          <a:p>
            <a:pPr marL="0" indent="0">
              <a:spcBef>
                <a:spcPts val="1350"/>
              </a:spcBef>
              <a:buNone/>
            </a:pPr>
            <a:r>
              <a:rPr lang="en-US" b="1" dirty="0">
                <a:solidFill>
                  <a:srgbClr val="FFFF00"/>
                </a:solidFill>
              </a:rPr>
              <a:t>Mitigation:</a:t>
            </a:r>
          </a:p>
          <a:p>
            <a:pPr marL="0" indent="0">
              <a:buNone/>
            </a:pPr>
            <a:r>
              <a:rPr lang="en-US" sz="1800" dirty="0"/>
              <a:t>Leverage ARISS experience.</a:t>
            </a:r>
          </a:p>
        </p:txBody>
      </p:sp>
      <p:sp>
        <p:nvSpPr>
          <p:cNvPr id="14" name="TextBox 13">
            <a:extLst>
              <a:ext uri="{FF2B5EF4-FFF2-40B4-BE49-F238E27FC236}">
                <a16:creationId xmlns:a16="http://schemas.microsoft.com/office/drawing/2014/main" id="{07B5F8F7-AC6B-4C96-8B21-F0D9E2EEE1FB}"/>
              </a:ext>
            </a:extLst>
          </p:cNvPr>
          <p:cNvSpPr txBox="1"/>
          <p:nvPr/>
        </p:nvSpPr>
        <p:spPr>
          <a:xfrm>
            <a:off x="5676900" y="3652748"/>
            <a:ext cx="2838450" cy="923330"/>
          </a:xfrm>
          <a:prstGeom prst="rect">
            <a:avLst/>
          </a:prstGeom>
          <a:noFill/>
        </p:spPr>
        <p:txBody>
          <a:bodyPr wrap="square" rtlCol="0">
            <a:spAutoFit/>
          </a:bodyPr>
          <a:lstStyle/>
          <a:p>
            <a:r>
              <a:rPr lang="en-US" b="1" dirty="0">
                <a:solidFill>
                  <a:srgbClr val="FFFF00"/>
                </a:solidFill>
              </a:rPr>
              <a:t>Risk Assessment: High</a:t>
            </a:r>
          </a:p>
          <a:p>
            <a:r>
              <a:rPr lang="en-US" dirty="0"/>
              <a:t>Likelihood: 4</a:t>
            </a:r>
          </a:p>
          <a:p>
            <a:r>
              <a:rPr lang="en-US" dirty="0"/>
              <a:t>Consequences: 5</a:t>
            </a:r>
            <a:endParaRPr lang="en-US" sz="1500" dirty="0"/>
          </a:p>
        </p:txBody>
      </p:sp>
    </p:spTree>
    <p:extLst>
      <p:ext uri="{BB962C8B-B14F-4D97-AF65-F5344CB8AC3E}">
        <p14:creationId xmlns:p14="http://schemas.microsoft.com/office/powerpoint/2010/main" val="335630502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421E4-C0E7-4B64-9250-A79E3A3C9C4A}"/>
              </a:ext>
            </a:extLst>
          </p:cNvPr>
          <p:cNvSpPr>
            <a:spLocks noGrp="1"/>
          </p:cNvSpPr>
          <p:nvPr>
            <p:ph type="title"/>
          </p:nvPr>
        </p:nvSpPr>
        <p:spPr>
          <a:xfrm>
            <a:off x="628650" y="273844"/>
            <a:ext cx="7886700" cy="497086"/>
          </a:xfrm>
        </p:spPr>
        <p:txBody>
          <a:bodyPr>
            <a:normAutofit fontScale="90000"/>
          </a:bodyPr>
          <a:lstStyle/>
          <a:p>
            <a:r>
              <a:rPr lang="en-US" sz="2700" dirty="0"/>
              <a:t>Risk: 2P Project and Systems Engineering Staffing</a:t>
            </a:r>
          </a:p>
        </p:txBody>
      </p:sp>
      <p:graphicFrame>
        <p:nvGraphicFramePr>
          <p:cNvPr id="11" name="Content Placeholder 10">
            <a:extLst>
              <a:ext uri="{FF2B5EF4-FFF2-40B4-BE49-F238E27FC236}">
                <a16:creationId xmlns:a16="http://schemas.microsoft.com/office/drawing/2014/main" id="{064C4846-FE6A-44FD-B59F-A3D143C86F94}"/>
              </a:ext>
            </a:extLst>
          </p:cNvPr>
          <p:cNvGraphicFramePr>
            <a:graphicFrameLocks noGrp="1"/>
          </p:cNvGraphicFramePr>
          <p:nvPr>
            <p:ph sz="half" idx="1"/>
          </p:nvPr>
        </p:nvGraphicFramePr>
        <p:xfrm>
          <a:off x="5727971" y="902405"/>
          <a:ext cx="2838450" cy="2750346"/>
        </p:xfrm>
        <a:graphic>
          <a:graphicData uri="http://schemas.openxmlformats.org/drawingml/2006/table">
            <a:tbl>
              <a:tblPr>
                <a:tableStyleId>{5C22544A-7EE6-4342-B048-85BDC9FD1C3A}</a:tableStyleId>
              </a:tblPr>
              <a:tblGrid>
                <a:gridCol w="228600">
                  <a:extLst>
                    <a:ext uri="{9D8B030D-6E8A-4147-A177-3AD203B41FA5}">
                      <a16:colId xmlns:a16="http://schemas.microsoft.com/office/drawing/2014/main" val="2307164707"/>
                    </a:ext>
                  </a:extLst>
                </a:gridCol>
                <a:gridCol w="228600">
                  <a:extLst>
                    <a:ext uri="{9D8B030D-6E8A-4147-A177-3AD203B41FA5}">
                      <a16:colId xmlns:a16="http://schemas.microsoft.com/office/drawing/2014/main" val="129119239"/>
                    </a:ext>
                  </a:extLst>
                </a:gridCol>
                <a:gridCol w="476250">
                  <a:extLst>
                    <a:ext uri="{9D8B030D-6E8A-4147-A177-3AD203B41FA5}">
                      <a16:colId xmlns:a16="http://schemas.microsoft.com/office/drawing/2014/main" val="3842737485"/>
                    </a:ext>
                  </a:extLst>
                </a:gridCol>
                <a:gridCol w="476250">
                  <a:extLst>
                    <a:ext uri="{9D8B030D-6E8A-4147-A177-3AD203B41FA5}">
                      <a16:colId xmlns:a16="http://schemas.microsoft.com/office/drawing/2014/main" val="980936840"/>
                    </a:ext>
                  </a:extLst>
                </a:gridCol>
                <a:gridCol w="476250">
                  <a:extLst>
                    <a:ext uri="{9D8B030D-6E8A-4147-A177-3AD203B41FA5}">
                      <a16:colId xmlns:a16="http://schemas.microsoft.com/office/drawing/2014/main" val="4000237620"/>
                    </a:ext>
                  </a:extLst>
                </a:gridCol>
                <a:gridCol w="476250">
                  <a:extLst>
                    <a:ext uri="{9D8B030D-6E8A-4147-A177-3AD203B41FA5}">
                      <a16:colId xmlns:a16="http://schemas.microsoft.com/office/drawing/2014/main" val="277634466"/>
                    </a:ext>
                  </a:extLst>
                </a:gridCol>
                <a:gridCol w="476250">
                  <a:extLst>
                    <a:ext uri="{9D8B030D-6E8A-4147-A177-3AD203B41FA5}">
                      <a16:colId xmlns:a16="http://schemas.microsoft.com/office/drawing/2014/main" val="3523621301"/>
                    </a:ext>
                  </a:extLst>
                </a:gridCol>
              </a:tblGrid>
              <a:tr h="464344">
                <a:tc rowSpan="5">
                  <a:txBody>
                    <a:bodyPr/>
                    <a:lstStyle/>
                    <a:p>
                      <a:pPr algn="ctr" fontAlgn="ctr"/>
                      <a:r>
                        <a:rPr lang="en-US" sz="1100" u="none" strike="noStrike" dirty="0">
                          <a:effectLst/>
                        </a:rPr>
                        <a:t>Likelihood</a:t>
                      </a:r>
                      <a:endParaRPr lang="en-US" sz="1100" b="0" i="0" u="none" strike="noStrike" dirty="0">
                        <a:solidFill>
                          <a:srgbClr val="000000"/>
                        </a:solidFill>
                        <a:effectLst/>
                        <a:latin typeface="Calibri" panose="020F0502020204030204" pitchFamily="34" charset="0"/>
                      </a:endParaRPr>
                    </a:p>
                  </a:txBody>
                  <a:tcPr marL="7144" marR="7144" marT="7144" marB="0" vert="vert270" anchor="ctr" anchorCtr="1"/>
                </a:tc>
                <a:tc>
                  <a:txBody>
                    <a:bodyPr/>
                    <a:lstStyle/>
                    <a:p>
                      <a:pPr algn="ctr" fontAlgn="ctr"/>
                      <a:r>
                        <a:rPr lang="en-US" sz="900" b="0" i="0" u="none" strike="noStrike" dirty="0">
                          <a:solidFill>
                            <a:srgbClr val="000000"/>
                          </a:solidFill>
                          <a:effectLst/>
                          <a:latin typeface="Calibri" panose="020F0502020204030204" pitchFamily="34" charset="0"/>
                        </a:rPr>
                        <a:t>5</a:t>
                      </a:r>
                    </a:p>
                  </a:txBody>
                  <a:tcPr marL="7144" marR="7144" marT="7144" marB="0" anchor="ctr" anchorCtr="1"/>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00B050"/>
                    </a:solidFill>
                  </a:tcPr>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FF00"/>
                    </a:solidFill>
                  </a:tcPr>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0000"/>
                    </a:solidFill>
                  </a:tcPr>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0000"/>
                    </a:solidFill>
                  </a:tcPr>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0000"/>
                    </a:solidFill>
                  </a:tcPr>
                </a:tc>
                <a:extLst>
                  <a:ext uri="{0D108BD9-81ED-4DB2-BD59-A6C34878D82A}">
                    <a16:rowId xmlns:a16="http://schemas.microsoft.com/office/drawing/2014/main" val="4189605034"/>
                  </a:ext>
                </a:extLst>
              </a:tr>
              <a:tr h="464344">
                <a:tc vMerge="1">
                  <a:txBody>
                    <a:bodyPr/>
                    <a:lstStyle/>
                    <a:p>
                      <a:endParaRPr lang="en-US"/>
                    </a:p>
                  </a:txBody>
                  <a:tcPr/>
                </a:tc>
                <a:tc>
                  <a:txBody>
                    <a:bodyPr/>
                    <a:lstStyle/>
                    <a:p>
                      <a:pPr algn="ctr" fontAlgn="ctr"/>
                      <a:r>
                        <a:rPr lang="en-US" sz="900" b="0" i="0" u="none" strike="noStrike" dirty="0">
                          <a:solidFill>
                            <a:srgbClr val="000000"/>
                          </a:solidFill>
                          <a:effectLst/>
                          <a:latin typeface="Calibri" panose="020F0502020204030204" pitchFamily="34" charset="0"/>
                        </a:rPr>
                        <a:t>4</a:t>
                      </a:r>
                    </a:p>
                  </a:txBody>
                  <a:tcPr marL="7144" marR="7144" marT="7144" marB="0" anchor="ctr" anchorCtr="1"/>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00B050"/>
                    </a:solidFill>
                  </a:tcPr>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FF00"/>
                    </a:solidFill>
                  </a:tcPr>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FF00"/>
                    </a:solidFill>
                  </a:tcPr>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0000"/>
                    </a:solidFill>
                  </a:tcPr>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0000"/>
                    </a:solidFill>
                  </a:tcPr>
                </a:tc>
                <a:extLst>
                  <a:ext uri="{0D108BD9-81ED-4DB2-BD59-A6C34878D82A}">
                    <a16:rowId xmlns:a16="http://schemas.microsoft.com/office/drawing/2014/main" val="3565279087"/>
                  </a:ext>
                </a:extLst>
              </a:tr>
              <a:tr h="464344">
                <a:tc vMerge="1">
                  <a:txBody>
                    <a:bodyPr/>
                    <a:lstStyle/>
                    <a:p>
                      <a:endParaRPr lang="en-US"/>
                    </a:p>
                  </a:txBody>
                  <a:tcPr/>
                </a:tc>
                <a:tc>
                  <a:txBody>
                    <a:bodyPr/>
                    <a:lstStyle/>
                    <a:p>
                      <a:pPr algn="ctr" fontAlgn="ctr"/>
                      <a:r>
                        <a:rPr lang="en-US" sz="900" u="none" strike="noStrike" dirty="0">
                          <a:effectLst/>
                        </a:rPr>
                        <a:t>3</a:t>
                      </a:r>
                      <a:endParaRPr lang="en-US" sz="900" b="0" i="0" u="none" strike="noStrike" dirty="0">
                        <a:solidFill>
                          <a:srgbClr val="000000"/>
                        </a:solidFill>
                        <a:effectLst/>
                        <a:latin typeface="Calibri" panose="020F0502020204030204" pitchFamily="34" charset="0"/>
                      </a:endParaRPr>
                    </a:p>
                  </a:txBody>
                  <a:tcPr marL="7144" marR="7144" marT="7144" marB="0" anchor="ctr" anchorCtr="1"/>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00B050"/>
                    </a:solidFill>
                  </a:tcPr>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00B050"/>
                    </a:solidFill>
                  </a:tcPr>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FF00"/>
                    </a:solidFill>
                  </a:tcPr>
                </a:tc>
                <a:tc>
                  <a:txBody>
                    <a:bodyPr/>
                    <a:lstStyle/>
                    <a:p>
                      <a:pPr algn="ctr" fontAlgn="b"/>
                      <a:r>
                        <a:rPr lang="en-US" sz="3000" u="none" strike="noStrike" dirty="0">
                          <a:effectLst/>
                        </a:rPr>
                        <a:t>X</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FF00"/>
                    </a:solidFill>
                  </a:tcPr>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0000"/>
                    </a:solidFill>
                  </a:tcPr>
                </a:tc>
                <a:extLst>
                  <a:ext uri="{0D108BD9-81ED-4DB2-BD59-A6C34878D82A}">
                    <a16:rowId xmlns:a16="http://schemas.microsoft.com/office/drawing/2014/main" val="3187706118"/>
                  </a:ext>
                </a:extLst>
              </a:tr>
              <a:tr h="464344">
                <a:tc vMerge="1">
                  <a:txBody>
                    <a:bodyPr/>
                    <a:lstStyle/>
                    <a:p>
                      <a:endParaRPr lang="en-US"/>
                    </a:p>
                  </a:txBody>
                  <a:tcPr/>
                </a:tc>
                <a:tc>
                  <a:txBody>
                    <a:bodyPr/>
                    <a:lstStyle/>
                    <a:p>
                      <a:pPr algn="ctr" fontAlgn="ctr"/>
                      <a:r>
                        <a:rPr lang="en-US" sz="900" b="0" i="0" u="none" strike="noStrike" dirty="0">
                          <a:solidFill>
                            <a:srgbClr val="000000"/>
                          </a:solidFill>
                          <a:effectLst/>
                          <a:latin typeface="Calibri" panose="020F0502020204030204" pitchFamily="34" charset="0"/>
                        </a:rPr>
                        <a:t>2</a:t>
                      </a:r>
                    </a:p>
                  </a:txBody>
                  <a:tcPr marL="7144" marR="7144" marT="7144" marB="0" anchor="ctr" anchorCtr="1"/>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00B050"/>
                    </a:solidFill>
                  </a:tcPr>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00B050"/>
                    </a:solidFill>
                  </a:tcPr>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FF00"/>
                    </a:solidFill>
                  </a:tcPr>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FF00"/>
                    </a:solidFill>
                  </a:tcPr>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FF00"/>
                    </a:solidFill>
                  </a:tcPr>
                </a:tc>
                <a:extLst>
                  <a:ext uri="{0D108BD9-81ED-4DB2-BD59-A6C34878D82A}">
                    <a16:rowId xmlns:a16="http://schemas.microsoft.com/office/drawing/2014/main" val="2280986859"/>
                  </a:ext>
                </a:extLst>
              </a:tr>
              <a:tr h="464344">
                <a:tc vMerge="1">
                  <a:txBody>
                    <a:bodyPr/>
                    <a:lstStyle/>
                    <a:p>
                      <a:endParaRPr lang="en-US"/>
                    </a:p>
                  </a:txBody>
                  <a:tcPr/>
                </a:tc>
                <a:tc>
                  <a:txBody>
                    <a:bodyPr/>
                    <a:lstStyle/>
                    <a:p>
                      <a:pPr algn="ctr" fontAlgn="ctr"/>
                      <a:r>
                        <a:rPr lang="en-US" sz="900" b="0" i="0" u="none" strike="noStrike" dirty="0">
                          <a:solidFill>
                            <a:srgbClr val="000000"/>
                          </a:solidFill>
                          <a:effectLst/>
                          <a:latin typeface="Calibri" panose="020F0502020204030204" pitchFamily="34" charset="0"/>
                        </a:rPr>
                        <a:t>1</a:t>
                      </a:r>
                    </a:p>
                  </a:txBody>
                  <a:tcPr marL="7144" marR="7144" marT="7144" marB="0" anchor="ctr" anchorCtr="1"/>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00B050"/>
                    </a:solidFill>
                  </a:tcPr>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00B050"/>
                    </a:solidFill>
                  </a:tcPr>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00B050"/>
                    </a:solidFill>
                  </a:tcPr>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00B050"/>
                    </a:solidFill>
                  </a:tcPr>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FF00"/>
                    </a:solidFill>
                  </a:tcPr>
                </a:tc>
                <a:extLst>
                  <a:ext uri="{0D108BD9-81ED-4DB2-BD59-A6C34878D82A}">
                    <a16:rowId xmlns:a16="http://schemas.microsoft.com/office/drawing/2014/main" val="2862173531"/>
                  </a:ext>
                </a:extLst>
              </a:tr>
              <a:tr h="214313">
                <a:tc>
                  <a:txBody>
                    <a:bodyPr/>
                    <a:lstStyle/>
                    <a:p>
                      <a:pPr algn="l" fontAlgn="ctr"/>
                      <a:endParaRPr lang="en-US" sz="800" b="0" i="0" u="none" strike="noStrike" dirty="0">
                        <a:solidFill>
                          <a:srgbClr val="000000"/>
                        </a:solidFill>
                        <a:effectLst/>
                        <a:latin typeface="Calibri" panose="020F0502020204030204" pitchFamily="34" charset="0"/>
                      </a:endParaRPr>
                    </a:p>
                  </a:txBody>
                  <a:tcPr marL="7144" marR="7144" marT="7144" marB="0" anchor="ctr" anchorCtr="1"/>
                </a:tc>
                <a:tc>
                  <a:txBody>
                    <a:bodyPr/>
                    <a:lstStyle/>
                    <a:p>
                      <a:pPr algn="l" fontAlgn="ctr"/>
                      <a:endParaRPr lang="en-US" sz="800" b="0" i="0" u="none" strike="noStrike" dirty="0">
                        <a:solidFill>
                          <a:srgbClr val="000000"/>
                        </a:solidFill>
                        <a:effectLst/>
                        <a:latin typeface="Calibri" panose="020F0502020204030204" pitchFamily="34" charset="0"/>
                      </a:endParaRPr>
                    </a:p>
                  </a:txBody>
                  <a:tcPr marL="7144" marR="7144" marT="7144" marB="0" anchor="ctr" anchorCtr="1"/>
                </a:tc>
                <a:tc>
                  <a:txBody>
                    <a:bodyPr/>
                    <a:lstStyle/>
                    <a:p>
                      <a:pPr algn="ctr" fontAlgn="ctr"/>
                      <a:r>
                        <a:rPr lang="en-US" sz="900" u="none" strike="noStrike" dirty="0">
                          <a:effectLst/>
                        </a:rPr>
                        <a:t>1</a:t>
                      </a:r>
                      <a:endParaRPr lang="en-US" sz="900" b="0" i="0" u="none" strike="noStrike" dirty="0">
                        <a:solidFill>
                          <a:srgbClr val="000000"/>
                        </a:solidFill>
                        <a:effectLst/>
                        <a:latin typeface="Calibri" panose="020F0502020204030204" pitchFamily="34" charset="0"/>
                      </a:endParaRPr>
                    </a:p>
                  </a:txBody>
                  <a:tcPr marL="7144" marR="7144" marT="7144" marB="0" anchor="ctr" anchorCtr="1"/>
                </a:tc>
                <a:tc>
                  <a:txBody>
                    <a:bodyPr/>
                    <a:lstStyle/>
                    <a:p>
                      <a:pPr algn="ctr" fontAlgn="ctr"/>
                      <a:r>
                        <a:rPr lang="en-US" sz="900" u="none" strike="noStrike" dirty="0">
                          <a:effectLst/>
                        </a:rPr>
                        <a:t>2</a:t>
                      </a:r>
                      <a:endParaRPr lang="en-US" sz="900" b="0" i="0" u="none" strike="noStrike" dirty="0">
                        <a:solidFill>
                          <a:srgbClr val="000000"/>
                        </a:solidFill>
                        <a:effectLst/>
                        <a:latin typeface="Calibri" panose="020F0502020204030204" pitchFamily="34" charset="0"/>
                      </a:endParaRPr>
                    </a:p>
                  </a:txBody>
                  <a:tcPr marL="7144" marR="7144" marT="7144" marB="0" anchor="ctr" anchorCtr="1"/>
                </a:tc>
                <a:tc>
                  <a:txBody>
                    <a:bodyPr/>
                    <a:lstStyle/>
                    <a:p>
                      <a:pPr algn="ctr" fontAlgn="ctr"/>
                      <a:r>
                        <a:rPr lang="en-US" sz="900" u="none" strike="noStrike" dirty="0">
                          <a:effectLst/>
                        </a:rPr>
                        <a:t>3</a:t>
                      </a:r>
                      <a:endParaRPr lang="en-US" sz="900" b="0" i="0" u="none" strike="noStrike" dirty="0">
                        <a:solidFill>
                          <a:srgbClr val="000000"/>
                        </a:solidFill>
                        <a:effectLst/>
                        <a:latin typeface="Calibri" panose="020F0502020204030204" pitchFamily="34" charset="0"/>
                      </a:endParaRPr>
                    </a:p>
                  </a:txBody>
                  <a:tcPr marL="7144" marR="7144" marT="7144" marB="0" anchor="ctr" anchorCtr="1"/>
                </a:tc>
                <a:tc>
                  <a:txBody>
                    <a:bodyPr/>
                    <a:lstStyle/>
                    <a:p>
                      <a:pPr algn="ctr" fontAlgn="ctr"/>
                      <a:r>
                        <a:rPr lang="en-US" sz="900" u="none" strike="noStrike" dirty="0">
                          <a:effectLst/>
                        </a:rPr>
                        <a:t>4</a:t>
                      </a:r>
                      <a:endParaRPr lang="en-US" sz="900" b="0" i="0" u="none" strike="noStrike" dirty="0">
                        <a:solidFill>
                          <a:srgbClr val="000000"/>
                        </a:solidFill>
                        <a:effectLst/>
                        <a:latin typeface="Calibri" panose="020F0502020204030204" pitchFamily="34" charset="0"/>
                      </a:endParaRPr>
                    </a:p>
                  </a:txBody>
                  <a:tcPr marL="7144" marR="7144" marT="7144" marB="0" anchor="ctr" anchorCtr="1"/>
                </a:tc>
                <a:tc>
                  <a:txBody>
                    <a:bodyPr/>
                    <a:lstStyle/>
                    <a:p>
                      <a:pPr algn="ctr" fontAlgn="ctr"/>
                      <a:r>
                        <a:rPr lang="en-US" sz="900" u="none" strike="noStrike" dirty="0">
                          <a:effectLst/>
                        </a:rPr>
                        <a:t>5</a:t>
                      </a:r>
                      <a:endParaRPr lang="en-US" sz="900" b="0" i="0" u="none" strike="noStrike" dirty="0">
                        <a:solidFill>
                          <a:srgbClr val="000000"/>
                        </a:solidFill>
                        <a:effectLst/>
                        <a:latin typeface="Calibri" panose="020F0502020204030204" pitchFamily="34" charset="0"/>
                      </a:endParaRPr>
                    </a:p>
                  </a:txBody>
                  <a:tcPr marL="7144" marR="7144" marT="7144" marB="0" anchor="ctr" anchorCtr="1"/>
                </a:tc>
                <a:extLst>
                  <a:ext uri="{0D108BD9-81ED-4DB2-BD59-A6C34878D82A}">
                    <a16:rowId xmlns:a16="http://schemas.microsoft.com/office/drawing/2014/main" val="1403495423"/>
                  </a:ext>
                </a:extLst>
              </a:tr>
              <a:tr h="214313">
                <a:tc>
                  <a:txBody>
                    <a:bodyPr/>
                    <a:lstStyle/>
                    <a:p>
                      <a:pPr algn="l" fontAlgn="b"/>
                      <a:endParaRPr lang="en-US" sz="800" b="0" i="0" u="none" strike="noStrike" dirty="0">
                        <a:solidFill>
                          <a:srgbClr val="000000"/>
                        </a:solidFill>
                        <a:effectLst/>
                        <a:latin typeface="Calibri" panose="020F0502020204030204" pitchFamily="34" charset="0"/>
                      </a:endParaRPr>
                    </a:p>
                  </a:txBody>
                  <a:tcPr marL="7144" marR="7144" marT="7144" marB="0" anchor="ctr" anchorCtr="1"/>
                </a:tc>
                <a:tc>
                  <a:txBody>
                    <a:bodyPr/>
                    <a:lstStyle/>
                    <a:p>
                      <a:pPr algn="l" fontAlgn="b"/>
                      <a:endParaRPr lang="en-US" sz="800" b="0" i="0" u="none" strike="noStrike" dirty="0">
                        <a:solidFill>
                          <a:srgbClr val="000000"/>
                        </a:solidFill>
                        <a:effectLst/>
                        <a:latin typeface="Calibri" panose="020F0502020204030204" pitchFamily="34" charset="0"/>
                      </a:endParaRPr>
                    </a:p>
                  </a:txBody>
                  <a:tcPr marL="7144" marR="7144" marT="7144" marB="0" anchor="ctr" anchorCtr="1"/>
                </a:tc>
                <a:tc gridSpan="5">
                  <a:txBody>
                    <a:bodyPr/>
                    <a:lstStyle/>
                    <a:p>
                      <a:pPr algn="ctr" fontAlgn="ctr"/>
                      <a:r>
                        <a:rPr lang="en-US" sz="1100" u="none" strike="noStrike" dirty="0">
                          <a:effectLst/>
                        </a:rPr>
                        <a:t>Consequences</a:t>
                      </a:r>
                      <a:endParaRPr lang="en-US" sz="1100" b="0" i="0" u="none" strike="noStrike" dirty="0">
                        <a:solidFill>
                          <a:srgbClr val="000000"/>
                        </a:solidFill>
                        <a:effectLst/>
                        <a:latin typeface="Calibri" panose="020F0502020204030204" pitchFamily="34" charset="0"/>
                      </a:endParaRPr>
                    </a:p>
                  </a:txBody>
                  <a:tcPr marL="7144" marR="7144" marT="7144" marB="0" anchor="ctr" anchorCtr="1"/>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86835399"/>
                  </a:ext>
                </a:extLst>
              </a:tr>
            </a:tbl>
          </a:graphicData>
        </a:graphic>
      </p:graphicFrame>
      <p:sp>
        <p:nvSpPr>
          <p:cNvPr id="5" name="Content Placeholder 4">
            <a:extLst>
              <a:ext uri="{FF2B5EF4-FFF2-40B4-BE49-F238E27FC236}">
                <a16:creationId xmlns:a16="http://schemas.microsoft.com/office/drawing/2014/main" id="{9DD28EF9-7AA5-4C3D-AB39-601BE201EE1E}"/>
              </a:ext>
            </a:extLst>
          </p:cNvPr>
          <p:cNvSpPr>
            <a:spLocks noGrp="1"/>
          </p:cNvSpPr>
          <p:nvPr>
            <p:ph sz="half" idx="2"/>
          </p:nvPr>
        </p:nvSpPr>
        <p:spPr>
          <a:xfrm>
            <a:off x="685800" y="1257622"/>
            <a:ext cx="4880919" cy="3595455"/>
          </a:xfrm>
        </p:spPr>
        <p:txBody>
          <a:bodyPr>
            <a:normAutofit lnSpcReduction="10000"/>
          </a:bodyPr>
          <a:lstStyle/>
          <a:p>
            <a:pPr marL="0" indent="0">
              <a:buNone/>
            </a:pPr>
            <a:r>
              <a:rPr lang="en-US" b="1" dirty="0">
                <a:solidFill>
                  <a:srgbClr val="FFFF00"/>
                </a:solidFill>
              </a:rPr>
              <a:t>Category:</a:t>
            </a:r>
            <a:r>
              <a:rPr lang="en-US" dirty="0">
                <a:solidFill>
                  <a:srgbClr val="FFFF00"/>
                </a:solidFill>
              </a:rPr>
              <a:t> </a:t>
            </a:r>
            <a:r>
              <a:rPr lang="en-US" dirty="0"/>
              <a:t>Programmatic</a:t>
            </a:r>
          </a:p>
          <a:p>
            <a:pPr marL="0" indent="0">
              <a:spcBef>
                <a:spcPts val="1350"/>
              </a:spcBef>
              <a:buNone/>
            </a:pPr>
            <a:r>
              <a:rPr lang="en-US" b="1" dirty="0">
                <a:solidFill>
                  <a:srgbClr val="FFFF00"/>
                </a:solidFill>
              </a:rPr>
              <a:t>Description:</a:t>
            </a:r>
            <a:r>
              <a:rPr lang="en-US" dirty="0">
                <a:solidFill>
                  <a:srgbClr val="FFFF00"/>
                </a:solidFill>
              </a:rPr>
              <a:t>  </a:t>
            </a:r>
          </a:p>
          <a:p>
            <a:pPr marL="0" indent="0">
              <a:buNone/>
            </a:pPr>
            <a:r>
              <a:rPr lang="en-US" sz="1800" dirty="0"/>
              <a:t>Standing up a volunteer team on a challenging schedule.</a:t>
            </a:r>
          </a:p>
          <a:p>
            <a:pPr marL="0" indent="0">
              <a:spcBef>
                <a:spcPts val="1350"/>
              </a:spcBef>
              <a:buNone/>
            </a:pPr>
            <a:r>
              <a:rPr lang="en-US" b="1" dirty="0">
                <a:solidFill>
                  <a:srgbClr val="FFFF00"/>
                </a:solidFill>
              </a:rPr>
              <a:t>Discussion:</a:t>
            </a:r>
          </a:p>
          <a:p>
            <a:pPr marL="0" indent="0">
              <a:buNone/>
            </a:pPr>
            <a:r>
              <a:rPr lang="en-US" sz="1800" dirty="0"/>
              <a:t>Significant hours required of unpaid skilled talent.</a:t>
            </a:r>
          </a:p>
          <a:p>
            <a:pPr marL="0" indent="0">
              <a:spcBef>
                <a:spcPts val="1350"/>
              </a:spcBef>
              <a:buNone/>
            </a:pPr>
            <a:r>
              <a:rPr lang="en-US" b="1" dirty="0">
                <a:solidFill>
                  <a:srgbClr val="FFFF00"/>
                </a:solidFill>
              </a:rPr>
              <a:t>Mitigation:</a:t>
            </a:r>
          </a:p>
          <a:p>
            <a:pPr marL="0" indent="0">
              <a:buNone/>
            </a:pPr>
            <a:r>
              <a:rPr lang="en-US" sz="1800" dirty="0"/>
              <a:t>High visibility program as motivating factor.</a:t>
            </a:r>
          </a:p>
        </p:txBody>
      </p:sp>
      <p:sp>
        <p:nvSpPr>
          <p:cNvPr id="14" name="TextBox 13">
            <a:extLst>
              <a:ext uri="{FF2B5EF4-FFF2-40B4-BE49-F238E27FC236}">
                <a16:creationId xmlns:a16="http://schemas.microsoft.com/office/drawing/2014/main" id="{07B5F8F7-AC6B-4C96-8B21-F0D9E2EEE1FB}"/>
              </a:ext>
            </a:extLst>
          </p:cNvPr>
          <p:cNvSpPr txBox="1"/>
          <p:nvPr/>
        </p:nvSpPr>
        <p:spPr>
          <a:xfrm>
            <a:off x="5676900" y="3652748"/>
            <a:ext cx="2838450" cy="1200329"/>
          </a:xfrm>
          <a:prstGeom prst="rect">
            <a:avLst/>
          </a:prstGeom>
          <a:noFill/>
        </p:spPr>
        <p:txBody>
          <a:bodyPr wrap="square" rtlCol="0">
            <a:spAutoFit/>
          </a:bodyPr>
          <a:lstStyle/>
          <a:p>
            <a:r>
              <a:rPr lang="en-US" b="1" dirty="0">
                <a:solidFill>
                  <a:srgbClr val="FFFF00"/>
                </a:solidFill>
              </a:rPr>
              <a:t>Risk Assessment: Medium</a:t>
            </a:r>
          </a:p>
          <a:p>
            <a:r>
              <a:rPr lang="en-US" dirty="0"/>
              <a:t>Likelihood: 3</a:t>
            </a:r>
          </a:p>
          <a:p>
            <a:r>
              <a:rPr lang="en-US" dirty="0"/>
              <a:t>Consequences: 4</a:t>
            </a:r>
            <a:endParaRPr lang="en-US" sz="1500" dirty="0"/>
          </a:p>
        </p:txBody>
      </p:sp>
    </p:spTree>
    <p:extLst>
      <p:ext uri="{BB962C8B-B14F-4D97-AF65-F5344CB8AC3E}">
        <p14:creationId xmlns:p14="http://schemas.microsoft.com/office/powerpoint/2010/main" val="242375447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421E4-C0E7-4B64-9250-A79E3A3C9C4A}"/>
              </a:ext>
            </a:extLst>
          </p:cNvPr>
          <p:cNvSpPr>
            <a:spLocks noGrp="1"/>
          </p:cNvSpPr>
          <p:nvPr>
            <p:ph type="title"/>
          </p:nvPr>
        </p:nvSpPr>
        <p:spPr>
          <a:xfrm>
            <a:off x="628650" y="299126"/>
            <a:ext cx="7886700" cy="471804"/>
          </a:xfrm>
        </p:spPr>
        <p:txBody>
          <a:bodyPr>
            <a:normAutofit fontScale="90000"/>
          </a:bodyPr>
          <a:lstStyle/>
          <a:p>
            <a:r>
              <a:rPr lang="en-US" sz="2700" dirty="0"/>
              <a:t>Risk: 3P Partner Organizations Support</a:t>
            </a:r>
          </a:p>
        </p:txBody>
      </p:sp>
      <p:graphicFrame>
        <p:nvGraphicFramePr>
          <p:cNvPr id="11" name="Content Placeholder 10">
            <a:extLst>
              <a:ext uri="{FF2B5EF4-FFF2-40B4-BE49-F238E27FC236}">
                <a16:creationId xmlns:a16="http://schemas.microsoft.com/office/drawing/2014/main" id="{064C4846-FE6A-44FD-B59F-A3D143C86F94}"/>
              </a:ext>
            </a:extLst>
          </p:cNvPr>
          <p:cNvGraphicFramePr>
            <a:graphicFrameLocks noGrp="1"/>
          </p:cNvGraphicFramePr>
          <p:nvPr>
            <p:ph sz="half" idx="1"/>
          </p:nvPr>
        </p:nvGraphicFramePr>
        <p:xfrm>
          <a:off x="5727971" y="902405"/>
          <a:ext cx="2838450" cy="2750346"/>
        </p:xfrm>
        <a:graphic>
          <a:graphicData uri="http://schemas.openxmlformats.org/drawingml/2006/table">
            <a:tbl>
              <a:tblPr>
                <a:tableStyleId>{5C22544A-7EE6-4342-B048-85BDC9FD1C3A}</a:tableStyleId>
              </a:tblPr>
              <a:tblGrid>
                <a:gridCol w="228600">
                  <a:extLst>
                    <a:ext uri="{9D8B030D-6E8A-4147-A177-3AD203B41FA5}">
                      <a16:colId xmlns:a16="http://schemas.microsoft.com/office/drawing/2014/main" val="2307164707"/>
                    </a:ext>
                  </a:extLst>
                </a:gridCol>
                <a:gridCol w="228600">
                  <a:extLst>
                    <a:ext uri="{9D8B030D-6E8A-4147-A177-3AD203B41FA5}">
                      <a16:colId xmlns:a16="http://schemas.microsoft.com/office/drawing/2014/main" val="129119239"/>
                    </a:ext>
                  </a:extLst>
                </a:gridCol>
                <a:gridCol w="476250">
                  <a:extLst>
                    <a:ext uri="{9D8B030D-6E8A-4147-A177-3AD203B41FA5}">
                      <a16:colId xmlns:a16="http://schemas.microsoft.com/office/drawing/2014/main" val="3842737485"/>
                    </a:ext>
                  </a:extLst>
                </a:gridCol>
                <a:gridCol w="476250">
                  <a:extLst>
                    <a:ext uri="{9D8B030D-6E8A-4147-A177-3AD203B41FA5}">
                      <a16:colId xmlns:a16="http://schemas.microsoft.com/office/drawing/2014/main" val="980936840"/>
                    </a:ext>
                  </a:extLst>
                </a:gridCol>
                <a:gridCol w="476250">
                  <a:extLst>
                    <a:ext uri="{9D8B030D-6E8A-4147-A177-3AD203B41FA5}">
                      <a16:colId xmlns:a16="http://schemas.microsoft.com/office/drawing/2014/main" val="4000237620"/>
                    </a:ext>
                  </a:extLst>
                </a:gridCol>
                <a:gridCol w="476250">
                  <a:extLst>
                    <a:ext uri="{9D8B030D-6E8A-4147-A177-3AD203B41FA5}">
                      <a16:colId xmlns:a16="http://schemas.microsoft.com/office/drawing/2014/main" val="277634466"/>
                    </a:ext>
                  </a:extLst>
                </a:gridCol>
                <a:gridCol w="476250">
                  <a:extLst>
                    <a:ext uri="{9D8B030D-6E8A-4147-A177-3AD203B41FA5}">
                      <a16:colId xmlns:a16="http://schemas.microsoft.com/office/drawing/2014/main" val="3523621301"/>
                    </a:ext>
                  </a:extLst>
                </a:gridCol>
              </a:tblGrid>
              <a:tr h="464344">
                <a:tc rowSpan="5">
                  <a:txBody>
                    <a:bodyPr/>
                    <a:lstStyle/>
                    <a:p>
                      <a:pPr algn="ctr" fontAlgn="ctr"/>
                      <a:r>
                        <a:rPr lang="en-US" sz="1100" u="none" strike="noStrike" dirty="0">
                          <a:effectLst/>
                        </a:rPr>
                        <a:t>Likelihood</a:t>
                      </a:r>
                      <a:endParaRPr lang="en-US" sz="1100" b="0" i="0" u="none" strike="noStrike" dirty="0">
                        <a:solidFill>
                          <a:srgbClr val="000000"/>
                        </a:solidFill>
                        <a:effectLst/>
                        <a:latin typeface="Calibri" panose="020F0502020204030204" pitchFamily="34" charset="0"/>
                      </a:endParaRPr>
                    </a:p>
                  </a:txBody>
                  <a:tcPr marL="7144" marR="7144" marT="7144" marB="0" vert="vert270" anchor="ctr" anchorCtr="1"/>
                </a:tc>
                <a:tc>
                  <a:txBody>
                    <a:bodyPr/>
                    <a:lstStyle/>
                    <a:p>
                      <a:pPr algn="ctr" fontAlgn="ctr"/>
                      <a:r>
                        <a:rPr lang="en-US" sz="900" b="0" i="0" u="none" strike="noStrike" dirty="0">
                          <a:solidFill>
                            <a:srgbClr val="000000"/>
                          </a:solidFill>
                          <a:effectLst/>
                          <a:latin typeface="Calibri" panose="020F0502020204030204" pitchFamily="34" charset="0"/>
                        </a:rPr>
                        <a:t>5</a:t>
                      </a:r>
                    </a:p>
                  </a:txBody>
                  <a:tcPr marL="7144" marR="7144" marT="7144" marB="0" anchor="ctr" anchorCtr="1"/>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00B050"/>
                    </a:solidFill>
                  </a:tcPr>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FF00"/>
                    </a:solidFill>
                  </a:tcPr>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0000"/>
                    </a:solidFill>
                  </a:tcPr>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0000"/>
                    </a:solidFill>
                  </a:tcPr>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0000"/>
                    </a:solidFill>
                  </a:tcPr>
                </a:tc>
                <a:extLst>
                  <a:ext uri="{0D108BD9-81ED-4DB2-BD59-A6C34878D82A}">
                    <a16:rowId xmlns:a16="http://schemas.microsoft.com/office/drawing/2014/main" val="4189605034"/>
                  </a:ext>
                </a:extLst>
              </a:tr>
              <a:tr h="464344">
                <a:tc vMerge="1">
                  <a:txBody>
                    <a:bodyPr/>
                    <a:lstStyle/>
                    <a:p>
                      <a:endParaRPr lang="en-US"/>
                    </a:p>
                  </a:txBody>
                  <a:tcPr/>
                </a:tc>
                <a:tc>
                  <a:txBody>
                    <a:bodyPr/>
                    <a:lstStyle/>
                    <a:p>
                      <a:pPr algn="ctr" fontAlgn="ctr"/>
                      <a:r>
                        <a:rPr lang="en-US" sz="900" b="0" i="0" u="none" strike="noStrike" dirty="0">
                          <a:solidFill>
                            <a:srgbClr val="000000"/>
                          </a:solidFill>
                          <a:effectLst/>
                          <a:latin typeface="Calibri" panose="020F0502020204030204" pitchFamily="34" charset="0"/>
                        </a:rPr>
                        <a:t>4</a:t>
                      </a:r>
                    </a:p>
                  </a:txBody>
                  <a:tcPr marL="7144" marR="7144" marT="7144" marB="0" anchor="ctr" anchorCtr="1"/>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00B050"/>
                    </a:solidFill>
                  </a:tcPr>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FF00"/>
                    </a:solidFill>
                  </a:tcPr>
                </a:tc>
                <a:tc>
                  <a:txBody>
                    <a:bodyPr/>
                    <a:lstStyle/>
                    <a:p>
                      <a:pPr algn="ctr" fontAlgn="b"/>
                      <a:r>
                        <a:rPr lang="en-US" sz="3000" u="none" strike="noStrike" dirty="0">
                          <a:effectLst/>
                        </a:rPr>
                        <a:t>X</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FF00"/>
                    </a:solidFill>
                  </a:tcPr>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0000"/>
                    </a:solidFill>
                  </a:tcPr>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0000"/>
                    </a:solidFill>
                  </a:tcPr>
                </a:tc>
                <a:extLst>
                  <a:ext uri="{0D108BD9-81ED-4DB2-BD59-A6C34878D82A}">
                    <a16:rowId xmlns:a16="http://schemas.microsoft.com/office/drawing/2014/main" val="3565279087"/>
                  </a:ext>
                </a:extLst>
              </a:tr>
              <a:tr h="464344">
                <a:tc vMerge="1">
                  <a:txBody>
                    <a:bodyPr/>
                    <a:lstStyle/>
                    <a:p>
                      <a:endParaRPr lang="en-US"/>
                    </a:p>
                  </a:txBody>
                  <a:tcPr/>
                </a:tc>
                <a:tc>
                  <a:txBody>
                    <a:bodyPr/>
                    <a:lstStyle/>
                    <a:p>
                      <a:pPr algn="ctr" fontAlgn="ctr"/>
                      <a:r>
                        <a:rPr lang="en-US" sz="900" u="none" strike="noStrike" dirty="0">
                          <a:effectLst/>
                        </a:rPr>
                        <a:t>3</a:t>
                      </a:r>
                      <a:endParaRPr lang="en-US" sz="900" b="0" i="0" u="none" strike="noStrike" dirty="0">
                        <a:solidFill>
                          <a:srgbClr val="000000"/>
                        </a:solidFill>
                        <a:effectLst/>
                        <a:latin typeface="Calibri" panose="020F0502020204030204" pitchFamily="34" charset="0"/>
                      </a:endParaRPr>
                    </a:p>
                  </a:txBody>
                  <a:tcPr marL="7144" marR="7144" marT="7144" marB="0" anchor="ctr" anchorCtr="1"/>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00B050"/>
                    </a:solidFill>
                  </a:tcPr>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00B050"/>
                    </a:solidFill>
                  </a:tcPr>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FF00"/>
                    </a:solidFill>
                  </a:tcPr>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FF00"/>
                    </a:solidFill>
                  </a:tcPr>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0000"/>
                    </a:solidFill>
                  </a:tcPr>
                </a:tc>
                <a:extLst>
                  <a:ext uri="{0D108BD9-81ED-4DB2-BD59-A6C34878D82A}">
                    <a16:rowId xmlns:a16="http://schemas.microsoft.com/office/drawing/2014/main" val="3187706118"/>
                  </a:ext>
                </a:extLst>
              </a:tr>
              <a:tr h="464344">
                <a:tc vMerge="1">
                  <a:txBody>
                    <a:bodyPr/>
                    <a:lstStyle/>
                    <a:p>
                      <a:endParaRPr lang="en-US"/>
                    </a:p>
                  </a:txBody>
                  <a:tcPr/>
                </a:tc>
                <a:tc>
                  <a:txBody>
                    <a:bodyPr/>
                    <a:lstStyle/>
                    <a:p>
                      <a:pPr algn="ctr" fontAlgn="ctr"/>
                      <a:r>
                        <a:rPr lang="en-US" sz="900" b="0" i="0" u="none" strike="noStrike" dirty="0">
                          <a:solidFill>
                            <a:srgbClr val="000000"/>
                          </a:solidFill>
                          <a:effectLst/>
                          <a:latin typeface="Calibri" panose="020F0502020204030204" pitchFamily="34" charset="0"/>
                        </a:rPr>
                        <a:t>2</a:t>
                      </a:r>
                    </a:p>
                  </a:txBody>
                  <a:tcPr marL="7144" marR="7144" marT="7144" marB="0" anchor="ctr" anchorCtr="1"/>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00B050"/>
                    </a:solidFill>
                  </a:tcPr>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00B050"/>
                    </a:solidFill>
                  </a:tcPr>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FF00"/>
                    </a:solidFill>
                  </a:tcPr>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FF00"/>
                    </a:solidFill>
                  </a:tcPr>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FF00"/>
                    </a:solidFill>
                  </a:tcPr>
                </a:tc>
                <a:extLst>
                  <a:ext uri="{0D108BD9-81ED-4DB2-BD59-A6C34878D82A}">
                    <a16:rowId xmlns:a16="http://schemas.microsoft.com/office/drawing/2014/main" val="2280986859"/>
                  </a:ext>
                </a:extLst>
              </a:tr>
              <a:tr h="464344">
                <a:tc vMerge="1">
                  <a:txBody>
                    <a:bodyPr/>
                    <a:lstStyle/>
                    <a:p>
                      <a:endParaRPr lang="en-US"/>
                    </a:p>
                  </a:txBody>
                  <a:tcPr/>
                </a:tc>
                <a:tc>
                  <a:txBody>
                    <a:bodyPr/>
                    <a:lstStyle/>
                    <a:p>
                      <a:pPr algn="ctr" fontAlgn="ctr"/>
                      <a:r>
                        <a:rPr lang="en-US" sz="900" b="0" i="0" u="none" strike="noStrike" dirty="0">
                          <a:solidFill>
                            <a:srgbClr val="000000"/>
                          </a:solidFill>
                          <a:effectLst/>
                          <a:latin typeface="Calibri" panose="020F0502020204030204" pitchFamily="34" charset="0"/>
                        </a:rPr>
                        <a:t>1</a:t>
                      </a:r>
                    </a:p>
                  </a:txBody>
                  <a:tcPr marL="7144" marR="7144" marT="7144" marB="0" anchor="ctr" anchorCtr="1"/>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00B050"/>
                    </a:solidFill>
                  </a:tcPr>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00B050"/>
                    </a:solidFill>
                  </a:tcPr>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00B050"/>
                    </a:solidFill>
                  </a:tcPr>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00B050"/>
                    </a:solidFill>
                  </a:tcPr>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FF00"/>
                    </a:solidFill>
                  </a:tcPr>
                </a:tc>
                <a:extLst>
                  <a:ext uri="{0D108BD9-81ED-4DB2-BD59-A6C34878D82A}">
                    <a16:rowId xmlns:a16="http://schemas.microsoft.com/office/drawing/2014/main" val="2862173531"/>
                  </a:ext>
                </a:extLst>
              </a:tr>
              <a:tr h="214313">
                <a:tc>
                  <a:txBody>
                    <a:bodyPr/>
                    <a:lstStyle/>
                    <a:p>
                      <a:pPr algn="l" fontAlgn="ctr"/>
                      <a:endParaRPr lang="en-US" sz="800" b="0" i="0" u="none" strike="noStrike" dirty="0">
                        <a:solidFill>
                          <a:srgbClr val="000000"/>
                        </a:solidFill>
                        <a:effectLst/>
                        <a:latin typeface="Calibri" panose="020F0502020204030204" pitchFamily="34" charset="0"/>
                      </a:endParaRPr>
                    </a:p>
                  </a:txBody>
                  <a:tcPr marL="7144" marR="7144" marT="7144" marB="0" anchor="ctr" anchorCtr="1"/>
                </a:tc>
                <a:tc>
                  <a:txBody>
                    <a:bodyPr/>
                    <a:lstStyle/>
                    <a:p>
                      <a:pPr algn="l" fontAlgn="ctr"/>
                      <a:endParaRPr lang="en-US" sz="800" b="0" i="0" u="none" strike="noStrike" dirty="0">
                        <a:solidFill>
                          <a:srgbClr val="000000"/>
                        </a:solidFill>
                        <a:effectLst/>
                        <a:latin typeface="Calibri" panose="020F0502020204030204" pitchFamily="34" charset="0"/>
                      </a:endParaRPr>
                    </a:p>
                  </a:txBody>
                  <a:tcPr marL="7144" marR="7144" marT="7144" marB="0" anchor="ctr" anchorCtr="1"/>
                </a:tc>
                <a:tc>
                  <a:txBody>
                    <a:bodyPr/>
                    <a:lstStyle/>
                    <a:p>
                      <a:pPr algn="ctr" fontAlgn="ctr"/>
                      <a:r>
                        <a:rPr lang="en-US" sz="900" u="none" strike="noStrike" dirty="0">
                          <a:effectLst/>
                        </a:rPr>
                        <a:t>1</a:t>
                      </a:r>
                      <a:endParaRPr lang="en-US" sz="900" b="0" i="0" u="none" strike="noStrike" dirty="0">
                        <a:solidFill>
                          <a:srgbClr val="000000"/>
                        </a:solidFill>
                        <a:effectLst/>
                        <a:latin typeface="Calibri" panose="020F0502020204030204" pitchFamily="34" charset="0"/>
                      </a:endParaRPr>
                    </a:p>
                  </a:txBody>
                  <a:tcPr marL="7144" marR="7144" marT="7144" marB="0" anchor="ctr" anchorCtr="1"/>
                </a:tc>
                <a:tc>
                  <a:txBody>
                    <a:bodyPr/>
                    <a:lstStyle/>
                    <a:p>
                      <a:pPr algn="ctr" fontAlgn="ctr"/>
                      <a:r>
                        <a:rPr lang="en-US" sz="900" u="none" strike="noStrike" dirty="0">
                          <a:effectLst/>
                        </a:rPr>
                        <a:t>2</a:t>
                      </a:r>
                      <a:endParaRPr lang="en-US" sz="900" b="0" i="0" u="none" strike="noStrike" dirty="0">
                        <a:solidFill>
                          <a:srgbClr val="000000"/>
                        </a:solidFill>
                        <a:effectLst/>
                        <a:latin typeface="Calibri" panose="020F0502020204030204" pitchFamily="34" charset="0"/>
                      </a:endParaRPr>
                    </a:p>
                  </a:txBody>
                  <a:tcPr marL="7144" marR="7144" marT="7144" marB="0" anchor="ctr" anchorCtr="1"/>
                </a:tc>
                <a:tc>
                  <a:txBody>
                    <a:bodyPr/>
                    <a:lstStyle/>
                    <a:p>
                      <a:pPr algn="ctr" fontAlgn="ctr"/>
                      <a:r>
                        <a:rPr lang="en-US" sz="900" u="none" strike="noStrike" dirty="0">
                          <a:effectLst/>
                        </a:rPr>
                        <a:t>3</a:t>
                      </a:r>
                      <a:endParaRPr lang="en-US" sz="900" b="0" i="0" u="none" strike="noStrike" dirty="0">
                        <a:solidFill>
                          <a:srgbClr val="000000"/>
                        </a:solidFill>
                        <a:effectLst/>
                        <a:latin typeface="Calibri" panose="020F0502020204030204" pitchFamily="34" charset="0"/>
                      </a:endParaRPr>
                    </a:p>
                  </a:txBody>
                  <a:tcPr marL="7144" marR="7144" marT="7144" marB="0" anchor="ctr" anchorCtr="1"/>
                </a:tc>
                <a:tc>
                  <a:txBody>
                    <a:bodyPr/>
                    <a:lstStyle/>
                    <a:p>
                      <a:pPr algn="ctr" fontAlgn="ctr"/>
                      <a:r>
                        <a:rPr lang="en-US" sz="900" u="none" strike="noStrike" dirty="0">
                          <a:effectLst/>
                        </a:rPr>
                        <a:t>4</a:t>
                      </a:r>
                      <a:endParaRPr lang="en-US" sz="900" b="0" i="0" u="none" strike="noStrike" dirty="0">
                        <a:solidFill>
                          <a:srgbClr val="000000"/>
                        </a:solidFill>
                        <a:effectLst/>
                        <a:latin typeface="Calibri" panose="020F0502020204030204" pitchFamily="34" charset="0"/>
                      </a:endParaRPr>
                    </a:p>
                  </a:txBody>
                  <a:tcPr marL="7144" marR="7144" marT="7144" marB="0" anchor="ctr" anchorCtr="1"/>
                </a:tc>
                <a:tc>
                  <a:txBody>
                    <a:bodyPr/>
                    <a:lstStyle/>
                    <a:p>
                      <a:pPr algn="ctr" fontAlgn="ctr"/>
                      <a:r>
                        <a:rPr lang="en-US" sz="900" u="none" strike="noStrike" dirty="0">
                          <a:effectLst/>
                        </a:rPr>
                        <a:t>5</a:t>
                      </a:r>
                      <a:endParaRPr lang="en-US" sz="900" b="0" i="0" u="none" strike="noStrike" dirty="0">
                        <a:solidFill>
                          <a:srgbClr val="000000"/>
                        </a:solidFill>
                        <a:effectLst/>
                        <a:latin typeface="Calibri" panose="020F0502020204030204" pitchFamily="34" charset="0"/>
                      </a:endParaRPr>
                    </a:p>
                  </a:txBody>
                  <a:tcPr marL="7144" marR="7144" marT="7144" marB="0" anchor="ctr" anchorCtr="1"/>
                </a:tc>
                <a:extLst>
                  <a:ext uri="{0D108BD9-81ED-4DB2-BD59-A6C34878D82A}">
                    <a16:rowId xmlns:a16="http://schemas.microsoft.com/office/drawing/2014/main" val="1403495423"/>
                  </a:ext>
                </a:extLst>
              </a:tr>
              <a:tr h="214313">
                <a:tc>
                  <a:txBody>
                    <a:bodyPr/>
                    <a:lstStyle/>
                    <a:p>
                      <a:pPr algn="l" fontAlgn="b"/>
                      <a:endParaRPr lang="en-US" sz="800" b="0" i="0" u="none" strike="noStrike" dirty="0">
                        <a:solidFill>
                          <a:srgbClr val="000000"/>
                        </a:solidFill>
                        <a:effectLst/>
                        <a:latin typeface="Calibri" panose="020F0502020204030204" pitchFamily="34" charset="0"/>
                      </a:endParaRPr>
                    </a:p>
                  </a:txBody>
                  <a:tcPr marL="7144" marR="7144" marT="7144" marB="0" anchor="ctr" anchorCtr="1"/>
                </a:tc>
                <a:tc>
                  <a:txBody>
                    <a:bodyPr/>
                    <a:lstStyle/>
                    <a:p>
                      <a:pPr algn="l" fontAlgn="b"/>
                      <a:endParaRPr lang="en-US" sz="800" b="0" i="0" u="none" strike="noStrike" dirty="0">
                        <a:solidFill>
                          <a:srgbClr val="000000"/>
                        </a:solidFill>
                        <a:effectLst/>
                        <a:latin typeface="Calibri" panose="020F0502020204030204" pitchFamily="34" charset="0"/>
                      </a:endParaRPr>
                    </a:p>
                  </a:txBody>
                  <a:tcPr marL="7144" marR="7144" marT="7144" marB="0" anchor="ctr" anchorCtr="1"/>
                </a:tc>
                <a:tc gridSpan="5">
                  <a:txBody>
                    <a:bodyPr/>
                    <a:lstStyle/>
                    <a:p>
                      <a:pPr algn="ctr" fontAlgn="ctr"/>
                      <a:r>
                        <a:rPr lang="en-US" sz="1100" u="none" strike="noStrike" dirty="0">
                          <a:effectLst/>
                        </a:rPr>
                        <a:t>Consequences</a:t>
                      </a:r>
                      <a:endParaRPr lang="en-US" sz="1100" b="0" i="0" u="none" strike="noStrike" dirty="0">
                        <a:solidFill>
                          <a:srgbClr val="000000"/>
                        </a:solidFill>
                        <a:effectLst/>
                        <a:latin typeface="Calibri" panose="020F0502020204030204" pitchFamily="34" charset="0"/>
                      </a:endParaRPr>
                    </a:p>
                  </a:txBody>
                  <a:tcPr marL="7144" marR="7144" marT="7144" marB="0" anchor="ctr" anchorCtr="1"/>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86835399"/>
                  </a:ext>
                </a:extLst>
              </a:tr>
            </a:tbl>
          </a:graphicData>
        </a:graphic>
      </p:graphicFrame>
      <p:sp>
        <p:nvSpPr>
          <p:cNvPr id="5" name="Content Placeholder 4">
            <a:extLst>
              <a:ext uri="{FF2B5EF4-FFF2-40B4-BE49-F238E27FC236}">
                <a16:creationId xmlns:a16="http://schemas.microsoft.com/office/drawing/2014/main" id="{9DD28EF9-7AA5-4C3D-AB39-601BE201EE1E}"/>
              </a:ext>
            </a:extLst>
          </p:cNvPr>
          <p:cNvSpPr>
            <a:spLocks noGrp="1"/>
          </p:cNvSpPr>
          <p:nvPr>
            <p:ph sz="half" idx="2"/>
          </p:nvPr>
        </p:nvSpPr>
        <p:spPr>
          <a:xfrm>
            <a:off x="628650" y="1299970"/>
            <a:ext cx="4880919" cy="3595455"/>
          </a:xfrm>
        </p:spPr>
        <p:txBody>
          <a:bodyPr/>
          <a:lstStyle/>
          <a:p>
            <a:pPr marL="0" indent="0">
              <a:buNone/>
            </a:pPr>
            <a:r>
              <a:rPr lang="en-US" b="1" dirty="0">
                <a:solidFill>
                  <a:srgbClr val="FFFF00"/>
                </a:solidFill>
              </a:rPr>
              <a:t>Category:</a:t>
            </a:r>
            <a:r>
              <a:rPr lang="en-US" dirty="0">
                <a:solidFill>
                  <a:srgbClr val="FFFF00"/>
                </a:solidFill>
              </a:rPr>
              <a:t> </a:t>
            </a:r>
            <a:r>
              <a:rPr lang="en-US" dirty="0"/>
              <a:t>Programmatic</a:t>
            </a:r>
          </a:p>
          <a:p>
            <a:pPr marL="0" indent="0">
              <a:spcBef>
                <a:spcPts val="1350"/>
              </a:spcBef>
              <a:buNone/>
            </a:pPr>
            <a:r>
              <a:rPr lang="en-US" b="1" dirty="0">
                <a:solidFill>
                  <a:srgbClr val="FFFF00"/>
                </a:solidFill>
              </a:rPr>
              <a:t>Description:</a:t>
            </a:r>
            <a:r>
              <a:rPr lang="en-US" dirty="0">
                <a:solidFill>
                  <a:srgbClr val="FFFF00"/>
                </a:solidFill>
              </a:rPr>
              <a:t>  </a:t>
            </a:r>
          </a:p>
          <a:p>
            <a:pPr marL="0" indent="0">
              <a:buNone/>
            </a:pPr>
            <a:r>
              <a:rPr lang="en-US" sz="1800" dirty="0"/>
              <a:t>Technical support from partner organizations is not well understood. </a:t>
            </a:r>
          </a:p>
          <a:p>
            <a:pPr marL="0" indent="0">
              <a:spcBef>
                <a:spcPts val="1350"/>
              </a:spcBef>
              <a:buNone/>
            </a:pPr>
            <a:r>
              <a:rPr lang="en-US" b="1" dirty="0">
                <a:solidFill>
                  <a:srgbClr val="FFFF00"/>
                </a:solidFill>
              </a:rPr>
              <a:t>Discussion:</a:t>
            </a:r>
          </a:p>
          <a:p>
            <a:pPr marL="0" indent="0">
              <a:buNone/>
            </a:pPr>
            <a:r>
              <a:rPr lang="en-US" sz="1800" dirty="0"/>
              <a:t>Roles and responsibilities need to be negotiated with partner organizations.</a:t>
            </a:r>
          </a:p>
          <a:p>
            <a:pPr marL="0" indent="0">
              <a:spcBef>
                <a:spcPts val="1350"/>
              </a:spcBef>
              <a:buNone/>
            </a:pPr>
            <a:r>
              <a:rPr lang="en-US" b="1" dirty="0">
                <a:solidFill>
                  <a:srgbClr val="FFFF00"/>
                </a:solidFill>
              </a:rPr>
              <a:t>Mitigation:</a:t>
            </a:r>
          </a:p>
          <a:p>
            <a:pPr marL="0" indent="0">
              <a:buNone/>
            </a:pPr>
            <a:r>
              <a:rPr lang="en-US" sz="1800" dirty="0"/>
              <a:t>Unknown</a:t>
            </a:r>
          </a:p>
        </p:txBody>
      </p:sp>
      <p:sp>
        <p:nvSpPr>
          <p:cNvPr id="14" name="TextBox 13">
            <a:extLst>
              <a:ext uri="{FF2B5EF4-FFF2-40B4-BE49-F238E27FC236}">
                <a16:creationId xmlns:a16="http://schemas.microsoft.com/office/drawing/2014/main" id="{07B5F8F7-AC6B-4C96-8B21-F0D9E2EEE1FB}"/>
              </a:ext>
            </a:extLst>
          </p:cNvPr>
          <p:cNvSpPr txBox="1"/>
          <p:nvPr/>
        </p:nvSpPr>
        <p:spPr>
          <a:xfrm>
            <a:off x="5676900" y="3655168"/>
            <a:ext cx="2838450" cy="1200329"/>
          </a:xfrm>
          <a:prstGeom prst="rect">
            <a:avLst/>
          </a:prstGeom>
          <a:noFill/>
        </p:spPr>
        <p:txBody>
          <a:bodyPr wrap="square" rtlCol="0">
            <a:spAutoFit/>
          </a:bodyPr>
          <a:lstStyle/>
          <a:p>
            <a:r>
              <a:rPr lang="en-US" b="1" dirty="0">
                <a:solidFill>
                  <a:srgbClr val="FFFF00"/>
                </a:solidFill>
              </a:rPr>
              <a:t>Risk Assessment: Medium</a:t>
            </a:r>
          </a:p>
          <a:p>
            <a:r>
              <a:rPr lang="en-US" dirty="0"/>
              <a:t>Likelihood: 4</a:t>
            </a:r>
          </a:p>
          <a:p>
            <a:r>
              <a:rPr lang="en-US" dirty="0"/>
              <a:t>Consequences: 3</a:t>
            </a:r>
            <a:endParaRPr lang="en-US" sz="1500" dirty="0"/>
          </a:p>
        </p:txBody>
      </p:sp>
    </p:spTree>
    <p:extLst>
      <p:ext uri="{BB962C8B-B14F-4D97-AF65-F5344CB8AC3E}">
        <p14:creationId xmlns:p14="http://schemas.microsoft.com/office/powerpoint/2010/main" val="369905293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421E4-C0E7-4B64-9250-A79E3A3C9C4A}"/>
              </a:ext>
            </a:extLst>
          </p:cNvPr>
          <p:cNvSpPr>
            <a:spLocks noGrp="1"/>
          </p:cNvSpPr>
          <p:nvPr>
            <p:ph type="title"/>
          </p:nvPr>
        </p:nvSpPr>
        <p:spPr>
          <a:xfrm>
            <a:off x="628650" y="273844"/>
            <a:ext cx="7886700" cy="497086"/>
          </a:xfrm>
        </p:spPr>
        <p:txBody>
          <a:bodyPr>
            <a:normAutofit fontScale="90000"/>
          </a:bodyPr>
          <a:lstStyle/>
          <a:p>
            <a:r>
              <a:rPr lang="en-US" sz="2700" dirty="0"/>
              <a:t>Risk: 4P Obtaining Sufficient and Timely Funding</a:t>
            </a:r>
          </a:p>
        </p:txBody>
      </p:sp>
      <p:graphicFrame>
        <p:nvGraphicFramePr>
          <p:cNvPr id="11" name="Content Placeholder 10">
            <a:extLst>
              <a:ext uri="{FF2B5EF4-FFF2-40B4-BE49-F238E27FC236}">
                <a16:creationId xmlns:a16="http://schemas.microsoft.com/office/drawing/2014/main" id="{064C4846-FE6A-44FD-B59F-A3D143C86F94}"/>
              </a:ext>
            </a:extLst>
          </p:cNvPr>
          <p:cNvGraphicFramePr>
            <a:graphicFrameLocks noGrp="1"/>
          </p:cNvGraphicFramePr>
          <p:nvPr>
            <p:ph sz="half" idx="1"/>
          </p:nvPr>
        </p:nvGraphicFramePr>
        <p:xfrm>
          <a:off x="5727971" y="902405"/>
          <a:ext cx="2838450" cy="2750346"/>
        </p:xfrm>
        <a:graphic>
          <a:graphicData uri="http://schemas.openxmlformats.org/drawingml/2006/table">
            <a:tbl>
              <a:tblPr>
                <a:tableStyleId>{5C22544A-7EE6-4342-B048-85BDC9FD1C3A}</a:tableStyleId>
              </a:tblPr>
              <a:tblGrid>
                <a:gridCol w="228600">
                  <a:extLst>
                    <a:ext uri="{9D8B030D-6E8A-4147-A177-3AD203B41FA5}">
                      <a16:colId xmlns:a16="http://schemas.microsoft.com/office/drawing/2014/main" val="2307164707"/>
                    </a:ext>
                  </a:extLst>
                </a:gridCol>
                <a:gridCol w="228600">
                  <a:extLst>
                    <a:ext uri="{9D8B030D-6E8A-4147-A177-3AD203B41FA5}">
                      <a16:colId xmlns:a16="http://schemas.microsoft.com/office/drawing/2014/main" val="129119239"/>
                    </a:ext>
                  </a:extLst>
                </a:gridCol>
                <a:gridCol w="476250">
                  <a:extLst>
                    <a:ext uri="{9D8B030D-6E8A-4147-A177-3AD203B41FA5}">
                      <a16:colId xmlns:a16="http://schemas.microsoft.com/office/drawing/2014/main" val="3842737485"/>
                    </a:ext>
                  </a:extLst>
                </a:gridCol>
                <a:gridCol w="476250">
                  <a:extLst>
                    <a:ext uri="{9D8B030D-6E8A-4147-A177-3AD203B41FA5}">
                      <a16:colId xmlns:a16="http://schemas.microsoft.com/office/drawing/2014/main" val="980936840"/>
                    </a:ext>
                  </a:extLst>
                </a:gridCol>
                <a:gridCol w="476250">
                  <a:extLst>
                    <a:ext uri="{9D8B030D-6E8A-4147-A177-3AD203B41FA5}">
                      <a16:colId xmlns:a16="http://schemas.microsoft.com/office/drawing/2014/main" val="4000237620"/>
                    </a:ext>
                  </a:extLst>
                </a:gridCol>
                <a:gridCol w="476250">
                  <a:extLst>
                    <a:ext uri="{9D8B030D-6E8A-4147-A177-3AD203B41FA5}">
                      <a16:colId xmlns:a16="http://schemas.microsoft.com/office/drawing/2014/main" val="277634466"/>
                    </a:ext>
                  </a:extLst>
                </a:gridCol>
                <a:gridCol w="476250">
                  <a:extLst>
                    <a:ext uri="{9D8B030D-6E8A-4147-A177-3AD203B41FA5}">
                      <a16:colId xmlns:a16="http://schemas.microsoft.com/office/drawing/2014/main" val="3523621301"/>
                    </a:ext>
                  </a:extLst>
                </a:gridCol>
              </a:tblGrid>
              <a:tr h="464344">
                <a:tc rowSpan="5">
                  <a:txBody>
                    <a:bodyPr/>
                    <a:lstStyle/>
                    <a:p>
                      <a:pPr algn="ctr" fontAlgn="ctr"/>
                      <a:r>
                        <a:rPr lang="en-US" sz="1100" u="none" strike="noStrike" dirty="0">
                          <a:effectLst/>
                        </a:rPr>
                        <a:t>Likelihood</a:t>
                      </a:r>
                      <a:endParaRPr lang="en-US" sz="1100" b="0" i="0" u="none" strike="noStrike" dirty="0">
                        <a:solidFill>
                          <a:srgbClr val="000000"/>
                        </a:solidFill>
                        <a:effectLst/>
                        <a:latin typeface="Calibri" panose="020F0502020204030204" pitchFamily="34" charset="0"/>
                      </a:endParaRPr>
                    </a:p>
                  </a:txBody>
                  <a:tcPr marL="7144" marR="7144" marT="7144" marB="0" vert="vert270" anchor="ctr" anchorCtr="1"/>
                </a:tc>
                <a:tc>
                  <a:txBody>
                    <a:bodyPr/>
                    <a:lstStyle/>
                    <a:p>
                      <a:pPr algn="ctr" fontAlgn="ctr"/>
                      <a:r>
                        <a:rPr lang="en-US" sz="900" b="0" i="0" u="none" strike="noStrike" dirty="0">
                          <a:solidFill>
                            <a:srgbClr val="000000"/>
                          </a:solidFill>
                          <a:effectLst/>
                          <a:latin typeface="Calibri" panose="020F0502020204030204" pitchFamily="34" charset="0"/>
                        </a:rPr>
                        <a:t>5</a:t>
                      </a:r>
                    </a:p>
                  </a:txBody>
                  <a:tcPr marL="7144" marR="7144" marT="7144" marB="0" anchor="ctr" anchorCtr="1"/>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00B050"/>
                    </a:solidFill>
                  </a:tcPr>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FF00"/>
                    </a:solidFill>
                  </a:tcPr>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0000"/>
                    </a:solidFill>
                  </a:tcPr>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0000"/>
                    </a:solidFill>
                  </a:tcPr>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0000"/>
                    </a:solidFill>
                  </a:tcPr>
                </a:tc>
                <a:extLst>
                  <a:ext uri="{0D108BD9-81ED-4DB2-BD59-A6C34878D82A}">
                    <a16:rowId xmlns:a16="http://schemas.microsoft.com/office/drawing/2014/main" val="4189605034"/>
                  </a:ext>
                </a:extLst>
              </a:tr>
              <a:tr h="464344">
                <a:tc vMerge="1">
                  <a:txBody>
                    <a:bodyPr/>
                    <a:lstStyle/>
                    <a:p>
                      <a:endParaRPr lang="en-US"/>
                    </a:p>
                  </a:txBody>
                  <a:tcPr/>
                </a:tc>
                <a:tc>
                  <a:txBody>
                    <a:bodyPr/>
                    <a:lstStyle/>
                    <a:p>
                      <a:pPr algn="ctr" fontAlgn="ctr"/>
                      <a:r>
                        <a:rPr lang="en-US" sz="900" b="0" i="0" u="none" strike="noStrike" dirty="0">
                          <a:solidFill>
                            <a:srgbClr val="000000"/>
                          </a:solidFill>
                          <a:effectLst/>
                          <a:latin typeface="Calibri" panose="020F0502020204030204" pitchFamily="34" charset="0"/>
                        </a:rPr>
                        <a:t>4</a:t>
                      </a:r>
                    </a:p>
                  </a:txBody>
                  <a:tcPr marL="7144" marR="7144" marT="7144" marB="0" anchor="ctr" anchorCtr="1"/>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00B050"/>
                    </a:solidFill>
                  </a:tcPr>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FF00"/>
                    </a:solidFill>
                  </a:tcPr>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FF00"/>
                    </a:solidFill>
                  </a:tcPr>
                </a:tc>
                <a:tc>
                  <a:txBody>
                    <a:bodyPr/>
                    <a:lstStyle/>
                    <a:p>
                      <a:pPr algn="ctr" fontAlgn="b"/>
                      <a:r>
                        <a:rPr lang="en-US" sz="3000" u="none" strike="noStrike" dirty="0">
                          <a:effectLst/>
                        </a:rPr>
                        <a:t>X</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0000"/>
                    </a:solidFill>
                  </a:tcPr>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0000"/>
                    </a:solidFill>
                  </a:tcPr>
                </a:tc>
                <a:extLst>
                  <a:ext uri="{0D108BD9-81ED-4DB2-BD59-A6C34878D82A}">
                    <a16:rowId xmlns:a16="http://schemas.microsoft.com/office/drawing/2014/main" val="3565279087"/>
                  </a:ext>
                </a:extLst>
              </a:tr>
              <a:tr h="464344">
                <a:tc vMerge="1">
                  <a:txBody>
                    <a:bodyPr/>
                    <a:lstStyle/>
                    <a:p>
                      <a:endParaRPr lang="en-US"/>
                    </a:p>
                  </a:txBody>
                  <a:tcPr/>
                </a:tc>
                <a:tc>
                  <a:txBody>
                    <a:bodyPr/>
                    <a:lstStyle/>
                    <a:p>
                      <a:pPr algn="ctr" fontAlgn="ctr"/>
                      <a:r>
                        <a:rPr lang="en-US" sz="900" u="none" strike="noStrike" dirty="0">
                          <a:effectLst/>
                        </a:rPr>
                        <a:t>3</a:t>
                      </a:r>
                      <a:endParaRPr lang="en-US" sz="900" b="0" i="0" u="none" strike="noStrike" dirty="0">
                        <a:solidFill>
                          <a:srgbClr val="000000"/>
                        </a:solidFill>
                        <a:effectLst/>
                        <a:latin typeface="Calibri" panose="020F0502020204030204" pitchFamily="34" charset="0"/>
                      </a:endParaRPr>
                    </a:p>
                  </a:txBody>
                  <a:tcPr marL="7144" marR="7144" marT="7144" marB="0" anchor="ctr" anchorCtr="1"/>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00B050"/>
                    </a:solidFill>
                  </a:tcPr>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00B050"/>
                    </a:solidFill>
                  </a:tcPr>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FF00"/>
                    </a:solidFill>
                  </a:tcPr>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FF00"/>
                    </a:solidFill>
                  </a:tcPr>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0000"/>
                    </a:solidFill>
                  </a:tcPr>
                </a:tc>
                <a:extLst>
                  <a:ext uri="{0D108BD9-81ED-4DB2-BD59-A6C34878D82A}">
                    <a16:rowId xmlns:a16="http://schemas.microsoft.com/office/drawing/2014/main" val="3187706118"/>
                  </a:ext>
                </a:extLst>
              </a:tr>
              <a:tr h="464344">
                <a:tc vMerge="1">
                  <a:txBody>
                    <a:bodyPr/>
                    <a:lstStyle/>
                    <a:p>
                      <a:endParaRPr lang="en-US"/>
                    </a:p>
                  </a:txBody>
                  <a:tcPr/>
                </a:tc>
                <a:tc>
                  <a:txBody>
                    <a:bodyPr/>
                    <a:lstStyle/>
                    <a:p>
                      <a:pPr algn="ctr" fontAlgn="ctr"/>
                      <a:r>
                        <a:rPr lang="en-US" sz="900" b="0" i="0" u="none" strike="noStrike" dirty="0">
                          <a:solidFill>
                            <a:srgbClr val="000000"/>
                          </a:solidFill>
                          <a:effectLst/>
                          <a:latin typeface="Calibri" panose="020F0502020204030204" pitchFamily="34" charset="0"/>
                        </a:rPr>
                        <a:t>2</a:t>
                      </a:r>
                    </a:p>
                  </a:txBody>
                  <a:tcPr marL="7144" marR="7144" marT="7144" marB="0" anchor="ctr" anchorCtr="1"/>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00B050"/>
                    </a:solidFill>
                  </a:tcPr>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00B050"/>
                    </a:solidFill>
                  </a:tcPr>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FF00"/>
                    </a:solidFill>
                  </a:tcPr>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FF00"/>
                    </a:solidFill>
                  </a:tcPr>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FF00"/>
                    </a:solidFill>
                  </a:tcPr>
                </a:tc>
                <a:extLst>
                  <a:ext uri="{0D108BD9-81ED-4DB2-BD59-A6C34878D82A}">
                    <a16:rowId xmlns:a16="http://schemas.microsoft.com/office/drawing/2014/main" val="2280986859"/>
                  </a:ext>
                </a:extLst>
              </a:tr>
              <a:tr h="464344">
                <a:tc vMerge="1">
                  <a:txBody>
                    <a:bodyPr/>
                    <a:lstStyle/>
                    <a:p>
                      <a:endParaRPr lang="en-US"/>
                    </a:p>
                  </a:txBody>
                  <a:tcPr/>
                </a:tc>
                <a:tc>
                  <a:txBody>
                    <a:bodyPr/>
                    <a:lstStyle/>
                    <a:p>
                      <a:pPr algn="ctr" fontAlgn="ctr"/>
                      <a:r>
                        <a:rPr lang="en-US" sz="900" b="0" i="0" u="none" strike="noStrike" dirty="0">
                          <a:solidFill>
                            <a:srgbClr val="000000"/>
                          </a:solidFill>
                          <a:effectLst/>
                          <a:latin typeface="Calibri" panose="020F0502020204030204" pitchFamily="34" charset="0"/>
                        </a:rPr>
                        <a:t>1</a:t>
                      </a:r>
                    </a:p>
                  </a:txBody>
                  <a:tcPr marL="7144" marR="7144" marT="7144" marB="0" anchor="ctr" anchorCtr="1"/>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00B050"/>
                    </a:solidFill>
                  </a:tcPr>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00B050"/>
                    </a:solidFill>
                  </a:tcPr>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00B050"/>
                    </a:solidFill>
                  </a:tcPr>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00B050"/>
                    </a:solidFill>
                  </a:tcPr>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FF00"/>
                    </a:solidFill>
                  </a:tcPr>
                </a:tc>
                <a:extLst>
                  <a:ext uri="{0D108BD9-81ED-4DB2-BD59-A6C34878D82A}">
                    <a16:rowId xmlns:a16="http://schemas.microsoft.com/office/drawing/2014/main" val="2862173531"/>
                  </a:ext>
                </a:extLst>
              </a:tr>
              <a:tr h="214313">
                <a:tc>
                  <a:txBody>
                    <a:bodyPr/>
                    <a:lstStyle/>
                    <a:p>
                      <a:pPr algn="l" fontAlgn="ctr"/>
                      <a:endParaRPr lang="en-US" sz="800" b="0" i="0" u="none" strike="noStrike" dirty="0">
                        <a:solidFill>
                          <a:srgbClr val="000000"/>
                        </a:solidFill>
                        <a:effectLst/>
                        <a:latin typeface="Calibri" panose="020F0502020204030204" pitchFamily="34" charset="0"/>
                      </a:endParaRPr>
                    </a:p>
                  </a:txBody>
                  <a:tcPr marL="7144" marR="7144" marT="7144" marB="0" anchor="ctr" anchorCtr="1"/>
                </a:tc>
                <a:tc>
                  <a:txBody>
                    <a:bodyPr/>
                    <a:lstStyle/>
                    <a:p>
                      <a:pPr algn="l" fontAlgn="ctr"/>
                      <a:endParaRPr lang="en-US" sz="800" b="0" i="0" u="none" strike="noStrike" dirty="0">
                        <a:solidFill>
                          <a:srgbClr val="000000"/>
                        </a:solidFill>
                        <a:effectLst/>
                        <a:latin typeface="Calibri" panose="020F0502020204030204" pitchFamily="34" charset="0"/>
                      </a:endParaRPr>
                    </a:p>
                  </a:txBody>
                  <a:tcPr marL="7144" marR="7144" marT="7144" marB="0" anchor="ctr" anchorCtr="1"/>
                </a:tc>
                <a:tc>
                  <a:txBody>
                    <a:bodyPr/>
                    <a:lstStyle/>
                    <a:p>
                      <a:pPr algn="ctr" fontAlgn="ctr"/>
                      <a:r>
                        <a:rPr lang="en-US" sz="900" u="none" strike="noStrike" dirty="0">
                          <a:effectLst/>
                        </a:rPr>
                        <a:t>1</a:t>
                      </a:r>
                      <a:endParaRPr lang="en-US" sz="900" b="0" i="0" u="none" strike="noStrike" dirty="0">
                        <a:solidFill>
                          <a:srgbClr val="000000"/>
                        </a:solidFill>
                        <a:effectLst/>
                        <a:latin typeface="Calibri" panose="020F0502020204030204" pitchFamily="34" charset="0"/>
                      </a:endParaRPr>
                    </a:p>
                  </a:txBody>
                  <a:tcPr marL="7144" marR="7144" marT="7144" marB="0" anchor="ctr" anchorCtr="1"/>
                </a:tc>
                <a:tc>
                  <a:txBody>
                    <a:bodyPr/>
                    <a:lstStyle/>
                    <a:p>
                      <a:pPr algn="ctr" fontAlgn="ctr"/>
                      <a:r>
                        <a:rPr lang="en-US" sz="900" u="none" strike="noStrike" dirty="0">
                          <a:effectLst/>
                        </a:rPr>
                        <a:t>2</a:t>
                      </a:r>
                      <a:endParaRPr lang="en-US" sz="900" b="0" i="0" u="none" strike="noStrike" dirty="0">
                        <a:solidFill>
                          <a:srgbClr val="000000"/>
                        </a:solidFill>
                        <a:effectLst/>
                        <a:latin typeface="Calibri" panose="020F0502020204030204" pitchFamily="34" charset="0"/>
                      </a:endParaRPr>
                    </a:p>
                  </a:txBody>
                  <a:tcPr marL="7144" marR="7144" marT="7144" marB="0" anchor="ctr" anchorCtr="1"/>
                </a:tc>
                <a:tc>
                  <a:txBody>
                    <a:bodyPr/>
                    <a:lstStyle/>
                    <a:p>
                      <a:pPr algn="ctr" fontAlgn="ctr"/>
                      <a:r>
                        <a:rPr lang="en-US" sz="900" u="none" strike="noStrike" dirty="0">
                          <a:effectLst/>
                        </a:rPr>
                        <a:t>3</a:t>
                      </a:r>
                      <a:endParaRPr lang="en-US" sz="900" b="0" i="0" u="none" strike="noStrike" dirty="0">
                        <a:solidFill>
                          <a:srgbClr val="000000"/>
                        </a:solidFill>
                        <a:effectLst/>
                        <a:latin typeface="Calibri" panose="020F0502020204030204" pitchFamily="34" charset="0"/>
                      </a:endParaRPr>
                    </a:p>
                  </a:txBody>
                  <a:tcPr marL="7144" marR="7144" marT="7144" marB="0" anchor="ctr" anchorCtr="1"/>
                </a:tc>
                <a:tc>
                  <a:txBody>
                    <a:bodyPr/>
                    <a:lstStyle/>
                    <a:p>
                      <a:pPr algn="ctr" fontAlgn="ctr"/>
                      <a:r>
                        <a:rPr lang="en-US" sz="900" u="none" strike="noStrike" dirty="0">
                          <a:effectLst/>
                        </a:rPr>
                        <a:t>4</a:t>
                      </a:r>
                      <a:endParaRPr lang="en-US" sz="900" b="0" i="0" u="none" strike="noStrike" dirty="0">
                        <a:solidFill>
                          <a:srgbClr val="000000"/>
                        </a:solidFill>
                        <a:effectLst/>
                        <a:latin typeface="Calibri" panose="020F0502020204030204" pitchFamily="34" charset="0"/>
                      </a:endParaRPr>
                    </a:p>
                  </a:txBody>
                  <a:tcPr marL="7144" marR="7144" marT="7144" marB="0" anchor="ctr" anchorCtr="1"/>
                </a:tc>
                <a:tc>
                  <a:txBody>
                    <a:bodyPr/>
                    <a:lstStyle/>
                    <a:p>
                      <a:pPr algn="ctr" fontAlgn="ctr"/>
                      <a:r>
                        <a:rPr lang="en-US" sz="900" u="none" strike="noStrike" dirty="0">
                          <a:effectLst/>
                        </a:rPr>
                        <a:t>5</a:t>
                      </a:r>
                      <a:endParaRPr lang="en-US" sz="900" b="0" i="0" u="none" strike="noStrike" dirty="0">
                        <a:solidFill>
                          <a:srgbClr val="000000"/>
                        </a:solidFill>
                        <a:effectLst/>
                        <a:latin typeface="Calibri" panose="020F0502020204030204" pitchFamily="34" charset="0"/>
                      </a:endParaRPr>
                    </a:p>
                  </a:txBody>
                  <a:tcPr marL="7144" marR="7144" marT="7144" marB="0" anchor="ctr" anchorCtr="1"/>
                </a:tc>
                <a:extLst>
                  <a:ext uri="{0D108BD9-81ED-4DB2-BD59-A6C34878D82A}">
                    <a16:rowId xmlns:a16="http://schemas.microsoft.com/office/drawing/2014/main" val="1403495423"/>
                  </a:ext>
                </a:extLst>
              </a:tr>
              <a:tr h="214313">
                <a:tc>
                  <a:txBody>
                    <a:bodyPr/>
                    <a:lstStyle/>
                    <a:p>
                      <a:pPr algn="l" fontAlgn="b"/>
                      <a:endParaRPr lang="en-US" sz="800" b="0" i="0" u="none" strike="noStrike" dirty="0">
                        <a:solidFill>
                          <a:srgbClr val="000000"/>
                        </a:solidFill>
                        <a:effectLst/>
                        <a:latin typeface="Calibri" panose="020F0502020204030204" pitchFamily="34" charset="0"/>
                      </a:endParaRPr>
                    </a:p>
                  </a:txBody>
                  <a:tcPr marL="7144" marR="7144" marT="7144" marB="0" anchor="ctr" anchorCtr="1"/>
                </a:tc>
                <a:tc>
                  <a:txBody>
                    <a:bodyPr/>
                    <a:lstStyle/>
                    <a:p>
                      <a:pPr algn="l" fontAlgn="b"/>
                      <a:endParaRPr lang="en-US" sz="800" b="0" i="0" u="none" strike="noStrike" dirty="0">
                        <a:solidFill>
                          <a:srgbClr val="000000"/>
                        </a:solidFill>
                        <a:effectLst/>
                        <a:latin typeface="Calibri" panose="020F0502020204030204" pitchFamily="34" charset="0"/>
                      </a:endParaRPr>
                    </a:p>
                  </a:txBody>
                  <a:tcPr marL="7144" marR="7144" marT="7144" marB="0" anchor="ctr" anchorCtr="1"/>
                </a:tc>
                <a:tc gridSpan="5">
                  <a:txBody>
                    <a:bodyPr/>
                    <a:lstStyle/>
                    <a:p>
                      <a:pPr algn="ctr" fontAlgn="ctr"/>
                      <a:r>
                        <a:rPr lang="en-US" sz="1100" u="none" strike="noStrike" dirty="0">
                          <a:effectLst/>
                        </a:rPr>
                        <a:t>Consequences</a:t>
                      </a:r>
                      <a:endParaRPr lang="en-US" sz="1100" b="0" i="0" u="none" strike="noStrike" dirty="0">
                        <a:solidFill>
                          <a:srgbClr val="000000"/>
                        </a:solidFill>
                        <a:effectLst/>
                        <a:latin typeface="Calibri" panose="020F0502020204030204" pitchFamily="34" charset="0"/>
                      </a:endParaRPr>
                    </a:p>
                  </a:txBody>
                  <a:tcPr marL="7144" marR="7144" marT="7144" marB="0" anchor="ctr" anchorCtr="1"/>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86835399"/>
                  </a:ext>
                </a:extLst>
              </a:tr>
            </a:tbl>
          </a:graphicData>
        </a:graphic>
      </p:graphicFrame>
      <p:sp>
        <p:nvSpPr>
          <p:cNvPr id="5" name="Content Placeholder 4">
            <a:extLst>
              <a:ext uri="{FF2B5EF4-FFF2-40B4-BE49-F238E27FC236}">
                <a16:creationId xmlns:a16="http://schemas.microsoft.com/office/drawing/2014/main" id="{9DD28EF9-7AA5-4C3D-AB39-601BE201EE1E}"/>
              </a:ext>
            </a:extLst>
          </p:cNvPr>
          <p:cNvSpPr>
            <a:spLocks noGrp="1"/>
          </p:cNvSpPr>
          <p:nvPr>
            <p:ph sz="half" idx="2"/>
          </p:nvPr>
        </p:nvSpPr>
        <p:spPr>
          <a:xfrm>
            <a:off x="628650" y="1228409"/>
            <a:ext cx="4880919" cy="3595455"/>
          </a:xfrm>
        </p:spPr>
        <p:txBody>
          <a:bodyPr>
            <a:normAutofit fontScale="92500" lnSpcReduction="10000"/>
          </a:bodyPr>
          <a:lstStyle/>
          <a:p>
            <a:pPr marL="0" indent="0">
              <a:buNone/>
            </a:pPr>
            <a:r>
              <a:rPr lang="en-US" b="1" dirty="0">
                <a:solidFill>
                  <a:srgbClr val="FFFF00"/>
                </a:solidFill>
              </a:rPr>
              <a:t>Category:</a:t>
            </a:r>
            <a:r>
              <a:rPr lang="en-US" dirty="0">
                <a:solidFill>
                  <a:srgbClr val="FFFF00"/>
                </a:solidFill>
              </a:rPr>
              <a:t> </a:t>
            </a:r>
            <a:r>
              <a:rPr lang="en-US" dirty="0"/>
              <a:t>Programmatic</a:t>
            </a:r>
          </a:p>
          <a:p>
            <a:pPr marL="0" indent="0">
              <a:spcBef>
                <a:spcPts val="1350"/>
              </a:spcBef>
              <a:buNone/>
            </a:pPr>
            <a:r>
              <a:rPr lang="en-US" b="1" dirty="0">
                <a:solidFill>
                  <a:srgbClr val="FFFF00"/>
                </a:solidFill>
              </a:rPr>
              <a:t>Description:</a:t>
            </a:r>
            <a:r>
              <a:rPr lang="en-US" dirty="0">
                <a:solidFill>
                  <a:srgbClr val="FFFF00"/>
                </a:solidFill>
              </a:rPr>
              <a:t>  </a:t>
            </a:r>
          </a:p>
          <a:p>
            <a:pPr marL="0" indent="0">
              <a:buNone/>
            </a:pPr>
            <a:r>
              <a:rPr lang="en-US" sz="1800" dirty="0"/>
              <a:t>High costs involved for design, hardware compliance, testing, and qualification.</a:t>
            </a:r>
          </a:p>
          <a:p>
            <a:pPr marL="0" indent="0">
              <a:spcBef>
                <a:spcPts val="1350"/>
              </a:spcBef>
              <a:buNone/>
            </a:pPr>
            <a:r>
              <a:rPr lang="en-US" b="1" dirty="0">
                <a:solidFill>
                  <a:srgbClr val="FFFF00"/>
                </a:solidFill>
              </a:rPr>
              <a:t>Discussion:</a:t>
            </a:r>
          </a:p>
          <a:p>
            <a:pPr marL="0" indent="0">
              <a:buNone/>
            </a:pPr>
            <a:r>
              <a:rPr lang="en-US" sz="1800" dirty="0"/>
              <a:t>Difficult to get support even from operators who want the system.</a:t>
            </a:r>
          </a:p>
          <a:p>
            <a:pPr marL="0" indent="0">
              <a:spcBef>
                <a:spcPts val="1350"/>
              </a:spcBef>
              <a:buNone/>
            </a:pPr>
            <a:r>
              <a:rPr lang="en-US" b="1" dirty="0">
                <a:solidFill>
                  <a:srgbClr val="FFFF00"/>
                </a:solidFill>
              </a:rPr>
              <a:t>Mitigation:</a:t>
            </a:r>
          </a:p>
          <a:p>
            <a:pPr marL="0" indent="0">
              <a:buNone/>
            </a:pPr>
            <a:r>
              <a:rPr lang="en-US" sz="1800" dirty="0"/>
              <a:t>Seek donations from past sources.  Develop high profile self-fundraising with fancy bling and leveraging the Lunar WOW factor.</a:t>
            </a:r>
          </a:p>
        </p:txBody>
      </p:sp>
      <p:sp>
        <p:nvSpPr>
          <p:cNvPr id="14" name="TextBox 13">
            <a:extLst>
              <a:ext uri="{FF2B5EF4-FFF2-40B4-BE49-F238E27FC236}">
                <a16:creationId xmlns:a16="http://schemas.microsoft.com/office/drawing/2014/main" id="{07B5F8F7-AC6B-4C96-8B21-F0D9E2EEE1FB}"/>
              </a:ext>
            </a:extLst>
          </p:cNvPr>
          <p:cNvSpPr txBox="1"/>
          <p:nvPr/>
        </p:nvSpPr>
        <p:spPr>
          <a:xfrm>
            <a:off x="5676900" y="3652748"/>
            <a:ext cx="2838450" cy="923330"/>
          </a:xfrm>
          <a:prstGeom prst="rect">
            <a:avLst/>
          </a:prstGeom>
          <a:noFill/>
        </p:spPr>
        <p:txBody>
          <a:bodyPr wrap="square" rtlCol="0">
            <a:spAutoFit/>
          </a:bodyPr>
          <a:lstStyle/>
          <a:p>
            <a:r>
              <a:rPr lang="en-US" b="1" dirty="0">
                <a:solidFill>
                  <a:srgbClr val="FFFF00"/>
                </a:solidFill>
              </a:rPr>
              <a:t>Risk Assessment: High</a:t>
            </a:r>
          </a:p>
          <a:p>
            <a:r>
              <a:rPr lang="en-US" dirty="0"/>
              <a:t>Likelihood: 4</a:t>
            </a:r>
          </a:p>
          <a:p>
            <a:r>
              <a:rPr lang="en-US" dirty="0"/>
              <a:t>Consequences: 4</a:t>
            </a:r>
            <a:endParaRPr lang="en-US" sz="1500" dirty="0"/>
          </a:p>
        </p:txBody>
      </p:sp>
    </p:spTree>
    <p:extLst>
      <p:ext uri="{BB962C8B-B14F-4D97-AF65-F5344CB8AC3E}">
        <p14:creationId xmlns:p14="http://schemas.microsoft.com/office/powerpoint/2010/main" val="3868923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BD68C-D4B6-4A51-9039-F1659346F2AE}"/>
              </a:ext>
            </a:extLst>
          </p:cNvPr>
          <p:cNvSpPr>
            <a:spLocks noGrp="1"/>
          </p:cNvSpPr>
          <p:nvPr>
            <p:ph type="title"/>
          </p:nvPr>
        </p:nvSpPr>
        <p:spPr/>
        <p:txBody>
          <a:bodyPr>
            <a:normAutofit fontScale="90000"/>
          </a:bodyPr>
          <a:lstStyle/>
          <a:p>
            <a:r>
              <a:rPr lang="en-US" dirty="0" err="1"/>
              <a:t>AREx</a:t>
            </a:r>
            <a:r>
              <a:rPr lang="en-US" dirty="0"/>
              <a:t> Payload Systems</a:t>
            </a:r>
            <a:br>
              <a:rPr lang="en-US" dirty="0"/>
            </a:br>
            <a:r>
              <a:rPr lang="en-US" dirty="0"/>
              <a:t>Agenda </a:t>
            </a:r>
          </a:p>
        </p:txBody>
      </p:sp>
      <p:sp>
        <p:nvSpPr>
          <p:cNvPr id="3" name="Content Placeholder 2">
            <a:extLst>
              <a:ext uri="{FF2B5EF4-FFF2-40B4-BE49-F238E27FC236}">
                <a16:creationId xmlns:a16="http://schemas.microsoft.com/office/drawing/2014/main" id="{A0D389F7-0073-429A-90E5-16A39267CD41}"/>
              </a:ext>
            </a:extLst>
          </p:cNvPr>
          <p:cNvSpPr>
            <a:spLocks noGrp="1"/>
          </p:cNvSpPr>
          <p:nvPr>
            <p:ph sz="quarter" idx="17"/>
          </p:nvPr>
        </p:nvSpPr>
        <p:spPr>
          <a:xfrm>
            <a:off x="1318990" y="1324547"/>
            <a:ext cx="6882231" cy="3534337"/>
          </a:xfrm>
        </p:spPr>
        <p:txBody>
          <a:bodyPr>
            <a:noAutofit/>
          </a:bodyPr>
          <a:lstStyle/>
          <a:p>
            <a:pPr marL="342900" marR="0" lvl="0" indent="-342900">
              <a:spcBef>
                <a:spcPts val="0"/>
              </a:spcBef>
              <a:spcAft>
                <a:spcPts val="0"/>
              </a:spcAft>
              <a:buFont typeface="Arial" panose="020B0604020202020204" pitchFamily="34" charset="0"/>
              <a:buChar char="•"/>
              <a:tabLst>
                <a:tab pos="457200" algn="l"/>
              </a:tabLst>
            </a:pPr>
            <a:r>
              <a:rPr lang="en-US" dirty="0">
                <a:latin typeface="Calibri" panose="020F0502020204030204" pitchFamily="34" charset="0"/>
                <a:ea typeface="Times New Roman" panose="02020603050405020304" pitchFamily="18" charset="0"/>
                <a:cs typeface="Times New Roman" panose="02020603050405020304" pitchFamily="18" charset="0"/>
              </a:rPr>
              <a:t>Systems overview</a:t>
            </a:r>
            <a:r>
              <a:rPr lang="en-US" dirty="0">
                <a:effectLst/>
                <a:latin typeface="Calibri" panose="020F0502020204030204" pitchFamily="34" charset="0"/>
                <a:ea typeface="Times New Roman" panose="02020603050405020304" pitchFamily="18" charset="0"/>
                <a:cs typeface="Times New Roman" panose="02020603050405020304" pitchFamily="18" charset="0"/>
              </a:rPr>
              <a:t>—Frank</a:t>
            </a:r>
            <a:endParaRPr lang="en-US" dirty="0">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dirty="0">
                <a:solidFill>
                  <a:schemeClr val="bg1">
                    <a:lumMod val="50000"/>
                    <a:lumOff val="50000"/>
                  </a:schemeClr>
                </a:solidFill>
                <a:effectLst/>
                <a:latin typeface="Calibri" panose="020F0502020204030204" pitchFamily="34" charset="0"/>
                <a:ea typeface="Times New Roman" panose="02020603050405020304" pitchFamily="18" charset="0"/>
                <a:cs typeface="Times New Roman" panose="02020603050405020304" pitchFamily="18" charset="0"/>
              </a:rPr>
              <a:t>Link Budget, Orbit/Attitude/Signal Availability—Chris, Achim, Ken E.</a:t>
            </a:r>
            <a:endParaRPr lang="en-US" dirty="0">
              <a:solidFill>
                <a:schemeClr val="bg1">
                  <a:lumMod val="50000"/>
                  <a:lumOff val="50000"/>
                </a:schemeClr>
              </a:solidFill>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dirty="0">
                <a:solidFill>
                  <a:schemeClr val="bg1">
                    <a:lumMod val="50000"/>
                    <a:lumOff val="50000"/>
                  </a:schemeClr>
                </a:solidFill>
                <a:effectLst/>
                <a:latin typeface="Calibri" panose="020F0502020204030204" pitchFamily="34" charset="0"/>
                <a:ea typeface="Times New Roman" panose="02020603050405020304" pitchFamily="18" charset="0"/>
                <a:cs typeface="Times New Roman" panose="02020603050405020304" pitchFamily="18" charset="0"/>
              </a:rPr>
              <a:t>Mechanical—Tom S, Chris</a:t>
            </a:r>
            <a:endParaRPr lang="en-US" dirty="0">
              <a:solidFill>
                <a:schemeClr val="bg1">
                  <a:lumMod val="50000"/>
                  <a:lumOff val="50000"/>
                </a:schemeClr>
              </a:solidFill>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dirty="0">
                <a:solidFill>
                  <a:schemeClr val="bg1">
                    <a:lumMod val="50000"/>
                    <a:lumOff val="50000"/>
                  </a:schemeClr>
                </a:solidFill>
                <a:effectLst/>
                <a:latin typeface="Calibri" panose="020F0502020204030204" pitchFamily="34" charset="0"/>
                <a:ea typeface="Times New Roman" panose="02020603050405020304" pitchFamily="18" charset="0"/>
                <a:cs typeface="Times New Roman" panose="02020603050405020304" pitchFamily="18" charset="0"/>
              </a:rPr>
              <a:t>Electrical (Power, SDR/RF systems, TTNC, Software,</a:t>
            </a:r>
          </a:p>
          <a:p>
            <a:pPr marL="342900" marR="0" lvl="0" indent="-342900">
              <a:spcBef>
                <a:spcPts val="0"/>
              </a:spcBef>
              <a:spcAft>
                <a:spcPts val="0"/>
              </a:spcAft>
              <a:buFont typeface="Arial" panose="020B0604020202020204" pitchFamily="34" charset="0"/>
              <a:buChar char="•"/>
              <a:tabLst>
                <a:tab pos="457200" algn="l"/>
              </a:tabLst>
            </a:pPr>
            <a:r>
              <a:rPr lang="en-US" dirty="0">
                <a:solidFill>
                  <a:schemeClr val="bg1">
                    <a:lumMod val="50000"/>
                    <a:lumOff val="50000"/>
                  </a:schemeClr>
                </a:solidFill>
                <a:effectLst/>
                <a:latin typeface="Calibri" panose="020F0502020204030204" pitchFamily="34" charset="0"/>
                <a:ea typeface="Times New Roman" panose="02020603050405020304" pitchFamily="18" charset="0"/>
                <a:cs typeface="Times New Roman" panose="02020603050405020304" pitchFamily="18" charset="0"/>
              </a:rPr>
              <a:t>Antenna system)—Lou, Michelle, Chris, Doug</a:t>
            </a:r>
            <a:endParaRPr lang="en-US" dirty="0">
              <a:solidFill>
                <a:schemeClr val="bg1">
                  <a:lumMod val="50000"/>
                  <a:lumOff val="50000"/>
                </a:schemeClr>
              </a:solidFill>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dirty="0">
                <a:solidFill>
                  <a:schemeClr val="bg1">
                    <a:lumMod val="50000"/>
                    <a:lumOff val="50000"/>
                  </a:schemeClr>
                </a:solidFill>
                <a:effectLst/>
                <a:latin typeface="Calibri" panose="020F0502020204030204" pitchFamily="34" charset="0"/>
                <a:ea typeface="Times New Roman" panose="02020603050405020304" pitchFamily="18" charset="0"/>
                <a:cs typeface="Times New Roman" panose="02020603050405020304" pitchFamily="18" charset="0"/>
              </a:rPr>
              <a:t>Thermal—Tom S.</a:t>
            </a:r>
            <a:endParaRPr lang="en-US" dirty="0">
              <a:solidFill>
                <a:schemeClr val="bg1">
                  <a:lumMod val="50000"/>
                  <a:lumOff val="50000"/>
                </a:schemeClr>
              </a:solidFill>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dirty="0">
                <a:solidFill>
                  <a:schemeClr val="bg1">
                    <a:lumMod val="50000"/>
                    <a:lumOff val="50000"/>
                  </a:schemeClr>
                </a:solidFill>
                <a:effectLst/>
                <a:latin typeface="Calibri" panose="020F0502020204030204" pitchFamily="34" charset="0"/>
                <a:ea typeface="Times New Roman" panose="02020603050405020304" pitchFamily="18" charset="0"/>
                <a:cs typeface="Times New Roman" panose="02020603050405020304" pitchFamily="18" charset="0"/>
              </a:rPr>
              <a:t>Ground station--Michelle</a:t>
            </a:r>
            <a:endParaRPr lang="en-US" dirty="0">
              <a:solidFill>
                <a:schemeClr val="bg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4315720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421E4-C0E7-4B64-9250-A79E3A3C9C4A}"/>
              </a:ext>
            </a:extLst>
          </p:cNvPr>
          <p:cNvSpPr>
            <a:spLocks noGrp="1"/>
          </p:cNvSpPr>
          <p:nvPr>
            <p:ph type="title"/>
          </p:nvPr>
        </p:nvSpPr>
        <p:spPr>
          <a:xfrm>
            <a:off x="628650" y="273844"/>
            <a:ext cx="7886700" cy="497086"/>
          </a:xfrm>
        </p:spPr>
        <p:txBody>
          <a:bodyPr>
            <a:normAutofit fontScale="90000"/>
          </a:bodyPr>
          <a:lstStyle/>
          <a:p>
            <a:r>
              <a:rPr lang="en-US" sz="2700" dirty="0"/>
              <a:t>Risk:  5P Export Law Compliance</a:t>
            </a:r>
          </a:p>
        </p:txBody>
      </p:sp>
      <p:graphicFrame>
        <p:nvGraphicFramePr>
          <p:cNvPr id="11" name="Content Placeholder 10">
            <a:extLst>
              <a:ext uri="{FF2B5EF4-FFF2-40B4-BE49-F238E27FC236}">
                <a16:creationId xmlns:a16="http://schemas.microsoft.com/office/drawing/2014/main" id="{064C4846-FE6A-44FD-B59F-A3D143C86F94}"/>
              </a:ext>
            </a:extLst>
          </p:cNvPr>
          <p:cNvGraphicFramePr>
            <a:graphicFrameLocks noGrp="1"/>
          </p:cNvGraphicFramePr>
          <p:nvPr>
            <p:ph sz="half" idx="1"/>
          </p:nvPr>
        </p:nvGraphicFramePr>
        <p:xfrm>
          <a:off x="5727971" y="902405"/>
          <a:ext cx="2838450" cy="2750346"/>
        </p:xfrm>
        <a:graphic>
          <a:graphicData uri="http://schemas.openxmlformats.org/drawingml/2006/table">
            <a:tbl>
              <a:tblPr>
                <a:tableStyleId>{5C22544A-7EE6-4342-B048-85BDC9FD1C3A}</a:tableStyleId>
              </a:tblPr>
              <a:tblGrid>
                <a:gridCol w="228600">
                  <a:extLst>
                    <a:ext uri="{9D8B030D-6E8A-4147-A177-3AD203B41FA5}">
                      <a16:colId xmlns:a16="http://schemas.microsoft.com/office/drawing/2014/main" val="2307164707"/>
                    </a:ext>
                  </a:extLst>
                </a:gridCol>
                <a:gridCol w="228600">
                  <a:extLst>
                    <a:ext uri="{9D8B030D-6E8A-4147-A177-3AD203B41FA5}">
                      <a16:colId xmlns:a16="http://schemas.microsoft.com/office/drawing/2014/main" val="129119239"/>
                    </a:ext>
                  </a:extLst>
                </a:gridCol>
                <a:gridCol w="476250">
                  <a:extLst>
                    <a:ext uri="{9D8B030D-6E8A-4147-A177-3AD203B41FA5}">
                      <a16:colId xmlns:a16="http://schemas.microsoft.com/office/drawing/2014/main" val="3842737485"/>
                    </a:ext>
                  </a:extLst>
                </a:gridCol>
                <a:gridCol w="476250">
                  <a:extLst>
                    <a:ext uri="{9D8B030D-6E8A-4147-A177-3AD203B41FA5}">
                      <a16:colId xmlns:a16="http://schemas.microsoft.com/office/drawing/2014/main" val="980936840"/>
                    </a:ext>
                  </a:extLst>
                </a:gridCol>
                <a:gridCol w="476250">
                  <a:extLst>
                    <a:ext uri="{9D8B030D-6E8A-4147-A177-3AD203B41FA5}">
                      <a16:colId xmlns:a16="http://schemas.microsoft.com/office/drawing/2014/main" val="4000237620"/>
                    </a:ext>
                  </a:extLst>
                </a:gridCol>
                <a:gridCol w="476250">
                  <a:extLst>
                    <a:ext uri="{9D8B030D-6E8A-4147-A177-3AD203B41FA5}">
                      <a16:colId xmlns:a16="http://schemas.microsoft.com/office/drawing/2014/main" val="277634466"/>
                    </a:ext>
                  </a:extLst>
                </a:gridCol>
                <a:gridCol w="476250">
                  <a:extLst>
                    <a:ext uri="{9D8B030D-6E8A-4147-A177-3AD203B41FA5}">
                      <a16:colId xmlns:a16="http://schemas.microsoft.com/office/drawing/2014/main" val="3523621301"/>
                    </a:ext>
                  </a:extLst>
                </a:gridCol>
              </a:tblGrid>
              <a:tr h="464344">
                <a:tc rowSpan="5">
                  <a:txBody>
                    <a:bodyPr/>
                    <a:lstStyle/>
                    <a:p>
                      <a:pPr algn="ctr" fontAlgn="ctr"/>
                      <a:r>
                        <a:rPr lang="en-US" sz="1100" u="none" strike="noStrike" dirty="0">
                          <a:effectLst/>
                        </a:rPr>
                        <a:t>Likelihood</a:t>
                      </a:r>
                      <a:endParaRPr lang="en-US" sz="1100" b="0" i="0" u="none" strike="noStrike" dirty="0">
                        <a:solidFill>
                          <a:srgbClr val="000000"/>
                        </a:solidFill>
                        <a:effectLst/>
                        <a:latin typeface="Calibri" panose="020F0502020204030204" pitchFamily="34" charset="0"/>
                      </a:endParaRPr>
                    </a:p>
                  </a:txBody>
                  <a:tcPr marL="7144" marR="7144" marT="7144" marB="0" vert="vert270" anchor="ctr" anchorCtr="1"/>
                </a:tc>
                <a:tc>
                  <a:txBody>
                    <a:bodyPr/>
                    <a:lstStyle/>
                    <a:p>
                      <a:pPr algn="ctr" fontAlgn="ctr"/>
                      <a:r>
                        <a:rPr lang="en-US" sz="900" b="0" i="0" u="none" strike="noStrike" dirty="0">
                          <a:solidFill>
                            <a:srgbClr val="000000"/>
                          </a:solidFill>
                          <a:effectLst/>
                          <a:latin typeface="Calibri" panose="020F0502020204030204" pitchFamily="34" charset="0"/>
                        </a:rPr>
                        <a:t>5</a:t>
                      </a:r>
                    </a:p>
                  </a:txBody>
                  <a:tcPr marL="7144" marR="7144" marT="7144" marB="0" anchor="ctr" anchorCtr="1"/>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00B050"/>
                    </a:solidFill>
                  </a:tcPr>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FF00"/>
                    </a:solidFill>
                  </a:tcPr>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0000"/>
                    </a:solidFill>
                  </a:tcPr>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0000"/>
                    </a:solidFill>
                  </a:tcPr>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0000"/>
                    </a:solidFill>
                  </a:tcPr>
                </a:tc>
                <a:extLst>
                  <a:ext uri="{0D108BD9-81ED-4DB2-BD59-A6C34878D82A}">
                    <a16:rowId xmlns:a16="http://schemas.microsoft.com/office/drawing/2014/main" val="4189605034"/>
                  </a:ext>
                </a:extLst>
              </a:tr>
              <a:tr h="464344">
                <a:tc vMerge="1">
                  <a:txBody>
                    <a:bodyPr/>
                    <a:lstStyle/>
                    <a:p>
                      <a:endParaRPr lang="en-US"/>
                    </a:p>
                  </a:txBody>
                  <a:tcPr/>
                </a:tc>
                <a:tc>
                  <a:txBody>
                    <a:bodyPr/>
                    <a:lstStyle/>
                    <a:p>
                      <a:pPr algn="ctr" fontAlgn="ctr"/>
                      <a:r>
                        <a:rPr lang="en-US" sz="900" b="0" i="0" u="none" strike="noStrike" dirty="0">
                          <a:solidFill>
                            <a:srgbClr val="000000"/>
                          </a:solidFill>
                          <a:effectLst/>
                          <a:latin typeface="Calibri" panose="020F0502020204030204" pitchFamily="34" charset="0"/>
                        </a:rPr>
                        <a:t>4</a:t>
                      </a:r>
                    </a:p>
                  </a:txBody>
                  <a:tcPr marL="7144" marR="7144" marT="7144" marB="0" anchor="ctr" anchorCtr="1"/>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00B050"/>
                    </a:solidFill>
                  </a:tcPr>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FF00"/>
                    </a:solidFill>
                  </a:tcPr>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FF00"/>
                    </a:solidFill>
                  </a:tcPr>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0000"/>
                    </a:solidFill>
                  </a:tcPr>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0000"/>
                    </a:solidFill>
                  </a:tcPr>
                </a:tc>
                <a:extLst>
                  <a:ext uri="{0D108BD9-81ED-4DB2-BD59-A6C34878D82A}">
                    <a16:rowId xmlns:a16="http://schemas.microsoft.com/office/drawing/2014/main" val="3565279087"/>
                  </a:ext>
                </a:extLst>
              </a:tr>
              <a:tr h="464344">
                <a:tc vMerge="1">
                  <a:txBody>
                    <a:bodyPr/>
                    <a:lstStyle/>
                    <a:p>
                      <a:endParaRPr lang="en-US"/>
                    </a:p>
                  </a:txBody>
                  <a:tcPr/>
                </a:tc>
                <a:tc>
                  <a:txBody>
                    <a:bodyPr/>
                    <a:lstStyle/>
                    <a:p>
                      <a:pPr algn="ctr" fontAlgn="ctr"/>
                      <a:r>
                        <a:rPr lang="en-US" sz="900" u="none" strike="noStrike" dirty="0">
                          <a:effectLst/>
                        </a:rPr>
                        <a:t>3</a:t>
                      </a:r>
                      <a:endParaRPr lang="en-US" sz="900" b="0" i="0" u="none" strike="noStrike" dirty="0">
                        <a:solidFill>
                          <a:srgbClr val="000000"/>
                        </a:solidFill>
                        <a:effectLst/>
                        <a:latin typeface="Calibri" panose="020F0502020204030204" pitchFamily="34" charset="0"/>
                      </a:endParaRPr>
                    </a:p>
                  </a:txBody>
                  <a:tcPr marL="7144" marR="7144" marT="7144" marB="0" anchor="ctr" anchorCtr="1"/>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00B050"/>
                    </a:solidFill>
                  </a:tcPr>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00B050"/>
                    </a:solidFill>
                  </a:tcPr>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FF00"/>
                    </a:solidFill>
                  </a:tcPr>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FF00"/>
                    </a:solidFill>
                  </a:tcPr>
                </a:tc>
                <a:tc>
                  <a:txBody>
                    <a:bodyPr/>
                    <a:lstStyle/>
                    <a:p>
                      <a:pPr algn="ctr" fontAlgn="b"/>
                      <a:r>
                        <a:rPr lang="en-US" sz="3000" u="none" strike="noStrike" dirty="0">
                          <a:effectLst/>
                        </a:rPr>
                        <a:t>X</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0000"/>
                    </a:solidFill>
                  </a:tcPr>
                </a:tc>
                <a:extLst>
                  <a:ext uri="{0D108BD9-81ED-4DB2-BD59-A6C34878D82A}">
                    <a16:rowId xmlns:a16="http://schemas.microsoft.com/office/drawing/2014/main" val="3187706118"/>
                  </a:ext>
                </a:extLst>
              </a:tr>
              <a:tr h="464344">
                <a:tc vMerge="1">
                  <a:txBody>
                    <a:bodyPr/>
                    <a:lstStyle/>
                    <a:p>
                      <a:endParaRPr lang="en-US"/>
                    </a:p>
                  </a:txBody>
                  <a:tcPr/>
                </a:tc>
                <a:tc>
                  <a:txBody>
                    <a:bodyPr/>
                    <a:lstStyle/>
                    <a:p>
                      <a:pPr algn="ctr" fontAlgn="ctr"/>
                      <a:r>
                        <a:rPr lang="en-US" sz="900" b="0" i="0" u="none" strike="noStrike" dirty="0">
                          <a:solidFill>
                            <a:srgbClr val="000000"/>
                          </a:solidFill>
                          <a:effectLst/>
                          <a:latin typeface="Calibri" panose="020F0502020204030204" pitchFamily="34" charset="0"/>
                        </a:rPr>
                        <a:t>2</a:t>
                      </a:r>
                    </a:p>
                  </a:txBody>
                  <a:tcPr marL="7144" marR="7144" marT="7144" marB="0" anchor="ctr" anchorCtr="1"/>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00B050"/>
                    </a:solidFill>
                  </a:tcPr>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00B050"/>
                    </a:solidFill>
                  </a:tcPr>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FF00"/>
                    </a:solidFill>
                  </a:tcPr>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FF00"/>
                    </a:solidFill>
                  </a:tcPr>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FF00"/>
                    </a:solidFill>
                  </a:tcPr>
                </a:tc>
                <a:extLst>
                  <a:ext uri="{0D108BD9-81ED-4DB2-BD59-A6C34878D82A}">
                    <a16:rowId xmlns:a16="http://schemas.microsoft.com/office/drawing/2014/main" val="2280986859"/>
                  </a:ext>
                </a:extLst>
              </a:tr>
              <a:tr h="464344">
                <a:tc vMerge="1">
                  <a:txBody>
                    <a:bodyPr/>
                    <a:lstStyle/>
                    <a:p>
                      <a:endParaRPr lang="en-US"/>
                    </a:p>
                  </a:txBody>
                  <a:tcPr/>
                </a:tc>
                <a:tc>
                  <a:txBody>
                    <a:bodyPr/>
                    <a:lstStyle/>
                    <a:p>
                      <a:pPr algn="ctr" fontAlgn="ctr"/>
                      <a:r>
                        <a:rPr lang="en-US" sz="900" b="0" i="0" u="none" strike="noStrike" dirty="0">
                          <a:solidFill>
                            <a:srgbClr val="000000"/>
                          </a:solidFill>
                          <a:effectLst/>
                          <a:latin typeface="Calibri" panose="020F0502020204030204" pitchFamily="34" charset="0"/>
                        </a:rPr>
                        <a:t>1</a:t>
                      </a:r>
                    </a:p>
                  </a:txBody>
                  <a:tcPr marL="7144" marR="7144" marT="7144" marB="0" anchor="ctr" anchorCtr="1"/>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00B050"/>
                    </a:solidFill>
                  </a:tcPr>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00B050"/>
                    </a:solidFill>
                  </a:tcPr>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00B050"/>
                    </a:solidFill>
                  </a:tcPr>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00B050"/>
                    </a:solidFill>
                  </a:tcPr>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FF00"/>
                    </a:solidFill>
                  </a:tcPr>
                </a:tc>
                <a:extLst>
                  <a:ext uri="{0D108BD9-81ED-4DB2-BD59-A6C34878D82A}">
                    <a16:rowId xmlns:a16="http://schemas.microsoft.com/office/drawing/2014/main" val="2862173531"/>
                  </a:ext>
                </a:extLst>
              </a:tr>
              <a:tr h="214313">
                <a:tc>
                  <a:txBody>
                    <a:bodyPr/>
                    <a:lstStyle/>
                    <a:p>
                      <a:pPr algn="l" fontAlgn="ctr"/>
                      <a:endParaRPr lang="en-US" sz="800" b="0" i="0" u="none" strike="noStrike" dirty="0">
                        <a:solidFill>
                          <a:srgbClr val="000000"/>
                        </a:solidFill>
                        <a:effectLst/>
                        <a:latin typeface="Calibri" panose="020F0502020204030204" pitchFamily="34" charset="0"/>
                      </a:endParaRPr>
                    </a:p>
                  </a:txBody>
                  <a:tcPr marL="7144" marR="7144" marT="7144" marB="0" anchor="ctr" anchorCtr="1"/>
                </a:tc>
                <a:tc>
                  <a:txBody>
                    <a:bodyPr/>
                    <a:lstStyle/>
                    <a:p>
                      <a:pPr algn="l" fontAlgn="ctr"/>
                      <a:endParaRPr lang="en-US" sz="800" b="0" i="0" u="none" strike="noStrike" dirty="0">
                        <a:solidFill>
                          <a:srgbClr val="000000"/>
                        </a:solidFill>
                        <a:effectLst/>
                        <a:latin typeface="Calibri" panose="020F0502020204030204" pitchFamily="34" charset="0"/>
                      </a:endParaRPr>
                    </a:p>
                  </a:txBody>
                  <a:tcPr marL="7144" marR="7144" marT="7144" marB="0" anchor="ctr" anchorCtr="1"/>
                </a:tc>
                <a:tc>
                  <a:txBody>
                    <a:bodyPr/>
                    <a:lstStyle/>
                    <a:p>
                      <a:pPr algn="ctr" fontAlgn="ctr"/>
                      <a:r>
                        <a:rPr lang="en-US" sz="900" u="none" strike="noStrike" dirty="0">
                          <a:effectLst/>
                        </a:rPr>
                        <a:t>1</a:t>
                      </a:r>
                      <a:endParaRPr lang="en-US" sz="900" b="0" i="0" u="none" strike="noStrike" dirty="0">
                        <a:solidFill>
                          <a:srgbClr val="000000"/>
                        </a:solidFill>
                        <a:effectLst/>
                        <a:latin typeface="Calibri" panose="020F0502020204030204" pitchFamily="34" charset="0"/>
                      </a:endParaRPr>
                    </a:p>
                  </a:txBody>
                  <a:tcPr marL="7144" marR="7144" marT="7144" marB="0" anchor="ctr" anchorCtr="1"/>
                </a:tc>
                <a:tc>
                  <a:txBody>
                    <a:bodyPr/>
                    <a:lstStyle/>
                    <a:p>
                      <a:pPr algn="ctr" fontAlgn="ctr"/>
                      <a:r>
                        <a:rPr lang="en-US" sz="900" u="none" strike="noStrike" dirty="0">
                          <a:effectLst/>
                        </a:rPr>
                        <a:t>2</a:t>
                      </a:r>
                      <a:endParaRPr lang="en-US" sz="900" b="0" i="0" u="none" strike="noStrike" dirty="0">
                        <a:solidFill>
                          <a:srgbClr val="000000"/>
                        </a:solidFill>
                        <a:effectLst/>
                        <a:latin typeface="Calibri" panose="020F0502020204030204" pitchFamily="34" charset="0"/>
                      </a:endParaRPr>
                    </a:p>
                  </a:txBody>
                  <a:tcPr marL="7144" marR="7144" marT="7144" marB="0" anchor="ctr" anchorCtr="1"/>
                </a:tc>
                <a:tc>
                  <a:txBody>
                    <a:bodyPr/>
                    <a:lstStyle/>
                    <a:p>
                      <a:pPr algn="ctr" fontAlgn="ctr"/>
                      <a:r>
                        <a:rPr lang="en-US" sz="900" u="none" strike="noStrike" dirty="0">
                          <a:effectLst/>
                        </a:rPr>
                        <a:t>3</a:t>
                      </a:r>
                      <a:endParaRPr lang="en-US" sz="900" b="0" i="0" u="none" strike="noStrike" dirty="0">
                        <a:solidFill>
                          <a:srgbClr val="000000"/>
                        </a:solidFill>
                        <a:effectLst/>
                        <a:latin typeface="Calibri" panose="020F0502020204030204" pitchFamily="34" charset="0"/>
                      </a:endParaRPr>
                    </a:p>
                  </a:txBody>
                  <a:tcPr marL="7144" marR="7144" marT="7144" marB="0" anchor="ctr" anchorCtr="1"/>
                </a:tc>
                <a:tc>
                  <a:txBody>
                    <a:bodyPr/>
                    <a:lstStyle/>
                    <a:p>
                      <a:pPr algn="ctr" fontAlgn="ctr"/>
                      <a:r>
                        <a:rPr lang="en-US" sz="900" u="none" strike="noStrike" dirty="0">
                          <a:effectLst/>
                        </a:rPr>
                        <a:t>4</a:t>
                      </a:r>
                      <a:endParaRPr lang="en-US" sz="900" b="0" i="0" u="none" strike="noStrike" dirty="0">
                        <a:solidFill>
                          <a:srgbClr val="000000"/>
                        </a:solidFill>
                        <a:effectLst/>
                        <a:latin typeface="Calibri" panose="020F0502020204030204" pitchFamily="34" charset="0"/>
                      </a:endParaRPr>
                    </a:p>
                  </a:txBody>
                  <a:tcPr marL="7144" marR="7144" marT="7144" marB="0" anchor="ctr" anchorCtr="1"/>
                </a:tc>
                <a:tc>
                  <a:txBody>
                    <a:bodyPr/>
                    <a:lstStyle/>
                    <a:p>
                      <a:pPr algn="ctr" fontAlgn="ctr"/>
                      <a:r>
                        <a:rPr lang="en-US" sz="900" u="none" strike="noStrike" dirty="0">
                          <a:effectLst/>
                        </a:rPr>
                        <a:t>5</a:t>
                      </a:r>
                      <a:endParaRPr lang="en-US" sz="900" b="0" i="0" u="none" strike="noStrike" dirty="0">
                        <a:solidFill>
                          <a:srgbClr val="000000"/>
                        </a:solidFill>
                        <a:effectLst/>
                        <a:latin typeface="Calibri" panose="020F0502020204030204" pitchFamily="34" charset="0"/>
                      </a:endParaRPr>
                    </a:p>
                  </a:txBody>
                  <a:tcPr marL="7144" marR="7144" marT="7144" marB="0" anchor="ctr" anchorCtr="1"/>
                </a:tc>
                <a:extLst>
                  <a:ext uri="{0D108BD9-81ED-4DB2-BD59-A6C34878D82A}">
                    <a16:rowId xmlns:a16="http://schemas.microsoft.com/office/drawing/2014/main" val="1403495423"/>
                  </a:ext>
                </a:extLst>
              </a:tr>
              <a:tr h="214313">
                <a:tc>
                  <a:txBody>
                    <a:bodyPr/>
                    <a:lstStyle/>
                    <a:p>
                      <a:pPr algn="l" fontAlgn="b"/>
                      <a:endParaRPr lang="en-US" sz="800" b="0" i="0" u="none" strike="noStrike" dirty="0">
                        <a:solidFill>
                          <a:srgbClr val="000000"/>
                        </a:solidFill>
                        <a:effectLst/>
                        <a:latin typeface="Calibri" panose="020F0502020204030204" pitchFamily="34" charset="0"/>
                      </a:endParaRPr>
                    </a:p>
                  </a:txBody>
                  <a:tcPr marL="7144" marR="7144" marT="7144" marB="0" anchor="ctr" anchorCtr="1"/>
                </a:tc>
                <a:tc>
                  <a:txBody>
                    <a:bodyPr/>
                    <a:lstStyle/>
                    <a:p>
                      <a:pPr algn="l" fontAlgn="b"/>
                      <a:endParaRPr lang="en-US" sz="800" b="0" i="0" u="none" strike="noStrike" dirty="0">
                        <a:solidFill>
                          <a:srgbClr val="000000"/>
                        </a:solidFill>
                        <a:effectLst/>
                        <a:latin typeface="Calibri" panose="020F0502020204030204" pitchFamily="34" charset="0"/>
                      </a:endParaRPr>
                    </a:p>
                  </a:txBody>
                  <a:tcPr marL="7144" marR="7144" marT="7144" marB="0" anchor="ctr" anchorCtr="1"/>
                </a:tc>
                <a:tc gridSpan="5">
                  <a:txBody>
                    <a:bodyPr/>
                    <a:lstStyle/>
                    <a:p>
                      <a:pPr algn="ctr" fontAlgn="ctr"/>
                      <a:r>
                        <a:rPr lang="en-US" sz="1100" u="none" strike="noStrike" dirty="0">
                          <a:effectLst/>
                        </a:rPr>
                        <a:t>Consequences</a:t>
                      </a:r>
                      <a:endParaRPr lang="en-US" sz="1100" b="0" i="0" u="none" strike="noStrike" dirty="0">
                        <a:solidFill>
                          <a:srgbClr val="000000"/>
                        </a:solidFill>
                        <a:effectLst/>
                        <a:latin typeface="Calibri" panose="020F0502020204030204" pitchFamily="34" charset="0"/>
                      </a:endParaRPr>
                    </a:p>
                  </a:txBody>
                  <a:tcPr marL="7144" marR="7144" marT="7144" marB="0" anchor="ctr" anchorCtr="1"/>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86835399"/>
                  </a:ext>
                </a:extLst>
              </a:tr>
            </a:tbl>
          </a:graphicData>
        </a:graphic>
      </p:graphicFrame>
      <p:sp>
        <p:nvSpPr>
          <p:cNvPr id="5" name="Content Placeholder 4">
            <a:extLst>
              <a:ext uri="{FF2B5EF4-FFF2-40B4-BE49-F238E27FC236}">
                <a16:creationId xmlns:a16="http://schemas.microsoft.com/office/drawing/2014/main" id="{9DD28EF9-7AA5-4C3D-AB39-601BE201EE1E}"/>
              </a:ext>
            </a:extLst>
          </p:cNvPr>
          <p:cNvSpPr>
            <a:spLocks noGrp="1"/>
          </p:cNvSpPr>
          <p:nvPr>
            <p:ph sz="half" idx="2"/>
          </p:nvPr>
        </p:nvSpPr>
        <p:spPr>
          <a:xfrm>
            <a:off x="629456" y="1274201"/>
            <a:ext cx="4880919" cy="3595455"/>
          </a:xfrm>
        </p:spPr>
        <p:txBody>
          <a:bodyPr>
            <a:normAutofit fontScale="92500" lnSpcReduction="10000"/>
          </a:bodyPr>
          <a:lstStyle/>
          <a:p>
            <a:pPr marL="0" indent="0">
              <a:buNone/>
            </a:pPr>
            <a:r>
              <a:rPr lang="en-US" b="1" dirty="0">
                <a:solidFill>
                  <a:srgbClr val="FFFF00"/>
                </a:solidFill>
              </a:rPr>
              <a:t>Category:</a:t>
            </a:r>
            <a:r>
              <a:rPr lang="en-US" dirty="0">
                <a:solidFill>
                  <a:srgbClr val="FFFF00"/>
                </a:solidFill>
              </a:rPr>
              <a:t> </a:t>
            </a:r>
            <a:r>
              <a:rPr lang="en-US" dirty="0"/>
              <a:t>Programmatic</a:t>
            </a:r>
          </a:p>
          <a:p>
            <a:pPr marL="0" indent="0">
              <a:spcBef>
                <a:spcPts val="1350"/>
              </a:spcBef>
              <a:buNone/>
            </a:pPr>
            <a:r>
              <a:rPr lang="en-US" b="1" dirty="0">
                <a:solidFill>
                  <a:srgbClr val="FFFF00"/>
                </a:solidFill>
              </a:rPr>
              <a:t>Description:</a:t>
            </a:r>
            <a:r>
              <a:rPr lang="en-US" dirty="0">
                <a:solidFill>
                  <a:srgbClr val="FFFF00"/>
                </a:solidFill>
              </a:rPr>
              <a:t>  </a:t>
            </a:r>
          </a:p>
          <a:p>
            <a:pPr marL="0" indent="0">
              <a:buNone/>
            </a:pPr>
            <a:r>
              <a:rPr lang="en-US" sz="1800" dirty="0"/>
              <a:t>Technical areas need to work within (International Traffic in Arms ITAR and U.S. Export control Law.</a:t>
            </a:r>
          </a:p>
          <a:p>
            <a:pPr marL="0" indent="0">
              <a:spcBef>
                <a:spcPts val="1350"/>
              </a:spcBef>
              <a:buNone/>
            </a:pPr>
            <a:r>
              <a:rPr lang="en-US" b="1" dirty="0">
                <a:solidFill>
                  <a:srgbClr val="FFFF00"/>
                </a:solidFill>
              </a:rPr>
              <a:t>Discussion:</a:t>
            </a:r>
          </a:p>
          <a:p>
            <a:pPr marL="0" indent="0">
              <a:buNone/>
            </a:pPr>
            <a:r>
              <a:rPr lang="en-US" sz="1800" dirty="0"/>
              <a:t>Compliance with International Traffic in Arms Regulations (ITAR) munitions lists and Export Administration Regulations (EAR) is critical.</a:t>
            </a:r>
          </a:p>
          <a:p>
            <a:pPr marL="0" indent="0">
              <a:spcBef>
                <a:spcPts val="1350"/>
              </a:spcBef>
              <a:buNone/>
            </a:pPr>
            <a:r>
              <a:rPr lang="en-US" b="1" dirty="0">
                <a:solidFill>
                  <a:srgbClr val="FFFF00"/>
                </a:solidFill>
              </a:rPr>
              <a:t>Mitigation:</a:t>
            </a:r>
          </a:p>
          <a:p>
            <a:pPr marL="0" indent="0">
              <a:buNone/>
            </a:pPr>
            <a:r>
              <a:rPr lang="en-US" sz="1800" dirty="0"/>
              <a:t>Team education, plus process development.  Seek competent legal advice.</a:t>
            </a:r>
          </a:p>
        </p:txBody>
      </p:sp>
      <p:sp>
        <p:nvSpPr>
          <p:cNvPr id="14" name="TextBox 13">
            <a:extLst>
              <a:ext uri="{FF2B5EF4-FFF2-40B4-BE49-F238E27FC236}">
                <a16:creationId xmlns:a16="http://schemas.microsoft.com/office/drawing/2014/main" id="{07B5F8F7-AC6B-4C96-8B21-F0D9E2EEE1FB}"/>
              </a:ext>
            </a:extLst>
          </p:cNvPr>
          <p:cNvSpPr txBox="1"/>
          <p:nvPr/>
        </p:nvSpPr>
        <p:spPr>
          <a:xfrm>
            <a:off x="5676900" y="3655168"/>
            <a:ext cx="2838450" cy="923330"/>
          </a:xfrm>
          <a:prstGeom prst="rect">
            <a:avLst/>
          </a:prstGeom>
          <a:noFill/>
        </p:spPr>
        <p:txBody>
          <a:bodyPr wrap="square" rtlCol="0">
            <a:spAutoFit/>
          </a:bodyPr>
          <a:lstStyle/>
          <a:p>
            <a:r>
              <a:rPr lang="en-US" b="1" dirty="0">
                <a:solidFill>
                  <a:srgbClr val="FFFF00"/>
                </a:solidFill>
              </a:rPr>
              <a:t>Risk Assessment: High</a:t>
            </a:r>
          </a:p>
          <a:p>
            <a:r>
              <a:rPr lang="en-US" dirty="0"/>
              <a:t>Likelihood: 3</a:t>
            </a:r>
          </a:p>
          <a:p>
            <a:r>
              <a:rPr lang="en-US" dirty="0"/>
              <a:t>Consequences: 5</a:t>
            </a:r>
            <a:endParaRPr lang="en-US" sz="1500" dirty="0"/>
          </a:p>
        </p:txBody>
      </p:sp>
    </p:spTree>
    <p:extLst>
      <p:ext uri="{BB962C8B-B14F-4D97-AF65-F5344CB8AC3E}">
        <p14:creationId xmlns:p14="http://schemas.microsoft.com/office/powerpoint/2010/main" val="331275688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421E4-C0E7-4B64-9250-A79E3A3C9C4A}"/>
              </a:ext>
            </a:extLst>
          </p:cNvPr>
          <p:cNvSpPr>
            <a:spLocks noGrp="1"/>
          </p:cNvSpPr>
          <p:nvPr>
            <p:ph type="title"/>
          </p:nvPr>
        </p:nvSpPr>
        <p:spPr>
          <a:xfrm>
            <a:off x="628650" y="273844"/>
            <a:ext cx="7886700" cy="497086"/>
          </a:xfrm>
        </p:spPr>
        <p:txBody>
          <a:bodyPr>
            <a:normAutofit fontScale="90000"/>
          </a:bodyPr>
          <a:lstStyle/>
          <a:p>
            <a:r>
              <a:rPr lang="en-US" sz="2700" dirty="0"/>
              <a:t>Risk: 1T Thermal Control Design</a:t>
            </a:r>
          </a:p>
        </p:txBody>
      </p:sp>
      <p:graphicFrame>
        <p:nvGraphicFramePr>
          <p:cNvPr id="11" name="Content Placeholder 10">
            <a:extLst>
              <a:ext uri="{FF2B5EF4-FFF2-40B4-BE49-F238E27FC236}">
                <a16:creationId xmlns:a16="http://schemas.microsoft.com/office/drawing/2014/main" id="{064C4846-FE6A-44FD-B59F-A3D143C86F94}"/>
              </a:ext>
            </a:extLst>
          </p:cNvPr>
          <p:cNvGraphicFramePr>
            <a:graphicFrameLocks noGrp="1"/>
          </p:cNvGraphicFramePr>
          <p:nvPr>
            <p:ph sz="half" idx="1"/>
          </p:nvPr>
        </p:nvGraphicFramePr>
        <p:xfrm>
          <a:off x="5727971" y="902405"/>
          <a:ext cx="2838450" cy="2750346"/>
        </p:xfrm>
        <a:graphic>
          <a:graphicData uri="http://schemas.openxmlformats.org/drawingml/2006/table">
            <a:tbl>
              <a:tblPr>
                <a:tableStyleId>{5C22544A-7EE6-4342-B048-85BDC9FD1C3A}</a:tableStyleId>
              </a:tblPr>
              <a:tblGrid>
                <a:gridCol w="228600">
                  <a:extLst>
                    <a:ext uri="{9D8B030D-6E8A-4147-A177-3AD203B41FA5}">
                      <a16:colId xmlns:a16="http://schemas.microsoft.com/office/drawing/2014/main" val="2307164707"/>
                    </a:ext>
                  </a:extLst>
                </a:gridCol>
                <a:gridCol w="228600">
                  <a:extLst>
                    <a:ext uri="{9D8B030D-6E8A-4147-A177-3AD203B41FA5}">
                      <a16:colId xmlns:a16="http://schemas.microsoft.com/office/drawing/2014/main" val="129119239"/>
                    </a:ext>
                  </a:extLst>
                </a:gridCol>
                <a:gridCol w="476250">
                  <a:extLst>
                    <a:ext uri="{9D8B030D-6E8A-4147-A177-3AD203B41FA5}">
                      <a16:colId xmlns:a16="http://schemas.microsoft.com/office/drawing/2014/main" val="3842737485"/>
                    </a:ext>
                  </a:extLst>
                </a:gridCol>
                <a:gridCol w="476250">
                  <a:extLst>
                    <a:ext uri="{9D8B030D-6E8A-4147-A177-3AD203B41FA5}">
                      <a16:colId xmlns:a16="http://schemas.microsoft.com/office/drawing/2014/main" val="980936840"/>
                    </a:ext>
                  </a:extLst>
                </a:gridCol>
                <a:gridCol w="476250">
                  <a:extLst>
                    <a:ext uri="{9D8B030D-6E8A-4147-A177-3AD203B41FA5}">
                      <a16:colId xmlns:a16="http://schemas.microsoft.com/office/drawing/2014/main" val="4000237620"/>
                    </a:ext>
                  </a:extLst>
                </a:gridCol>
                <a:gridCol w="476250">
                  <a:extLst>
                    <a:ext uri="{9D8B030D-6E8A-4147-A177-3AD203B41FA5}">
                      <a16:colId xmlns:a16="http://schemas.microsoft.com/office/drawing/2014/main" val="277634466"/>
                    </a:ext>
                  </a:extLst>
                </a:gridCol>
                <a:gridCol w="476250">
                  <a:extLst>
                    <a:ext uri="{9D8B030D-6E8A-4147-A177-3AD203B41FA5}">
                      <a16:colId xmlns:a16="http://schemas.microsoft.com/office/drawing/2014/main" val="3523621301"/>
                    </a:ext>
                  </a:extLst>
                </a:gridCol>
              </a:tblGrid>
              <a:tr h="464344">
                <a:tc rowSpan="5">
                  <a:txBody>
                    <a:bodyPr/>
                    <a:lstStyle/>
                    <a:p>
                      <a:pPr algn="ctr" fontAlgn="ctr"/>
                      <a:r>
                        <a:rPr lang="en-US" sz="1100" u="none" strike="noStrike" dirty="0">
                          <a:effectLst/>
                        </a:rPr>
                        <a:t>Likelihood</a:t>
                      </a:r>
                      <a:endParaRPr lang="en-US" sz="1100" b="0" i="0" u="none" strike="noStrike" dirty="0">
                        <a:solidFill>
                          <a:srgbClr val="000000"/>
                        </a:solidFill>
                        <a:effectLst/>
                        <a:latin typeface="Calibri" panose="020F0502020204030204" pitchFamily="34" charset="0"/>
                      </a:endParaRPr>
                    </a:p>
                  </a:txBody>
                  <a:tcPr marL="7144" marR="7144" marT="7144" marB="0" vert="vert270" anchor="ctr" anchorCtr="1"/>
                </a:tc>
                <a:tc>
                  <a:txBody>
                    <a:bodyPr/>
                    <a:lstStyle/>
                    <a:p>
                      <a:pPr algn="ctr" fontAlgn="ctr"/>
                      <a:r>
                        <a:rPr lang="en-US" sz="900" b="0" i="0" u="none" strike="noStrike" dirty="0">
                          <a:solidFill>
                            <a:srgbClr val="000000"/>
                          </a:solidFill>
                          <a:effectLst/>
                          <a:latin typeface="Calibri" panose="020F0502020204030204" pitchFamily="34" charset="0"/>
                        </a:rPr>
                        <a:t>5</a:t>
                      </a:r>
                    </a:p>
                  </a:txBody>
                  <a:tcPr marL="7144" marR="7144" marT="7144" marB="0" anchor="ctr" anchorCtr="1"/>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00B050"/>
                    </a:solidFill>
                  </a:tcPr>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FF00"/>
                    </a:solidFill>
                  </a:tcPr>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0000"/>
                    </a:solidFill>
                  </a:tcPr>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0000"/>
                    </a:solidFill>
                  </a:tcPr>
                </a:tc>
                <a:tc>
                  <a:txBody>
                    <a:bodyPr/>
                    <a:lstStyle/>
                    <a:p>
                      <a:pPr algn="ctr" fontAlgn="b"/>
                      <a:r>
                        <a:rPr lang="en-US" sz="3000" u="none" strike="noStrike" dirty="0">
                          <a:effectLst/>
                        </a:rPr>
                        <a:t>X</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0000"/>
                    </a:solidFill>
                  </a:tcPr>
                </a:tc>
                <a:extLst>
                  <a:ext uri="{0D108BD9-81ED-4DB2-BD59-A6C34878D82A}">
                    <a16:rowId xmlns:a16="http://schemas.microsoft.com/office/drawing/2014/main" val="4189605034"/>
                  </a:ext>
                </a:extLst>
              </a:tr>
              <a:tr h="464344">
                <a:tc vMerge="1">
                  <a:txBody>
                    <a:bodyPr/>
                    <a:lstStyle/>
                    <a:p>
                      <a:endParaRPr lang="en-US"/>
                    </a:p>
                  </a:txBody>
                  <a:tcPr/>
                </a:tc>
                <a:tc>
                  <a:txBody>
                    <a:bodyPr/>
                    <a:lstStyle/>
                    <a:p>
                      <a:pPr algn="ctr" fontAlgn="ctr"/>
                      <a:r>
                        <a:rPr lang="en-US" sz="900" b="0" i="0" u="none" strike="noStrike" dirty="0">
                          <a:solidFill>
                            <a:srgbClr val="000000"/>
                          </a:solidFill>
                          <a:effectLst/>
                          <a:latin typeface="Calibri" panose="020F0502020204030204" pitchFamily="34" charset="0"/>
                        </a:rPr>
                        <a:t>4</a:t>
                      </a:r>
                    </a:p>
                  </a:txBody>
                  <a:tcPr marL="7144" marR="7144" marT="7144" marB="0" anchor="ctr" anchorCtr="1"/>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00B050"/>
                    </a:solidFill>
                  </a:tcPr>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FF00"/>
                    </a:solidFill>
                  </a:tcPr>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FF00"/>
                    </a:solidFill>
                  </a:tcPr>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0000"/>
                    </a:solidFill>
                  </a:tcPr>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0000"/>
                    </a:solidFill>
                  </a:tcPr>
                </a:tc>
                <a:extLst>
                  <a:ext uri="{0D108BD9-81ED-4DB2-BD59-A6C34878D82A}">
                    <a16:rowId xmlns:a16="http://schemas.microsoft.com/office/drawing/2014/main" val="3565279087"/>
                  </a:ext>
                </a:extLst>
              </a:tr>
              <a:tr h="464344">
                <a:tc vMerge="1">
                  <a:txBody>
                    <a:bodyPr/>
                    <a:lstStyle/>
                    <a:p>
                      <a:endParaRPr lang="en-US"/>
                    </a:p>
                  </a:txBody>
                  <a:tcPr/>
                </a:tc>
                <a:tc>
                  <a:txBody>
                    <a:bodyPr/>
                    <a:lstStyle/>
                    <a:p>
                      <a:pPr algn="ctr" fontAlgn="ctr"/>
                      <a:r>
                        <a:rPr lang="en-US" sz="900" u="none" strike="noStrike" dirty="0">
                          <a:effectLst/>
                        </a:rPr>
                        <a:t>3</a:t>
                      </a:r>
                      <a:endParaRPr lang="en-US" sz="900" b="0" i="0" u="none" strike="noStrike" dirty="0">
                        <a:solidFill>
                          <a:srgbClr val="000000"/>
                        </a:solidFill>
                        <a:effectLst/>
                        <a:latin typeface="Calibri" panose="020F0502020204030204" pitchFamily="34" charset="0"/>
                      </a:endParaRPr>
                    </a:p>
                  </a:txBody>
                  <a:tcPr marL="7144" marR="7144" marT="7144" marB="0" anchor="ctr" anchorCtr="1"/>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00B050"/>
                    </a:solidFill>
                  </a:tcPr>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00B050"/>
                    </a:solidFill>
                  </a:tcPr>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FF00"/>
                    </a:solidFill>
                  </a:tcPr>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FF00"/>
                    </a:solidFill>
                  </a:tcPr>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0000"/>
                    </a:solidFill>
                  </a:tcPr>
                </a:tc>
                <a:extLst>
                  <a:ext uri="{0D108BD9-81ED-4DB2-BD59-A6C34878D82A}">
                    <a16:rowId xmlns:a16="http://schemas.microsoft.com/office/drawing/2014/main" val="3187706118"/>
                  </a:ext>
                </a:extLst>
              </a:tr>
              <a:tr h="464344">
                <a:tc vMerge="1">
                  <a:txBody>
                    <a:bodyPr/>
                    <a:lstStyle/>
                    <a:p>
                      <a:endParaRPr lang="en-US"/>
                    </a:p>
                  </a:txBody>
                  <a:tcPr/>
                </a:tc>
                <a:tc>
                  <a:txBody>
                    <a:bodyPr/>
                    <a:lstStyle/>
                    <a:p>
                      <a:pPr algn="ctr" fontAlgn="ctr"/>
                      <a:r>
                        <a:rPr lang="en-US" sz="900" b="0" i="0" u="none" strike="noStrike" dirty="0">
                          <a:solidFill>
                            <a:srgbClr val="000000"/>
                          </a:solidFill>
                          <a:effectLst/>
                          <a:latin typeface="Calibri" panose="020F0502020204030204" pitchFamily="34" charset="0"/>
                        </a:rPr>
                        <a:t>2</a:t>
                      </a:r>
                    </a:p>
                  </a:txBody>
                  <a:tcPr marL="7144" marR="7144" marT="7144" marB="0" anchor="ctr" anchorCtr="1"/>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00B050"/>
                    </a:solidFill>
                  </a:tcPr>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00B050"/>
                    </a:solidFill>
                  </a:tcPr>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FF00"/>
                    </a:solidFill>
                  </a:tcPr>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FF00"/>
                    </a:solidFill>
                  </a:tcPr>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FF00"/>
                    </a:solidFill>
                  </a:tcPr>
                </a:tc>
                <a:extLst>
                  <a:ext uri="{0D108BD9-81ED-4DB2-BD59-A6C34878D82A}">
                    <a16:rowId xmlns:a16="http://schemas.microsoft.com/office/drawing/2014/main" val="2280986859"/>
                  </a:ext>
                </a:extLst>
              </a:tr>
              <a:tr h="464344">
                <a:tc vMerge="1">
                  <a:txBody>
                    <a:bodyPr/>
                    <a:lstStyle/>
                    <a:p>
                      <a:endParaRPr lang="en-US"/>
                    </a:p>
                  </a:txBody>
                  <a:tcPr/>
                </a:tc>
                <a:tc>
                  <a:txBody>
                    <a:bodyPr/>
                    <a:lstStyle/>
                    <a:p>
                      <a:pPr algn="ctr" fontAlgn="ctr"/>
                      <a:r>
                        <a:rPr lang="en-US" sz="900" b="0" i="0" u="none" strike="noStrike" dirty="0">
                          <a:solidFill>
                            <a:srgbClr val="000000"/>
                          </a:solidFill>
                          <a:effectLst/>
                          <a:latin typeface="Calibri" panose="020F0502020204030204" pitchFamily="34" charset="0"/>
                        </a:rPr>
                        <a:t>1</a:t>
                      </a:r>
                    </a:p>
                  </a:txBody>
                  <a:tcPr marL="7144" marR="7144" marT="7144" marB="0" anchor="ctr" anchorCtr="1"/>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00B050"/>
                    </a:solidFill>
                  </a:tcPr>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00B050"/>
                    </a:solidFill>
                  </a:tcPr>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00B050"/>
                    </a:solidFill>
                  </a:tcPr>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00B050"/>
                    </a:solidFill>
                  </a:tcPr>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FF00"/>
                    </a:solidFill>
                  </a:tcPr>
                </a:tc>
                <a:extLst>
                  <a:ext uri="{0D108BD9-81ED-4DB2-BD59-A6C34878D82A}">
                    <a16:rowId xmlns:a16="http://schemas.microsoft.com/office/drawing/2014/main" val="2862173531"/>
                  </a:ext>
                </a:extLst>
              </a:tr>
              <a:tr h="214313">
                <a:tc>
                  <a:txBody>
                    <a:bodyPr/>
                    <a:lstStyle/>
                    <a:p>
                      <a:pPr algn="l" fontAlgn="ctr"/>
                      <a:endParaRPr lang="en-US" sz="800" b="0" i="0" u="none" strike="noStrike" dirty="0">
                        <a:solidFill>
                          <a:srgbClr val="000000"/>
                        </a:solidFill>
                        <a:effectLst/>
                        <a:latin typeface="Calibri" panose="020F0502020204030204" pitchFamily="34" charset="0"/>
                      </a:endParaRPr>
                    </a:p>
                  </a:txBody>
                  <a:tcPr marL="7144" marR="7144" marT="7144" marB="0" anchor="ctr" anchorCtr="1"/>
                </a:tc>
                <a:tc>
                  <a:txBody>
                    <a:bodyPr/>
                    <a:lstStyle/>
                    <a:p>
                      <a:pPr algn="l" fontAlgn="ctr"/>
                      <a:endParaRPr lang="en-US" sz="800" b="0" i="0" u="none" strike="noStrike" dirty="0">
                        <a:solidFill>
                          <a:srgbClr val="000000"/>
                        </a:solidFill>
                        <a:effectLst/>
                        <a:latin typeface="Calibri" panose="020F0502020204030204" pitchFamily="34" charset="0"/>
                      </a:endParaRPr>
                    </a:p>
                  </a:txBody>
                  <a:tcPr marL="7144" marR="7144" marT="7144" marB="0" anchor="ctr" anchorCtr="1"/>
                </a:tc>
                <a:tc>
                  <a:txBody>
                    <a:bodyPr/>
                    <a:lstStyle/>
                    <a:p>
                      <a:pPr algn="ctr" fontAlgn="ctr"/>
                      <a:r>
                        <a:rPr lang="en-US" sz="900" u="none" strike="noStrike" dirty="0">
                          <a:effectLst/>
                        </a:rPr>
                        <a:t>1</a:t>
                      </a:r>
                      <a:endParaRPr lang="en-US" sz="900" b="0" i="0" u="none" strike="noStrike" dirty="0">
                        <a:solidFill>
                          <a:srgbClr val="000000"/>
                        </a:solidFill>
                        <a:effectLst/>
                        <a:latin typeface="Calibri" panose="020F0502020204030204" pitchFamily="34" charset="0"/>
                      </a:endParaRPr>
                    </a:p>
                  </a:txBody>
                  <a:tcPr marL="7144" marR="7144" marT="7144" marB="0" anchor="ctr" anchorCtr="1"/>
                </a:tc>
                <a:tc>
                  <a:txBody>
                    <a:bodyPr/>
                    <a:lstStyle/>
                    <a:p>
                      <a:pPr algn="ctr" fontAlgn="ctr"/>
                      <a:r>
                        <a:rPr lang="en-US" sz="900" u="none" strike="noStrike" dirty="0">
                          <a:effectLst/>
                        </a:rPr>
                        <a:t>2</a:t>
                      </a:r>
                      <a:endParaRPr lang="en-US" sz="900" b="0" i="0" u="none" strike="noStrike" dirty="0">
                        <a:solidFill>
                          <a:srgbClr val="000000"/>
                        </a:solidFill>
                        <a:effectLst/>
                        <a:latin typeface="Calibri" panose="020F0502020204030204" pitchFamily="34" charset="0"/>
                      </a:endParaRPr>
                    </a:p>
                  </a:txBody>
                  <a:tcPr marL="7144" marR="7144" marT="7144" marB="0" anchor="ctr" anchorCtr="1"/>
                </a:tc>
                <a:tc>
                  <a:txBody>
                    <a:bodyPr/>
                    <a:lstStyle/>
                    <a:p>
                      <a:pPr algn="ctr" fontAlgn="ctr"/>
                      <a:r>
                        <a:rPr lang="en-US" sz="900" u="none" strike="noStrike" dirty="0">
                          <a:effectLst/>
                        </a:rPr>
                        <a:t>3</a:t>
                      </a:r>
                      <a:endParaRPr lang="en-US" sz="900" b="0" i="0" u="none" strike="noStrike" dirty="0">
                        <a:solidFill>
                          <a:srgbClr val="000000"/>
                        </a:solidFill>
                        <a:effectLst/>
                        <a:latin typeface="Calibri" panose="020F0502020204030204" pitchFamily="34" charset="0"/>
                      </a:endParaRPr>
                    </a:p>
                  </a:txBody>
                  <a:tcPr marL="7144" marR="7144" marT="7144" marB="0" anchor="ctr" anchorCtr="1"/>
                </a:tc>
                <a:tc>
                  <a:txBody>
                    <a:bodyPr/>
                    <a:lstStyle/>
                    <a:p>
                      <a:pPr algn="ctr" fontAlgn="ctr"/>
                      <a:r>
                        <a:rPr lang="en-US" sz="900" u="none" strike="noStrike" dirty="0">
                          <a:effectLst/>
                        </a:rPr>
                        <a:t>4</a:t>
                      </a:r>
                      <a:endParaRPr lang="en-US" sz="900" b="0" i="0" u="none" strike="noStrike" dirty="0">
                        <a:solidFill>
                          <a:srgbClr val="000000"/>
                        </a:solidFill>
                        <a:effectLst/>
                        <a:latin typeface="Calibri" panose="020F0502020204030204" pitchFamily="34" charset="0"/>
                      </a:endParaRPr>
                    </a:p>
                  </a:txBody>
                  <a:tcPr marL="7144" marR="7144" marT="7144" marB="0" anchor="ctr" anchorCtr="1"/>
                </a:tc>
                <a:tc>
                  <a:txBody>
                    <a:bodyPr/>
                    <a:lstStyle/>
                    <a:p>
                      <a:pPr algn="ctr" fontAlgn="ctr"/>
                      <a:r>
                        <a:rPr lang="en-US" sz="900" u="none" strike="noStrike" dirty="0">
                          <a:effectLst/>
                        </a:rPr>
                        <a:t>5</a:t>
                      </a:r>
                      <a:endParaRPr lang="en-US" sz="900" b="0" i="0" u="none" strike="noStrike" dirty="0">
                        <a:solidFill>
                          <a:srgbClr val="000000"/>
                        </a:solidFill>
                        <a:effectLst/>
                        <a:latin typeface="Calibri" panose="020F0502020204030204" pitchFamily="34" charset="0"/>
                      </a:endParaRPr>
                    </a:p>
                  </a:txBody>
                  <a:tcPr marL="7144" marR="7144" marT="7144" marB="0" anchor="ctr" anchorCtr="1"/>
                </a:tc>
                <a:extLst>
                  <a:ext uri="{0D108BD9-81ED-4DB2-BD59-A6C34878D82A}">
                    <a16:rowId xmlns:a16="http://schemas.microsoft.com/office/drawing/2014/main" val="1403495423"/>
                  </a:ext>
                </a:extLst>
              </a:tr>
              <a:tr h="214313">
                <a:tc>
                  <a:txBody>
                    <a:bodyPr/>
                    <a:lstStyle/>
                    <a:p>
                      <a:pPr algn="l" fontAlgn="b"/>
                      <a:endParaRPr lang="en-US" sz="800" b="0" i="0" u="none" strike="noStrike" dirty="0">
                        <a:solidFill>
                          <a:srgbClr val="000000"/>
                        </a:solidFill>
                        <a:effectLst/>
                        <a:latin typeface="Calibri" panose="020F0502020204030204" pitchFamily="34" charset="0"/>
                      </a:endParaRPr>
                    </a:p>
                  </a:txBody>
                  <a:tcPr marL="7144" marR="7144" marT="7144" marB="0" anchor="ctr" anchorCtr="1"/>
                </a:tc>
                <a:tc>
                  <a:txBody>
                    <a:bodyPr/>
                    <a:lstStyle/>
                    <a:p>
                      <a:pPr algn="l" fontAlgn="b"/>
                      <a:endParaRPr lang="en-US" sz="800" b="0" i="0" u="none" strike="noStrike" dirty="0">
                        <a:solidFill>
                          <a:srgbClr val="000000"/>
                        </a:solidFill>
                        <a:effectLst/>
                        <a:latin typeface="Calibri" panose="020F0502020204030204" pitchFamily="34" charset="0"/>
                      </a:endParaRPr>
                    </a:p>
                  </a:txBody>
                  <a:tcPr marL="7144" marR="7144" marT="7144" marB="0" anchor="ctr" anchorCtr="1"/>
                </a:tc>
                <a:tc gridSpan="5">
                  <a:txBody>
                    <a:bodyPr/>
                    <a:lstStyle/>
                    <a:p>
                      <a:pPr algn="ctr" fontAlgn="ctr"/>
                      <a:r>
                        <a:rPr lang="en-US" sz="1100" u="none" strike="noStrike" dirty="0">
                          <a:effectLst/>
                        </a:rPr>
                        <a:t>Consequences</a:t>
                      </a:r>
                      <a:endParaRPr lang="en-US" sz="1100" b="0" i="0" u="none" strike="noStrike" dirty="0">
                        <a:solidFill>
                          <a:srgbClr val="000000"/>
                        </a:solidFill>
                        <a:effectLst/>
                        <a:latin typeface="Calibri" panose="020F0502020204030204" pitchFamily="34" charset="0"/>
                      </a:endParaRPr>
                    </a:p>
                  </a:txBody>
                  <a:tcPr marL="7144" marR="7144" marT="7144" marB="0" anchor="ctr" anchorCtr="1"/>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86835399"/>
                  </a:ext>
                </a:extLst>
              </a:tr>
            </a:tbl>
          </a:graphicData>
        </a:graphic>
      </p:graphicFrame>
      <p:sp>
        <p:nvSpPr>
          <p:cNvPr id="5" name="Content Placeholder 4">
            <a:extLst>
              <a:ext uri="{FF2B5EF4-FFF2-40B4-BE49-F238E27FC236}">
                <a16:creationId xmlns:a16="http://schemas.microsoft.com/office/drawing/2014/main" id="{9DD28EF9-7AA5-4C3D-AB39-601BE201EE1E}"/>
              </a:ext>
            </a:extLst>
          </p:cNvPr>
          <p:cNvSpPr>
            <a:spLocks noGrp="1"/>
          </p:cNvSpPr>
          <p:nvPr>
            <p:ph sz="half" idx="2"/>
          </p:nvPr>
        </p:nvSpPr>
        <p:spPr>
          <a:xfrm>
            <a:off x="685800" y="1301963"/>
            <a:ext cx="4880919" cy="3595455"/>
          </a:xfrm>
        </p:spPr>
        <p:txBody>
          <a:bodyPr>
            <a:normAutofit lnSpcReduction="10000"/>
          </a:bodyPr>
          <a:lstStyle/>
          <a:p>
            <a:pPr marL="0" indent="0">
              <a:buNone/>
            </a:pPr>
            <a:r>
              <a:rPr lang="en-US" b="1" dirty="0">
                <a:solidFill>
                  <a:srgbClr val="FFFF00"/>
                </a:solidFill>
              </a:rPr>
              <a:t>Category:</a:t>
            </a:r>
            <a:r>
              <a:rPr lang="en-US" dirty="0">
                <a:solidFill>
                  <a:srgbClr val="FFFF00"/>
                </a:solidFill>
              </a:rPr>
              <a:t> </a:t>
            </a:r>
            <a:r>
              <a:rPr lang="en-US" dirty="0"/>
              <a:t>Technical</a:t>
            </a:r>
          </a:p>
          <a:p>
            <a:pPr marL="0" indent="0">
              <a:spcBef>
                <a:spcPts val="1350"/>
              </a:spcBef>
              <a:buNone/>
            </a:pPr>
            <a:r>
              <a:rPr lang="en-US" b="1" dirty="0">
                <a:solidFill>
                  <a:srgbClr val="FFFF00"/>
                </a:solidFill>
              </a:rPr>
              <a:t>Description:</a:t>
            </a:r>
            <a:r>
              <a:rPr lang="en-US" dirty="0">
                <a:solidFill>
                  <a:srgbClr val="FFFF00"/>
                </a:solidFill>
              </a:rPr>
              <a:t>  </a:t>
            </a:r>
          </a:p>
          <a:p>
            <a:pPr marL="0" indent="0">
              <a:buNone/>
            </a:pPr>
            <a:r>
              <a:rPr lang="en-US" sz="1800" dirty="0"/>
              <a:t>AREx payload must operate in a challenging thermal environment.</a:t>
            </a:r>
          </a:p>
          <a:p>
            <a:pPr marL="0" indent="0">
              <a:spcBef>
                <a:spcPts val="1350"/>
              </a:spcBef>
              <a:buNone/>
            </a:pPr>
            <a:r>
              <a:rPr lang="en-US" b="1" dirty="0">
                <a:solidFill>
                  <a:srgbClr val="FFFF00"/>
                </a:solidFill>
              </a:rPr>
              <a:t>Discussion:</a:t>
            </a:r>
          </a:p>
          <a:p>
            <a:pPr marL="0" indent="0">
              <a:buNone/>
            </a:pPr>
            <a:r>
              <a:rPr lang="en-US" sz="1800" dirty="0"/>
              <a:t>Gateway orbit is sunlight nearly 100% of the time.</a:t>
            </a:r>
          </a:p>
          <a:p>
            <a:pPr marL="0" indent="0">
              <a:spcBef>
                <a:spcPts val="1350"/>
              </a:spcBef>
              <a:buNone/>
            </a:pPr>
            <a:r>
              <a:rPr lang="en-US" b="1" dirty="0">
                <a:solidFill>
                  <a:srgbClr val="FFFF00"/>
                </a:solidFill>
              </a:rPr>
              <a:t>Mitigation:</a:t>
            </a:r>
          </a:p>
          <a:p>
            <a:pPr marL="0" indent="0">
              <a:buNone/>
            </a:pPr>
            <a:r>
              <a:rPr lang="en-US" sz="1800" dirty="0"/>
              <a:t>Robust and highly reliable thermal control system.</a:t>
            </a:r>
          </a:p>
        </p:txBody>
      </p:sp>
      <p:sp>
        <p:nvSpPr>
          <p:cNvPr id="14" name="TextBox 13">
            <a:extLst>
              <a:ext uri="{FF2B5EF4-FFF2-40B4-BE49-F238E27FC236}">
                <a16:creationId xmlns:a16="http://schemas.microsoft.com/office/drawing/2014/main" id="{07B5F8F7-AC6B-4C96-8B21-F0D9E2EEE1FB}"/>
              </a:ext>
            </a:extLst>
          </p:cNvPr>
          <p:cNvSpPr txBox="1"/>
          <p:nvPr/>
        </p:nvSpPr>
        <p:spPr>
          <a:xfrm>
            <a:off x="5676900" y="3655168"/>
            <a:ext cx="2838450" cy="923330"/>
          </a:xfrm>
          <a:prstGeom prst="rect">
            <a:avLst/>
          </a:prstGeom>
          <a:noFill/>
        </p:spPr>
        <p:txBody>
          <a:bodyPr wrap="square" rtlCol="0">
            <a:spAutoFit/>
          </a:bodyPr>
          <a:lstStyle/>
          <a:p>
            <a:r>
              <a:rPr lang="en-US" b="1" dirty="0">
                <a:solidFill>
                  <a:srgbClr val="FFFF00"/>
                </a:solidFill>
              </a:rPr>
              <a:t>Risk Assessment: High</a:t>
            </a:r>
          </a:p>
          <a:p>
            <a:r>
              <a:rPr lang="en-US" dirty="0"/>
              <a:t>Likelihood: 5</a:t>
            </a:r>
          </a:p>
          <a:p>
            <a:r>
              <a:rPr lang="en-US" dirty="0"/>
              <a:t>Consequences: 5</a:t>
            </a:r>
            <a:endParaRPr lang="en-US" sz="1500" dirty="0"/>
          </a:p>
        </p:txBody>
      </p:sp>
    </p:spTree>
    <p:extLst>
      <p:ext uri="{BB962C8B-B14F-4D97-AF65-F5344CB8AC3E}">
        <p14:creationId xmlns:p14="http://schemas.microsoft.com/office/powerpoint/2010/main" val="246172397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421E4-C0E7-4B64-9250-A79E3A3C9C4A}"/>
              </a:ext>
            </a:extLst>
          </p:cNvPr>
          <p:cNvSpPr>
            <a:spLocks noGrp="1"/>
          </p:cNvSpPr>
          <p:nvPr>
            <p:ph type="title"/>
          </p:nvPr>
        </p:nvSpPr>
        <p:spPr>
          <a:xfrm>
            <a:off x="628650" y="273844"/>
            <a:ext cx="7886700" cy="497086"/>
          </a:xfrm>
        </p:spPr>
        <p:txBody>
          <a:bodyPr>
            <a:normAutofit fontScale="90000"/>
          </a:bodyPr>
          <a:lstStyle/>
          <a:p>
            <a:r>
              <a:rPr lang="en-US" sz="2700" dirty="0"/>
              <a:t>Risk: 2T Microwave RF Safety Hazards</a:t>
            </a:r>
          </a:p>
        </p:txBody>
      </p:sp>
      <p:graphicFrame>
        <p:nvGraphicFramePr>
          <p:cNvPr id="11" name="Content Placeholder 10">
            <a:extLst>
              <a:ext uri="{FF2B5EF4-FFF2-40B4-BE49-F238E27FC236}">
                <a16:creationId xmlns:a16="http://schemas.microsoft.com/office/drawing/2014/main" id="{064C4846-FE6A-44FD-B59F-A3D143C86F94}"/>
              </a:ext>
            </a:extLst>
          </p:cNvPr>
          <p:cNvGraphicFramePr>
            <a:graphicFrameLocks noGrp="1"/>
          </p:cNvGraphicFramePr>
          <p:nvPr>
            <p:ph sz="half" idx="1"/>
          </p:nvPr>
        </p:nvGraphicFramePr>
        <p:xfrm>
          <a:off x="5727971" y="902405"/>
          <a:ext cx="2838450" cy="2750346"/>
        </p:xfrm>
        <a:graphic>
          <a:graphicData uri="http://schemas.openxmlformats.org/drawingml/2006/table">
            <a:tbl>
              <a:tblPr>
                <a:tableStyleId>{5C22544A-7EE6-4342-B048-85BDC9FD1C3A}</a:tableStyleId>
              </a:tblPr>
              <a:tblGrid>
                <a:gridCol w="228600">
                  <a:extLst>
                    <a:ext uri="{9D8B030D-6E8A-4147-A177-3AD203B41FA5}">
                      <a16:colId xmlns:a16="http://schemas.microsoft.com/office/drawing/2014/main" val="2307164707"/>
                    </a:ext>
                  </a:extLst>
                </a:gridCol>
                <a:gridCol w="228600">
                  <a:extLst>
                    <a:ext uri="{9D8B030D-6E8A-4147-A177-3AD203B41FA5}">
                      <a16:colId xmlns:a16="http://schemas.microsoft.com/office/drawing/2014/main" val="129119239"/>
                    </a:ext>
                  </a:extLst>
                </a:gridCol>
                <a:gridCol w="476250">
                  <a:extLst>
                    <a:ext uri="{9D8B030D-6E8A-4147-A177-3AD203B41FA5}">
                      <a16:colId xmlns:a16="http://schemas.microsoft.com/office/drawing/2014/main" val="3842737485"/>
                    </a:ext>
                  </a:extLst>
                </a:gridCol>
                <a:gridCol w="476250">
                  <a:extLst>
                    <a:ext uri="{9D8B030D-6E8A-4147-A177-3AD203B41FA5}">
                      <a16:colId xmlns:a16="http://schemas.microsoft.com/office/drawing/2014/main" val="980936840"/>
                    </a:ext>
                  </a:extLst>
                </a:gridCol>
                <a:gridCol w="476250">
                  <a:extLst>
                    <a:ext uri="{9D8B030D-6E8A-4147-A177-3AD203B41FA5}">
                      <a16:colId xmlns:a16="http://schemas.microsoft.com/office/drawing/2014/main" val="4000237620"/>
                    </a:ext>
                  </a:extLst>
                </a:gridCol>
                <a:gridCol w="476250">
                  <a:extLst>
                    <a:ext uri="{9D8B030D-6E8A-4147-A177-3AD203B41FA5}">
                      <a16:colId xmlns:a16="http://schemas.microsoft.com/office/drawing/2014/main" val="277634466"/>
                    </a:ext>
                  </a:extLst>
                </a:gridCol>
                <a:gridCol w="476250">
                  <a:extLst>
                    <a:ext uri="{9D8B030D-6E8A-4147-A177-3AD203B41FA5}">
                      <a16:colId xmlns:a16="http://schemas.microsoft.com/office/drawing/2014/main" val="3523621301"/>
                    </a:ext>
                  </a:extLst>
                </a:gridCol>
              </a:tblGrid>
              <a:tr h="464344">
                <a:tc rowSpan="5">
                  <a:txBody>
                    <a:bodyPr/>
                    <a:lstStyle/>
                    <a:p>
                      <a:pPr algn="ctr" fontAlgn="ctr"/>
                      <a:r>
                        <a:rPr lang="en-US" sz="1100" u="none" strike="noStrike" dirty="0">
                          <a:effectLst/>
                        </a:rPr>
                        <a:t>Likelihood</a:t>
                      </a:r>
                      <a:endParaRPr lang="en-US" sz="1100" b="0" i="0" u="none" strike="noStrike" dirty="0">
                        <a:solidFill>
                          <a:srgbClr val="000000"/>
                        </a:solidFill>
                        <a:effectLst/>
                        <a:latin typeface="Calibri" panose="020F0502020204030204" pitchFamily="34" charset="0"/>
                      </a:endParaRPr>
                    </a:p>
                  </a:txBody>
                  <a:tcPr marL="7144" marR="7144" marT="7144" marB="0" vert="vert270" anchor="ctr" anchorCtr="1"/>
                </a:tc>
                <a:tc>
                  <a:txBody>
                    <a:bodyPr/>
                    <a:lstStyle/>
                    <a:p>
                      <a:pPr algn="ctr" fontAlgn="ctr"/>
                      <a:r>
                        <a:rPr lang="en-US" sz="900" b="0" i="0" u="none" strike="noStrike" dirty="0">
                          <a:solidFill>
                            <a:srgbClr val="000000"/>
                          </a:solidFill>
                          <a:effectLst/>
                          <a:latin typeface="Calibri" panose="020F0502020204030204" pitchFamily="34" charset="0"/>
                        </a:rPr>
                        <a:t>5</a:t>
                      </a:r>
                    </a:p>
                  </a:txBody>
                  <a:tcPr marL="7144" marR="7144" marT="7144" marB="0" anchor="ctr" anchorCtr="1"/>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00B050"/>
                    </a:solidFill>
                  </a:tcPr>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FF00"/>
                    </a:solidFill>
                  </a:tcPr>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0000"/>
                    </a:solidFill>
                  </a:tcPr>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0000"/>
                    </a:solidFill>
                  </a:tcPr>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0000"/>
                    </a:solidFill>
                  </a:tcPr>
                </a:tc>
                <a:extLst>
                  <a:ext uri="{0D108BD9-81ED-4DB2-BD59-A6C34878D82A}">
                    <a16:rowId xmlns:a16="http://schemas.microsoft.com/office/drawing/2014/main" val="4189605034"/>
                  </a:ext>
                </a:extLst>
              </a:tr>
              <a:tr h="464344">
                <a:tc vMerge="1">
                  <a:txBody>
                    <a:bodyPr/>
                    <a:lstStyle/>
                    <a:p>
                      <a:endParaRPr lang="en-US"/>
                    </a:p>
                  </a:txBody>
                  <a:tcPr/>
                </a:tc>
                <a:tc>
                  <a:txBody>
                    <a:bodyPr/>
                    <a:lstStyle/>
                    <a:p>
                      <a:pPr algn="ctr" fontAlgn="ctr"/>
                      <a:r>
                        <a:rPr lang="en-US" sz="900" b="0" i="0" u="none" strike="noStrike" dirty="0">
                          <a:solidFill>
                            <a:srgbClr val="000000"/>
                          </a:solidFill>
                          <a:effectLst/>
                          <a:latin typeface="Calibri" panose="020F0502020204030204" pitchFamily="34" charset="0"/>
                        </a:rPr>
                        <a:t>4</a:t>
                      </a:r>
                    </a:p>
                  </a:txBody>
                  <a:tcPr marL="7144" marR="7144" marT="7144" marB="0" anchor="ctr" anchorCtr="1"/>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00B050"/>
                    </a:solidFill>
                  </a:tcPr>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FF00"/>
                    </a:solidFill>
                  </a:tcPr>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FF00"/>
                    </a:solidFill>
                  </a:tcPr>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0000"/>
                    </a:solidFill>
                  </a:tcPr>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0000"/>
                    </a:solidFill>
                  </a:tcPr>
                </a:tc>
                <a:extLst>
                  <a:ext uri="{0D108BD9-81ED-4DB2-BD59-A6C34878D82A}">
                    <a16:rowId xmlns:a16="http://schemas.microsoft.com/office/drawing/2014/main" val="3565279087"/>
                  </a:ext>
                </a:extLst>
              </a:tr>
              <a:tr h="464344">
                <a:tc vMerge="1">
                  <a:txBody>
                    <a:bodyPr/>
                    <a:lstStyle/>
                    <a:p>
                      <a:endParaRPr lang="en-US"/>
                    </a:p>
                  </a:txBody>
                  <a:tcPr/>
                </a:tc>
                <a:tc>
                  <a:txBody>
                    <a:bodyPr/>
                    <a:lstStyle/>
                    <a:p>
                      <a:pPr algn="ctr" fontAlgn="ctr"/>
                      <a:r>
                        <a:rPr lang="en-US" sz="900" u="none" strike="noStrike" dirty="0">
                          <a:effectLst/>
                        </a:rPr>
                        <a:t>3</a:t>
                      </a:r>
                      <a:endParaRPr lang="en-US" sz="900" b="0" i="0" u="none" strike="noStrike" dirty="0">
                        <a:solidFill>
                          <a:srgbClr val="000000"/>
                        </a:solidFill>
                        <a:effectLst/>
                        <a:latin typeface="Calibri" panose="020F0502020204030204" pitchFamily="34" charset="0"/>
                      </a:endParaRPr>
                    </a:p>
                  </a:txBody>
                  <a:tcPr marL="7144" marR="7144" marT="7144" marB="0" anchor="ctr" anchorCtr="1"/>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00B050"/>
                    </a:solidFill>
                  </a:tcPr>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00B050"/>
                    </a:solidFill>
                  </a:tcPr>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FF00"/>
                    </a:solidFill>
                  </a:tcPr>
                </a:tc>
                <a:tc>
                  <a:txBody>
                    <a:bodyPr/>
                    <a:lstStyle/>
                    <a:p>
                      <a:pPr algn="ctr" fontAlgn="b"/>
                      <a:r>
                        <a:rPr lang="en-US" sz="3000" b="0" i="0" u="none" strike="noStrike" dirty="0">
                          <a:solidFill>
                            <a:srgbClr val="000000"/>
                          </a:solidFill>
                          <a:effectLst/>
                          <a:latin typeface="Calibri" panose="020F0502020204030204" pitchFamily="34" charset="0"/>
                        </a:rPr>
                        <a:t>X</a:t>
                      </a:r>
                    </a:p>
                  </a:txBody>
                  <a:tcPr marL="7144" marR="7144" marT="7144" marB="0" anchor="ctr" anchorCtr="1">
                    <a:solidFill>
                      <a:srgbClr val="FFFF00"/>
                    </a:solidFill>
                  </a:tcPr>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0000"/>
                    </a:solidFill>
                  </a:tcPr>
                </a:tc>
                <a:extLst>
                  <a:ext uri="{0D108BD9-81ED-4DB2-BD59-A6C34878D82A}">
                    <a16:rowId xmlns:a16="http://schemas.microsoft.com/office/drawing/2014/main" val="3187706118"/>
                  </a:ext>
                </a:extLst>
              </a:tr>
              <a:tr h="464344">
                <a:tc vMerge="1">
                  <a:txBody>
                    <a:bodyPr/>
                    <a:lstStyle/>
                    <a:p>
                      <a:endParaRPr lang="en-US"/>
                    </a:p>
                  </a:txBody>
                  <a:tcPr/>
                </a:tc>
                <a:tc>
                  <a:txBody>
                    <a:bodyPr/>
                    <a:lstStyle/>
                    <a:p>
                      <a:pPr algn="ctr" fontAlgn="ctr"/>
                      <a:r>
                        <a:rPr lang="en-US" sz="900" b="0" i="0" u="none" strike="noStrike" dirty="0">
                          <a:solidFill>
                            <a:srgbClr val="000000"/>
                          </a:solidFill>
                          <a:effectLst/>
                          <a:latin typeface="Calibri" panose="020F0502020204030204" pitchFamily="34" charset="0"/>
                        </a:rPr>
                        <a:t>2</a:t>
                      </a:r>
                    </a:p>
                  </a:txBody>
                  <a:tcPr marL="7144" marR="7144" marT="7144" marB="0" anchor="ctr" anchorCtr="1"/>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00B050"/>
                    </a:solidFill>
                  </a:tcPr>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00B050"/>
                    </a:solidFill>
                  </a:tcPr>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FF00"/>
                    </a:solidFill>
                  </a:tcPr>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FF00"/>
                    </a:solidFill>
                  </a:tcPr>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FF00"/>
                    </a:solidFill>
                  </a:tcPr>
                </a:tc>
                <a:extLst>
                  <a:ext uri="{0D108BD9-81ED-4DB2-BD59-A6C34878D82A}">
                    <a16:rowId xmlns:a16="http://schemas.microsoft.com/office/drawing/2014/main" val="2280986859"/>
                  </a:ext>
                </a:extLst>
              </a:tr>
              <a:tr h="464344">
                <a:tc vMerge="1">
                  <a:txBody>
                    <a:bodyPr/>
                    <a:lstStyle/>
                    <a:p>
                      <a:endParaRPr lang="en-US"/>
                    </a:p>
                  </a:txBody>
                  <a:tcPr/>
                </a:tc>
                <a:tc>
                  <a:txBody>
                    <a:bodyPr/>
                    <a:lstStyle/>
                    <a:p>
                      <a:pPr algn="ctr" fontAlgn="ctr"/>
                      <a:r>
                        <a:rPr lang="en-US" sz="900" b="0" i="0" u="none" strike="noStrike" dirty="0">
                          <a:solidFill>
                            <a:srgbClr val="000000"/>
                          </a:solidFill>
                          <a:effectLst/>
                          <a:latin typeface="Calibri" panose="020F0502020204030204" pitchFamily="34" charset="0"/>
                        </a:rPr>
                        <a:t>1</a:t>
                      </a:r>
                    </a:p>
                  </a:txBody>
                  <a:tcPr marL="7144" marR="7144" marT="7144" marB="0" anchor="ctr" anchorCtr="1"/>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00B050"/>
                    </a:solidFill>
                  </a:tcPr>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00B050"/>
                    </a:solidFill>
                  </a:tcPr>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00B050"/>
                    </a:solidFill>
                  </a:tcPr>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00B050"/>
                    </a:solidFill>
                  </a:tcPr>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FF00"/>
                    </a:solidFill>
                  </a:tcPr>
                </a:tc>
                <a:extLst>
                  <a:ext uri="{0D108BD9-81ED-4DB2-BD59-A6C34878D82A}">
                    <a16:rowId xmlns:a16="http://schemas.microsoft.com/office/drawing/2014/main" val="2862173531"/>
                  </a:ext>
                </a:extLst>
              </a:tr>
              <a:tr h="214313">
                <a:tc>
                  <a:txBody>
                    <a:bodyPr/>
                    <a:lstStyle/>
                    <a:p>
                      <a:pPr algn="l" fontAlgn="ctr"/>
                      <a:endParaRPr lang="en-US" sz="800" b="0" i="0" u="none" strike="noStrike" dirty="0">
                        <a:solidFill>
                          <a:srgbClr val="000000"/>
                        </a:solidFill>
                        <a:effectLst/>
                        <a:latin typeface="Calibri" panose="020F0502020204030204" pitchFamily="34" charset="0"/>
                      </a:endParaRPr>
                    </a:p>
                  </a:txBody>
                  <a:tcPr marL="7144" marR="7144" marT="7144" marB="0" anchor="ctr" anchorCtr="1"/>
                </a:tc>
                <a:tc>
                  <a:txBody>
                    <a:bodyPr/>
                    <a:lstStyle/>
                    <a:p>
                      <a:pPr algn="l" fontAlgn="ctr"/>
                      <a:endParaRPr lang="en-US" sz="800" b="0" i="0" u="none" strike="noStrike" dirty="0">
                        <a:solidFill>
                          <a:srgbClr val="000000"/>
                        </a:solidFill>
                        <a:effectLst/>
                        <a:latin typeface="Calibri" panose="020F0502020204030204" pitchFamily="34" charset="0"/>
                      </a:endParaRPr>
                    </a:p>
                  </a:txBody>
                  <a:tcPr marL="7144" marR="7144" marT="7144" marB="0" anchor="ctr" anchorCtr="1"/>
                </a:tc>
                <a:tc>
                  <a:txBody>
                    <a:bodyPr/>
                    <a:lstStyle/>
                    <a:p>
                      <a:pPr algn="ctr" fontAlgn="ctr"/>
                      <a:r>
                        <a:rPr lang="en-US" sz="900" u="none" strike="noStrike" dirty="0">
                          <a:effectLst/>
                        </a:rPr>
                        <a:t>1</a:t>
                      </a:r>
                      <a:endParaRPr lang="en-US" sz="900" b="0" i="0" u="none" strike="noStrike" dirty="0">
                        <a:solidFill>
                          <a:srgbClr val="000000"/>
                        </a:solidFill>
                        <a:effectLst/>
                        <a:latin typeface="Calibri" panose="020F0502020204030204" pitchFamily="34" charset="0"/>
                      </a:endParaRPr>
                    </a:p>
                  </a:txBody>
                  <a:tcPr marL="7144" marR="7144" marT="7144" marB="0" anchor="ctr" anchorCtr="1"/>
                </a:tc>
                <a:tc>
                  <a:txBody>
                    <a:bodyPr/>
                    <a:lstStyle/>
                    <a:p>
                      <a:pPr algn="ctr" fontAlgn="ctr"/>
                      <a:r>
                        <a:rPr lang="en-US" sz="900" u="none" strike="noStrike" dirty="0">
                          <a:effectLst/>
                        </a:rPr>
                        <a:t>2</a:t>
                      </a:r>
                      <a:endParaRPr lang="en-US" sz="900" b="0" i="0" u="none" strike="noStrike" dirty="0">
                        <a:solidFill>
                          <a:srgbClr val="000000"/>
                        </a:solidFill>
                        <a:effectLst/>
                        <a:latin typeface="Calibri" panose="020F0502020204030204" pitchFamily="34" charset="0"/>
                      </a:endParaRPr>
                    </a:p>
                  </a:txBody>
                  <a:tcPr marL="7144" marR="7144" marT="7144" marB="0" anchor="ctr" anchorCtr="1"/>
                </a:tc>
                <a:tc>
                  <a:txBody>
                    <a:bodyPr/>
                    <a:lstStyle/>
                    <a:p>
                      <a:pPr algn="ctr" fontAlgn="ctr"/>
                      <a:r>
                        <a:rPr lang="en-US" sz="900" u="none" strike="noStrike" dirty="0">
                          <a:effectLst/>
                        </a:rPr>
                        <a:t>3</a:t>
                      </a:r>
                      <a:endParaRPr lang="en-US" sz="900" b="0" i="0" u="none" strike="noStrike" dirty="0">
                        <a:solidFill>
                          <a:srgbClr val="000000"/>
                        </a:solidFill>
                        <a:effectLst/>
                        <a:latin typeface="Calibri" panose="020F0502020204030204" pitchFamily="34" charset="0"/>
                      </a:endParaRPr>
                    </a:p>
                  </a:txBody>
                  <a:tcPr marL="7144" marR="7144" marT="7144" marB="0" anchor="ctr" anchorCtr="1"/>
                </a:tc>
                <a:tc>
                  <a:txBody>
                    <a:bodyPr/>
                    <a:lstStyle/>
                    <a:p>
                      <a:pPr algn="ctr" fontAlgn="ctr"/>
                      <a:r>
                        <a:rPr lang="en-US" sz="900" u="none" strike="noStrike" dirty="0">
                          <a:effectLst/>
                        </a:rPr>
                        <a:t>4</a:t>
                      </a:r>
                      <a:endParaRPr lang="en-US" sz="900" b="0" i="0" u="none" strike="noStrike" dirty="0">
                        <a:solidFill>
                          <a:srgbClr val="000000"/>
                        </a:solidFill>
                        <a:effectLst/>
                        <a:latin typeface="Calibri" panose="020F0502020204030204" pitchFamily="34" charset="0"/>
                      </a:endParaRPr>
                    </a:p>
                  </a:txBody>
                  <a:tcPr marL="7144" marR="7144" marT="7144" marB="0" anchor="ctr" anchorCtr="1"/>
                </a:tc>
                <a:tc>
                  <a:txBody>
                    <a:bodyPr/>
                    <a:lstStyle/>
                    <a:p>
                      <a:pPr algn="ctr" fontAlgn="ctr"/>
                      <a:r>
                        <a:rPr lang="en-US" sz="900" u="none" strike="noStrike" dirty="0">
                          <a:effectLst/>
                        </a:rPr>
                        <a:t>5</a:t>
                      </a:r>
                      <a:endParaRPr lang="en-US" sz="900" b="0" i="0" u="none" strike="noStrike" dirty="0">
                        <a:solidFill>
                          <a:srgbClr val="000000"/>
                        </a:solidFill>
                        <a:effectLst/>
                        <a:latin typeface="Calibri" panose="020F0502020204030204" pitchFamily="34" charset="0"/>
                      </a:endParaRPr>
                    </a:p>
                  </a:txBody>
                  <a:tcPr marL="7144" marR="7144" marT="7144" marB="0" anchor="ctr" anchorCtr="1"/>
                </a:tc>
                <a:extLst>
                  <a:ext uri="{0D108BD9-81ED-4DB2-BD59-A6C34878D82A}">
                    <a16:rowId xmlns:a16="http://schemas.microsoft.com/office/drawing/2014/main" val="1403495423"/>
                  </a:ext>
                </a:extLst>
              </a:tr>
              <a:tr h="214313">
                <a:tc>
                  <a:txBody>
                    <a:bodyPr/>
                    <a:lstStyle/>
                    <a:p>
                      <a:pPr algn="l" fontAlgn="b"/>
                      <a:endParaRPr lang="en-US" sz="800" b="0" i="0" u="none" strike="noStrike" dirty="0">
                        <a:solidFill>
                          <a:srgbClr val="000000"/>
                        </a:solidFill>
                        <a:effectLst/>
                        <a:latin typeface="Calibri" panose="020F0502020204030204" pitchFamily="34" charset="0"/>
                      </a:endParaRPr>
                    </a:p>
                  </a:txBody>
                  <a:tcPr marL="7144" marR="7144" marT="7144" marB="0" anchor="ctr" anchorCtr="1"/>
                </a:tc>
                <a:tc>
                  <a:txBody>
                    <a:bodyPr/>
                    <a:lstStyle/>
                    <a:p>
                      <a:pPr algn="l" fontAlgn="b"/>
                      <a:endParaRPr lang="en-US" sz="800" b="0" i="0" u="none" strike="noStrike" dirty="0">
                        <a:solidFill>
                          <a:srgbClr val="000000"/>
                        </a:solidFill>
                        <a:effectLst/>
                        <a:latin typeface="Calibri" panose="020F0502020204030204" pitchFamily="34" charset="0"/>
                      </a:endParaRPr>
                    </a:p>
                  </a:txBody>
                  <a:tcPr marL="7144" marR="7144" marT="7144" marB="0" anchor="ctr" anchorCtr="1"/>
                </a:tc>
                <a:tc gridSpan="5">
                  <a:txBody>
                    <a:bodyPr/>
                    <a:lstStyle/>
                    <a:p>
                      <a:pPr algn="ctr" fontAlgn="ctr"/>
                      <a:r>
                        <a:rPr lang="en-US" sz="1100" u="none" strike="noStrike" dirty="0">
                          <a:effectLst/>
                        </a:rPr>
                        <a:t>Consequences</a:t>
                      </a:r>
                      <a:endParaRPr lang="en-US" sz="1100" b="0" i="0" u="none" strike="noStrike" dirty="0">
                        <a:solidFill>
                          <a:srgbClr val="000000"/>
                        </a:solidFill>
                        <a:effectLst/>
                        <a:latin typeface="Calibri" panose="020F0502020204030204" pitchFamily="34" charset="0"/>
                      </a:endParaRPr>
                    </a:p>
                  </a:txBody>
                  <a:tcPr marL="7144" marR="7144" marT="7144" marB="0" anchor="ctr" anchorCtr="1"/>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86835399"/>
                  </a:ext>
                </a:extLst>
              </a:tr>
            </a:tbl>
          </a:graphicData>
        </a:graphic>
      </p:graphicFrame>
      <p:sp>
        <p:nvSpPr>
          <p:cNvPr id="5" name="Content Placeholder 4">
            <a:extLst>
              <a:ext uri="{FF2B5EF4-FFF2-40B4-BE49-F238E27FC236}">
                <a16:creationId xmlns:a16="http://schemas.microsoft.com/office/drawing/2014/main" id="{9DD28EF9-7AA5-4C3D-AB39-601BE201EE1E}"/>
              </a:ext>
            </a:extLst>
          </p:cNvPr>
          <p:cNvSpPr>
            <a:spLocks noGrp="1"/>
          </p:cNvSpPr>
          <p:nvPr>
            <p:ph sz="half" idx="2"/>
          </p:nvPr>
        </p:nvSpPr>
        <p:spPr>
          <a:xfrm>
            <a:off x="685800" y="1228409"/>
            <a:ext cx="4880919" cy="3595455"/>
          </a:xfrm>
        </p:spPr>
        <p:txBody>
          <a:bodyPr>
            <a:normAutofit lnSpcReduction="10000"/>
          </a:bodyPr>
          <a:lstStyle/>
          <a:p>
            <a:pPr marL="0" indent="0">
              <a:buNone/>
            </a:pPr>
            <a:r>
              <a:rPr lang="en-US" b="1" dirty="0">
                <a:solidFill>
                  <a:srgbClr val="FFFF00"/>
                </a:solidFill>
              </a:rPr>
              <a:t>Category:</a:t>
            </a:r>
            <a:r>
              <a:rPr lang="en-US" dirty="0">
                <a:solidFill>
                  <a:srgbClr val="FFFF00"/>
                </a:solidFill>
              </a:rPr>
              <a:t> </a:t>
            </a:r>
            <a:r>
              <a:rPr lang="en-US" dirty="0"/>
              <a:t>Technical</a:t>
            </a:r>
          </a:p>
          <a:p>
            <a:pPr marL="0" indent="0">
              <a:spcBef>
                <a:spcPts val="1350"/>
              </a:spcBef>
              <a:buNone/>
            </a:pPr>
            <a:r>
              <a:rPr lang="en-US" b="1" dirty="0">
                <a:solidFill>
                  <a:srgbClr val="FFFF00"/>
                </a:solidFill>
              </a:rPr>
              <a:t>Description:</a:t>
            </a:r>
            <a:r>
              <a:rPr lang="en-US" dirty="0">
                <a:solidFill>
                  <a:srgbClr val="FFFF00"/>
                </a:solidFill>
              </a:rPr>
              <a:t>  </a:t>
            </a:r>
          </a:p>
          <a:p>
            <a:pPr marL="0" indent="0">
              <a:buNone/>
            </a:pPr>
            <a:r>
              <a:rPr lang="en-US" sz="1800" dirty="0"/>
              <a:t>AREx transmissions must comply with crew safety requirements for non-ionizing radiation.</a:t>
            </a:r>
          </a:p>
          <a:p>
            <a:pPr marL="0" indent="0">
              <a:spcBef>
                <a:spcPts val="1350"/>
              </a:spcBef>
              <a:buNone/>
            </a:pPr>
            <a:r>
              <a:rPr lang="en-US" b="1" dirty="0">
                <a:solidFill>
                  <a:srgbClr val="FFFF00"/>
                </a:solidFill>
              </a:rPr>
              <a:t>Discussion:</a:t>
            </a:r>
          </a:p>
          <a:p>
            <a:pPr marL="0" indent="0">
              <a:buNone/>
            </a:pPr>
            <a:r>
              <a:rPr lang="en-US" sz="1800" dirty="0"/>
              <a:t>High signal loss between Gateway orbit and Earth.</a:t>
            </a:r>
          </a:p>
          <a:p>
            <a:pPr marL="0" indent="0">
              <a:spcBef>
                <a:spcPts val="1350"/>
              </a:spcBef>
              <a:buNone/>
            </a:pPr>
            <a:r>
              <a:rPr lang="en-US" b="1" dirty="0">
                <a:solidFill>
                  <a:srgbClr val="FFFF00"/>
                </a:solidFill>
              </a:rPr>
              <a:t>Mitigation:</a:t>
            </a:r>
          </a:p>
          <a:p>
            <a:pPr marL="0" indent="0">
              <a:buNone/>
            </a:pPr>
            <a:r>
              <a:rPr lang="en-US" sz="1800" dirty="0"/>
              <a:t>Robust RF design with minimal hazard to crew.  Leverage good antenna design.</a:t>
            </a:r>
          </a:p>
        </p:txBody>
      </p:sp>
      <p:sp>
        <p:nvSpPr>
          <p:cNvPr id="14" name="TextBox 13">
            <a:extLst>
              <a:ext uri="{FF2B5EF4-FFF2-40B4-BE49-F238E27FC236}">
                <a16:creationId xmlns:a16="http://schemas.microsoft.com/office/drawing/2014/main" id="{07B5F8F7-AC6B-4C96-8B21-F0D9E2EEE1FB}"/>
              </a:ext>
            </a:extLst>
          </p:cNvPr>
          <p:cNvSpPr txBox="1"/>
          <p:nvPr/>
        </p:nvSpPr>
        <p:spPr>
          <a:xfrm>
            <a:off x="5676900" y="3655168"/>
            <a:ext cx="2838450" cy="1200329"/>
          </a:xfrm>
          <a:prstGeom prst="rect">
            <a:avLst/>
          </a:prstGeom>
          <a:noFill/>
        </p:spPr>
        <p:txBody>
          <a:bodyPr wrap="square" rtlCol="0">
            <a:spAutoFit/>
          </a:bodyPr>
          <a:lstStyle/>
          <a:p>
            <a:r>
              <a:rPr lang="en-US" b="1" dirty="0">
                <a:solidFill>
                  <a:srgbClr val="FFFF00"/>
                </a:solidFill>
              </a:rPr>
              <a:t>Risk Assessment: Medium</a:t>
            </a:r>
          </a:p>
          <a:p>
            <a:r>
              <a:rPr lang="en-US" dirty="0"/>
              <a:t>Likelihood:  3</a:t>
            </a:r>
          </a:p>
          <a:p>
            <a:r>
              <a:rPr lang="en-US" dirty="0"/>
              <a:t>Consequences: 4</a:t>
            </a:r>
            <a:endParaRPr lang="en-US" sz="1500" dirty="0"/>
          </a:p>
        </p:txBody>
      </p:sp>
    </p:spTree>
    <p:extLst>
      <p:ext uri="{BB962C8B-B14F-4D97-AF65-F5344CB8AC3E}">
        <p14:creationId xmlns:p14="http://schemas.microsoft.com/office/powerpoint/2010/main" val="166757873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421E4-C0E7-4B64-9250-A79E3A3C9C4A}"/>
              </a:ext>
            </a:extLst>
          </p:cNvPr>
          <p:cNvSpPr>
            <a:spLocks noGrp="1"/>
          </p:cNvSpPr>
          <p:nvPr>
            <p:ph type="title"/>
          </p:nvPr>
        </p:nvSpPr>
        <p:spPr>
          <a:xfrm>
            <a:off x="628650" y="273844"/>
            <a:ext cx="7886700" cy="497086"/>
          </a:xfrm>
        </p:spPr>
        <p:txBody>
          <a:bodyPr>
            <a:normAutofit fontScale="90000"/>
          </a:bodyPr>
          <a:lstStyle/>
          <a:p>
            <a:r>
              <a:rPr lang="en-US" sz="2700" dirty="0"/>
              <a:t>Risk: 3T Radiation Effects</a:t>
            </a:r>
          </a:p>
        </p:txBody>
      </p:sp>
      <p:graphicFrame>
        <p:nvGraphicFramePr>
          <p:cNvPr id="11" name="Content Placeholder 10">
            <a:extLst>
              <a:ext uri="{FF2B5EF4-FFF2-40B4-BE49-F238E27FC236}">
                <a16:creationId xmlns:a16="http://schemas.microsoft.com/office/drawing/2014/main" id="{064C4846-FE6A-44FD-B59F-A3D143C86F94}"/>
              </a:ext>
            </a:extLst>
          </p:cNvPr>
          <p:cNvGraphicFramePr>
            <a:graphicFrameLocks noGrp="1"/>
          </p:cNvGraphicFramePr>
          <p:nvPr>
            <p:ph sz="half" idx="1"/>
          </p:nvPr>
        </p:nvGraphicFramePr>
        <p:xfrm>
          <a:off x="5727971" y="902405"/>
          <a:ext cx="2838450" cy="2750346"/>
        </p:xfrm>
        <a:graphic>
          <a:graphicData uri="http://schemas.openxmlformats.org/drawingml/2006/table">
            <a:tbl>
              <a:tblPr>
                <a:tableStyleId>{5C22544A-7EE6-4342-B048-85BDC9FD1C3A}</a:tableStyleId>
              </a:tblPr>
              <a:tblGrid>
                <a:gridCol w="228600">
                  <a:extLst>
                    <a:ext uri="{9D8B030D-6E8A-4147-A177-3AD203B41FA5}">
                      <a16:colId xmlns:a16="http://schemas.microsoft.com/office/drawing/2014/main" val="2307164707"/>
                    </a:ext>
                  </a:extLst>
                </a:gridCol>
                <a:gridCol w="228600">
                  <a:extLst>
                    <a:ext uri="{9D8B030D-6E8A-4147-A177-3AD203B41FA5}">
                      <a16:colId xmlns:a16="http://schemas.microsoft.com/office/drawing/2014/main" val="129119239"/>
                    </a:ext>
                  </a:extLst>
                </a:gridCol>
                <a:gridCol w="476250">
                  <a:extLst>
                    <a:ext uri="{9D8B030D-6E8A-4147-A177-3AD203B41FA5}">
                      <a16:colId xmlns:a16="http://schemas.microsoft.com/office/drawing/2014/main" val="3842737485"/>
                    </a:ext>
                  </a:extLst>
                </a:gridCol>
                <a:gridCol w="476250">
                  <a:extLst>
                    <a:ext uri="{9D8B030D-6E8A-4147-A177-3AD203B41FA5}">
                      <a16:colId xmlns:a16="http://schemas.microsoft.com/office/drawing/2014/main" val="980936840"/>
                    </a:ext>
                  </a:extLst>
                </a:gridCol>
                <a:gridCol w="476250">
                  <a:extLst>
                    <a:ext uri="{9D8B030D-6E8A-4147-A177-3AD203B41FA5}">
                      <a16:colId xmlns:a16="http://schemas.microsoft.com/office/drawing/2014/main" val="4000237620"/>
                    </a:ext>
                  </a:extLst>
                </a:gridCol>
                <a:gridCol w="476250">
                  <a:extLst>
                    <a:ext uri="{9D8B030D-6E8A-4147-A177-3AD203B41FA5}">
                      <a16:colId xmlns:a16="http://schemas.microsoft.com/office/drawing/2014/main" val="277634466"/>
                    </a:ext>
                  </a:extLst>
                </a:gridCol>
                <a:gridCol w="476250">
                  <a:extLst>
                    <a:ext uri="{9D8B030D-6E8A-4147-A177-3AD203B41FA5}">
                      <a16:colId xmlns:a16="http://schemas.microsoft.com/office/drawing/2014/main" val="3523621301"/>
                    </a:ext>
                  </a:extLst>
                </a:gridCol>
              </a:tblGrid>
              <a:tr h="464344">
                <a:tc rowSpan="5">
                  <a:txBody>
                    <a:bodyPr/>
                    <a:lstStyle/>
                    <a:p>
                      <a:pPr algn="ctr" fontAlgn="ctr"/>
                      <a:r>
                        <a:rPr lang="en-US" sz="1100" u="none" strike="noStrike" dirty="0">
                          <a:effectLst/>
                        </a:rPr>
                        <a:t>Likelihood</a:t>
                      </a:r>
                      <a:endParaRPr lang="en-US" sz="1100" b="0" i="0" u="none" strike="noStrike" dirty="0">
                        <a:solidFill>
                          <a:srgbClr val="000000"/>
                        </a:solidFill>
                        <a:effectLst/>
                        <a:latin typeface="Calibri" panose="020F0502020204030204" pitchFamily="34" charset="0"/>
                      </a:endParaRPr>
                    </a:p>
                  </a:txBody>
                  <a:tcPr marL="7144" marR="7144" marT="7144" marB="0" vert="vert270" anchor="ctr" anchorCtr="1"/>
                </a:tc>
                <a:tc>
                  <a:txBody>
                    <a:bodyPr/>
                    <a:lstStyle/>
                    <a:p>
                      <a:pPr algn="ctr" fontAlgn="ctr"/>
                      <a:r>
                        <a:rPr lang="en-US" sz="900" b="0" i="0" u="none" strike="noStrike" dirty="0">
                          <a:solidFill>
                            <a:srgbClr val="000000"/>
                          </a:solidFill>
                          <a:effectLst/>
                          <a:latin typeface="Calibri" panose="020F0502020204030204" pitchFamily="34" charset="0"/>
                        </a:rPr>
                        <a:t>5</a:t>
                      </a:r>
                    </a:p>
                  </a:txBody>
                  <a:tcPr marL="7144" marR="7144" marT="7144" marB="0" anchor="ctr" anchorCtr="1"/>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00B050"/>
                    </a:solidFill>
                  </a:tcPr>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FF00"/>
                    </a:solidFill>
                  </a:tcPr>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0000"/>
                    </a:solidFill>
                  </a:tcPr>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0000"/>
                    </a:solidFill>
                  </a:tcPr>
                </a:tc>
                <a:tc>
                  <a:txBody>
                    <a:bodyPr/>
                    <a:lstStyle/>
                    <a:p>
                      <a:pPr algn="ctr" fontAlgn="b"/>
                      <a:r>
                        <a:rPr lang="en-US" sz="3000" u="none" strike="noStrike" dirty="0">
                          <a:effectLst/>
                        </a:rPr>
                        <a:t>X</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0000"/>
                    </a:solidFill>
                  </a:tcPr>
                </a:tc>
                <a:extLst>
                  <a:ext uri="{0D108BD9-81ED-4DB2-BD59-A6C34878D82A}">
                    <a16:rowId xmlns:a16="http://schemas.microsoft.com/office/drawing/2014/main" val="4189605034"/>
                  </a:ext>
                </a:extLst>
              </a:tr>
              <a:tr h="464344">
                <a:tc vMerge="1">
                  <a:txBody>
                    <a:bodyPr/>
                    <a:lstStyle/>
                    <a:p>
                      <a:endParaRPr lang="en-US"/>
                    </a:p>
                  </a:txBody>
                  <a:tcPr/>
                </a:tc>
                <a:tc>
                  <a:txBody>
                    <a:bodyPr/>
                    <a:lstStyle/>
                    <a:p>
                      <a:pPr algn="ctr" fontAlgn="ctr"/>
                      <a:r>
                        <a:rPr lang="en-US" sz="900" b="0" i="0" u="none" strike="noStrike" dirty="0">
                          <a:solidFill>
                            <a:srgbClr val="000000"/>
                          </a:solidFill>
                          <a:effectLst/>
                          <a:latin typeface="Calibri" panose="020F0502020204030204" pitchFamily="34" charset="0"/>
                        </a:rPr>
                        <a:t>4</a:t>
                      </a:r>
                    </a:p>
                  </a:txBody>
                  <a:tcPr marL="7144" marR="7144" marT="7144" marB="0" anchor="ctr" anchorCtr="1"/>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00B050"/>
                    </a:solidFill>
                  </a:tcPr>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FF00"/>
                    </a:solidFill>
                  </a:tcPr>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FF00"/>
                    </a:solidFill>
                  </a:tcPr>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0000"/>
                    </a:solidFill>
                  </a:tcPr>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0000"/>
                    </a:solidFill>
                  </a:tcPr>
                </a:tc>
                <a:extLst>
                  <a:ext uri="{0D108BD9-81ED-4DB2-BD59-A6C34878D82A}">
                    <a16:rowId xmlns:a16="http://schemas.microsoft.com/office/drawing/2014/main" val="3565279087"/>
                  </a:ext>
                </a:extLst>
              </a:tr>
              <a:tr h="464344">
                <a:tc vMerge="1">
                  <a:txBody>
                    <a:bodyPr/>
                    <a:lstStyle/>
                    <a:p>
                      <a:endParaRPr lang="en-US"/>
                    </a:p>
                  </a:txBody>
                  <a:tcPr/>
                </a:tc>
                <a:tc>
                  <a:txBody>
                    <a:bodyPr/>
                    <a:lstStyle/>
                    <a:p>
                      <a:pPr algn="ctr" fontAlgn="ctr"/>
                      <a:r>
                        <a:rPr lang="en-US" sz="900" u="none" strike="noStrike" dirty="0">
                          <a:effectLst/>
                        </a:rPr>
                        <a:t>3</a:t>
                      </a:r>
                      <a:endParaRPr lang="en-US" sz="900" b="0" i="0" u="none" strike="noStrike" dirty="0">
                        <a:solidFill>
                          <a:srgbClr val="000000"/>
                        </a:solidFill>
                        <a:effectLst/>
                        <a:latin typeface="Calibri" panose="020F0502020204030204" pitchFamily="34" charset="0"/>
                      </a:endParaRPr>
                    </a:p>
                  </a:txBody>
                  <a:tcPr marL="7144" marR="7144" marT="7144" marB="0" anchor="ctr" anchorCtr="1"/>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00B050"/>
                    </a:solidFill>
                  </a:tcPr>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00B050"/>
                    </a:solidFill>
                  </a:tcPr>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FF00"/>
                    </a:solidFill>
                  </a:tcPr>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FF00"/>
                    </a:solidFill>
                  </a:tcPr>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0000"/>
                    </a:solidFill>
                  </a:tcPr>
                </a:tc>
                <a:extLst>
                  <a:ext uri="{0D108BD9-81ED-4DB2-BD59-A6C34878D82A}">
                    <a16:rowId xmlns:a16="http://schemas.microsoft.com/office/drawing/2014/main" val="3187706118"/>
                  </a:ext>
                </a:extLst>
              </a:tr>
              <a:tr h="464344">
                <a:tc vMerge="1">
                  <a:txBody>
                    <a:bodyPr/>
                    <a:lstStyle/>
                    <a:p>
                      <a:endParaRPr lang="en-US"/>
                    </a:p>
                  </a:txBody>
                  <a:tcPr/>
                </a:tc>
                <a:tc>
                  <a:txBody>
                    <a:bodyPr/>
                    <a:lstStyle/>
                    <a:p>
                      <a:pPr algn="ctr" fontAlgn="ctr"/>
                      <a:r>
                        <a:rPr lang="en-US" sz="900" b="0" i="0" u="none" strike="noStrike" dirty="0">
                          <a:solidFill>
                            <a:srgbClr val="000000"/>
                          </a:solidFill>
                          <a:effectLst/>
                          <a:latin typeface="Calibri" panose="020F0502020204030204" pitchFamily="34" charset="0"/>
                        </a:rPr>
                        <a:t>2</a:t>
                      </a:r>
                    </a:p>
                  </a:txBody>
                  <a:tcPr marL="7144" marR="7144" marT="7144" marB="0" anchor="ctr" anchorCtr="1"/>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00B050"/>
                    </a:solidFill>
                  </a:tcPr>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00B050"/>
                    </a:solidFill>
                  </a:tcPr>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FF00"/>
                    </a:solidFill>
                  </a:tcPr>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FF00"/>
                    </a:solidFill>
                  </a:tcPr>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FF00"/>
                    </a:solidFill>
                  </a:tcPr>
                </a:tc>
                <a:extLst>
                  <a:ext uri="{0D108BD9-81ED-4DB2-BD59-A6C34878D82A}">
                    <a16:rowId xmlns:a16="http://schemas.microsoft.com/office/drawing/2014/main" val="2280986859"/>
                  </a:ext>
                </a:extLst>
              </a:tr>
              <a:tr h="464344">
                <a:tc vMerge="1">
                  <a:txBody>
                    <a:bodyPr/>
                    <a:lstStyle/>
                    <a:p>
                      <a:endParaRPr lang="en-US"/>
                    </a:p>
                  </a:txBody>
                  <a:tcPr/>
                </a:tc>
                <a:tc>
                  <a:txBody>
                    <a:bodyPr/>
                    <a:lstStyle/>
                    <a:p>
                      <a:pPr algn="ctr" fontAlgn="ctr"/>
                      <a:r>
                        <a:rPr lang="en-US" sz="900" b="0" i="0" u="none" strike="noStrike" dirty="0">
                          <a:solidFill>
                            <a:srgbClr val="000000"/>
                          </a:solidFill>
                          <a:effectLst/>
                          <a:latin typeface="Calibri" panose="020F0502020204030204" pitchFamily="34" charset="0"/>
                        </a:rPr>
                        <a:t>1</a:t>
                      </a:r>
                    </a:p>
                  </a:txBody>
                  <a:tcPr marL="7144" marR="7144" marT="7144" marB="0" anchor="ctr" anchorCtr="1"/>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00B050"/>
                    </a:solidFill>
                  </a:tcPr>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00B050"/>
                    </a:solidFill>
                  </a:tcPr>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00B050"/>
                    </a:solidFill>
                  </a:tcPr>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00B050"/>
                    </a:solidFill>
                  </a:tcPr>
                </a:tc>
                <a:tc>
                  <a:txBody>
                    <a:bodyPr/>
                    <a:lstStyle/>
                    <a:p>
                      <a:pPr algn="ctr" fontAlgn="b"/>
                      <a:r>
                        <a:rPr lang="en-US" sz="3000" u="none" strike="noStrike" dirty="0">
                          <a:effectLst/>
                        </a:rPr>
                        <a:t> </a:t>
                      </a:r>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FF00"/>
                    </a:solidFill>
                  </a:tcPr>
                </a:tc>
                <a:extLst>
                  <a:ext uri="{0D108BD9-81ED-4DB2-BD59-A6C34878D82A}">
                    <a16:rowId xmlns:a16="http://schemas.microsoft.com/office/drawing/2014/main" val="2862173531"/>
                  </a:ext>
                </a:extLst>
              </a:tr>
              <a:tr h="214313">
                <a:tc>
                  <a:txBody>
                    <a:bodyPr/>
                    <a:lstStyle/>
                    <a:p>
                      <a:pPr algn="l" fontAlgn="ctr"/>
                      <a:endParaRPr lang="en-US" sz="800" b="0" i="0" u="none" strike="noStrike" dirty="0">
                        <a:solidFill>
                          <a:srgbClr val="000000"/>
                        </a:solidFill>
                        <a:effectLst/>
                        <a:latin typeface="Calibri" panose="020F0502020204030204" pitchFamily="34" charset="0"/>
                      </a:endParaRPr>
                    </a:p>
                  </a:txBody>
                  <a:tcPr marL="7144" marR="7144" marT="7144" marB="0" anchor="ctr" anchorCtr="1"/>
                </a:tc>
                <a:tc>
                  <a:txBody>
                    <a:bodyPr/>
                    <a:lstStyle/>
                    <a:p>
                      <a:pPr algn="l" fontAlgn="ctr"/>
                      <a:endParaRPr lang="en-US" sz="800" b="0" i="0" u="none" strike="noStrike" dirty="0">
                        <a:solidFill>
                          <a:srgbClr val="000000"/>
                        </a:solidFill>
                        <a:effectLst/>
                        <a:latin typeface="Calibri" panose="020F0502020204030204" pitchFamily="34" charset="0"/>
                      </a:endParaRPr>
                    </a:p>
                  </a:txBody>
                  <a:tcPr marL="7144" marR="7144" marT="7144" marB="0" anchor="ctr" anchorCtr="1"/>
                </a:tc>
                <a:tc>
                  <a:txBody>
                    <a:bodyPr/>
                    <a:lstStyle/>
                    <a:p>
                      <a:pPr algn="ctr" fontAlgn="ctr"/>
                      <a:r>
                        <a:rPr lang="en-US" sz="900" u="none" strike="noStrike" dirty="0">
                          <a:effectLst/>
                        </a:rPr>
                        <a:t>1</a:t>
                      </a:r>
                      <a:endParaRPr lang="en-US" sz="900" b="0" i="0" u="none" strike="noStrike" dirty="0">
                        <a:solidFill>
                          <a:srgbClr val="000000"/>
                        </a:solidFill>
                        <a:effectLst/>
                        <a:latin typeface="Calibri" panose="020F0502020204030204" pitchFamily="34" charset="0"/>
                      </a:endParaRPr>
                    </a:p>
                  </a:txBody>
                  <a:tcPr marL="7144" marR="7144" marT="7144" marB="0" anchor="ctr" anchorCtr="1"/>
                </a:tc>
                <a:tc>
                  <a:txBody>
                    <a:bodyPr/>
                    <a:lstStyle/>
                    <a:p>
                      <a:pPr algn="ctr" fontAlgn="ctr"/>
                      <a:r>
                        <a:rPr lang="en-US" sz="900" u="none" strike="noStrike" dirty="0">
                          <a:effectLst/>
                        </a:rPr>
                        <a:t>2</a:t>
                      </a:r>
                      <a:endParaRPr lang="en-US" sz="900" b="0" i="0" u="none" strike="noStrike" dirty="0">
                        <a:solidFill>
                          <a:srgbClr val="000000"/>
                        </a:solidFill>
                        <a:effectLst/>
                        <a:latin typeface="Calibri" panose="020F0502020204030204" pitchFamily="34" charset="0"/>
                      </a:endParaRPr>
                    </a:p>
                  </a:txBody>
                  <a:tcPr marL="7144" marR="7144" marT="7144" marB="0" anchor="ctr" anchorCtr="1"/>
                </a:tc>
                <a:tc>
                  <a:txBody>
                    <a:bodyPr/>
                    <a:lstStyle/>
                    <a:p>
                      <a:pPr algn="ctr" fontAlgn="ctr"/>
                      <a:r>
                        <a:rPr lang="en-US" sz="900" u="none" strike="noStrike" dirty="0">
                          <a:effectLst/>
                        </a:rPr>
                        <a:t>3</a:t>
                      </a:r>
                      <a:endParaRPr lang="en-US" sz="900" b="0" i="0" u="none" strike="noStrike" dirty="0">
                        <a:solidFill>
                          <a:srgbClr val="000000"/>
                        </a:solidFill>
                        <a:effectLst/>
                        <a:latin typeface="Calibri" panose="020F0502020204030204" pitchFamily="34" charset="0"/>
                      </a:endParaRPr>
                    </a:p>
                  </a:txBody>
                  <a:tcPr marL="7144" marR="7144" marT="7144" marB="0" anchor="ctr" anchorCtr="1"/>
                </a:tc>
                <a:tc>
                  <a:txBody>
                    <a:bodyPr/>
                    <a:lstStyle/>
                    <a:p>
                      <a:pPr algn="ctr" fontAlgn="ctr"/>
                      <a:r>
                        <a:rPr lang="en-US" sz="900" u="none" strike="noStrike" dirty="0">
                          <a:effectLst/>
                        </a:rPr>
                        <a:t>4</a:t>
                      </a:r>
                      <a:endParaRPr lang="en-US" sz="900" b="0" i="0" u="none" strike="noStrike" dirty="0">
                        <a:solidFill>
                          <a:srgbClr val="000000"/>
                        </a:solidFill>
                        <a:effectLst/>
                        <a:latin typeface="Calibri" panose="020F0502020204030204" pitchFamily="34" charset="0"/>
                      </a:endParaRPr>
                    </a:p>
                  </a:txBody>
                  <a:tcPr marL="7144" marR="7144" marT="7144" marB="0" anchor="ctr" anchorCtr="1"/>
                </a:tc>
                <a:tc>
                  <a:txBody>
                    <a:bodyPr/>
                    <a:lstStyle/>
                    <a:p>
                      <a:pPr algn="ctr" fontAlgn="ctr"/>
                      <a:r>
                        <a:rPr lang="en-US" sz="900" u="none" strike="noStrike" dirty="0">
                          <a:effectLst/>
                        </a:rPr>
                        <a:t>5</a:t>
                      </a:r>
                      <a:endParaRPr lang="en-US" sz="900" b="0" i="0" u="none" strike="noStrike" dirty="0">
                        <a:solidFill>
                          <a:srgbClr val="000000"/>
                        </a:solidFill>
                        <a:effectLst/>
                        <a:latin typeface="Calibri" panose="020F0502020204030204" pitchFamily="34" charset="0"/>
                      </a:endParaRPr>
                    </a:p>
                  </a:txBody>
                  <a:tcPr marL="7144" marR="7144" marT="7144" marB="0" anchor="ctr" anchorCtr="1"/>
                </a:tc>
                <a:extLst>
                  <a:ext uri="{0D108BD9-81ED-4DB2-BD59-A6C34878D82A}">
                    <a16:rowId xmlns:a16="http://schemas.microsoft.com/office/drawing/2014/main" val="1403495423"/>
                  </a:ext>
                </a:extLst>
              </a:tr>
              <a:tr h="214313">
                <a:tc>
                  <a:txBody>
                    <a:bodyPr/>
                    <a:lstStyle/>
                    <a:p>
                      <a:pPr algn="l" fontAlgn="b"/>
                      <a:endParaRPr lang="en-US" sz="800" b="0" i="0" u="none" strike="noStrike" dirty="0">
                        <a:solidFill>
                          <a:srgbClr val="000000"/>
                        </a:solidFill>
                        <a:effectLst/>
                        <a:latin typeface="Calibri" panose="020F0502020204030204" pitchFamily="34" charset="0"/>
                      </a:endParaRPr>
                    </a:p>
                  </a:txBody>
                  <a:tcPr marL="7144" marR="7144" marT="7144" marB="0" anchor="ctr" anchorCtr="1"/>
                </a:tc>
                <a:tc>
                  <a:txBody>
                    <a:bodyPr/>
                    <a:lstStyle/>
                    <a:p>
                      <a:pPr algn="l" fontAlgn="b"/>
                      <a:endParaRPr lang="en-US" sz="800" b="0" i="0" u="none" strike="noStrike" dirty="0">
                        <a:solidFill>
                          <a:srgbClr val="000000"/>
                        </a:solidFill>
                        <a:effectLst/>
                        <a:latin typeface="Calibri" panose="020F0502020204030204" pitchFamily="34" charset="0"/>
                      </a:endParaRPr>
                    </a:p>
                  </a:txBody>
                  <a:tcPr marL="7144" marR="7144" marT="7144" marB="0" anchor="ctr" anchorCtr="1"/>
                </a:tc>
                <a:tc gridSpan="5">
                  <a:txBody>
                    <a:bodyPr/>
                    <a:lstStyle/>
                    <a:p>
                      <a:pPr algn="ctr" fontAlgn="ctr"/>
                      <a:r>
                        <a:rPr lang="en-US" sz="1100" u="none" strike="noStrike" dirty="0">
                          <a:effectLst/>
                        </a:rPr>
                        <a:t>Consequences</a:t>
                      </a:r>
                      <a:endParaRPr lang="en-US" sz="1100" b="0" i="0" u="none" strike="noStrike" dirty="0">
                        <a:solidFill>
                          <a:srgbClr val="000000"/>
                        </a:solidFill>
                        <a:effectLst/>
                        <a:latin typeface="Calibri" panose="020F0502020204030204" pitchFamily="34" charset="0"/>
                      </a:endParaRPr>
                    </a:p>
                  </a:txBody>
                  <a:tcPr marL="7144" marR="7144" marT="7144" marB="0" anchor="ctr" anchorCtr="1"/>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86835399"/>
                  </a:ext>
                </a:extLst>
              </a:tr>
            </a:tbl>
          </a:graphicData>
        </a:graphic>
      </p:graphicFrame>
      <p:sp>
        <p:nvSpPr>
          <p:cNvPr id="5" name="Content Placeholder 4">
            <a:extLst>
              <a:ext uri="{FF2B5EF4-FFF2-40B4-BE49-F238E27FC236}">
                <a16:creationId xmlns:a16="http://schemas.microsoft.com/office/drawing/2014/main" id="{9DD28EF9-7AA5-4C3D-AB39-601BE201EE1E}"/>
              </a:ext>
            </a:extLst>
          </p:cNvPr>
          <p:cNvSpPr>
            <a:spLocks noGrp="1"/>
          </p:cNvSpPr>
          <p:nvPr>
            <p:ph sz="half" idx="2"/>
          </p:nvPr>
        </p:nvSpPr>
        <p:spPr>
          <a:xfrm>
            <a:off x="628650" y="1371532"/>
            <a:ext cx="4880919" cy="3595455"/>
          </a:xfrm>
        </p:spPr>
        <p:txBody>
          <a:bodyPr>
            <a:normAutofit fontScale="92500" lnSpcReduction="20000"/>
          </a:bodyPr>
          <a:lstStyle/>
          <a:p>
            <a:pPr marL="0" indent="0">
              <a:buNone/>
            </a:pPr>
            <a:r>
              <a:rPr lang="en-US" b="1" dirty="0">
                <a:solidFill>
                  <a:srgbClr val="FFFF00"/>
                </a:solidFill>
              </a:rPr>
              <a:t>Category:</a:t>
            </a:r>
            <a:r>
              <a:rPr lang="en-US" dirty="0">
                <a:solidFill>
                  <a:srgbClr val="FFFF00"/>
                </a:solidFill>
              </a:rPr>
              <a:t> </a:t>
            </a:r>
            <a:r>
              <a:rPr lang="en-US" dirty="0"/>
              <a:t>Technical</a:t>
            </a:r>
          </a:p>
          <a:p>
            <a:pPr marL="0" indent="0">
              <a:spcBef>
                <a:spcPts val="1350"/>
              </a:spcBef>
              <a:buNone/>
            </a:pPr>
            <a:r>
              <a:rPr lang="en-US" b="1" dirty="0">
                <a:solidFill>
                  <a:srgbClr val="FFFF00"/>
                </a:solidFill>
              </a:rPr>
              <a:t>Description:</a:t>
            </a:r>
            <a:r>
              <a:rPr lang="en-US" dirty="0">
                <a:solidFill>
                  <a:srgbClr val="FFFF00"/>
                </a:solidFill>
              </a:rPr>
              <a:t>  </a:t>
            </a:r>
          </a:p>
          <a:p>
            <a:pPr marL="0" indent="0">
              <a:buNone/>
            </a:pPr>
            <a:r>
              <a:rPr lang="en-US" sz="1800" dirty="0"/>
              <a:t>Gateway orbit is in a high ionizing radiation environment.</a:t>
            </a:r>
          </a:p>
          <a:p>
            <a:pPr marL="0" indent="0">
              <a:spcBef>
                <a:spcPts val="1350"/>
              </a:spcBef>
              <a:buNone/>
            </a:pPr>
            <a:r>
              <a:rPr lang="en-US" b="1" dirty="0">
                <a:solidFill>
                  <a:srgbClr val="FFFF00"/>
                </a:solidFill>
              </a:rPr>
              <a:t>Discussion:</a:t>
            </a:r>
          </a:p>
          <a:p>
            <a:pPr marL="0" indent="0">
              <a:buNone/>
            </a:pPr>
            <a:r>
              <a:rPr lang="en-US" sz="1800" dirty="0"/>
              <a:t>Solar Particle Events (SPEs) and Galactic Cosmic Radiation (GCR) damage or upset electronics.</a:t>
            </a:r>
          </a:p>
          <a:p>
            <a:pPr marL="0" indent="0">
              <a:spcBef>
                <a:spcPts val="1350"/>
              </a:spcBef>
              <a:buNone/>
            </a:pPr>
            <a:r>
              <a:rPr lang="en-US" b="1" dirty="0">
                <a:solidFill>
                  <a:srgbClr val="FFFF00"/>
                </a:solidFill>
              </a:rPr>
              <a:t>Mitigation:</a:t>
            </a:r>
          </a:p>
          <a:p>
            <a:pPr marL="0" indent="0">
              <a:buNone/>
            </a:pPr>
            <a:r>
              <a:rPr lang="en-US" sz="1800" dirty="0"/>
              <a:t>Robust and highly reliable radiation shielding.  Design must be fault-tolerant and self-correcting.  Use radiation-qualified components.</a:t>
            </a:r>
          </a:p>
        </p:txBody>
      </p:sp>
      <p:sp>
        <p:nvSpPr>
          <p:cNvPr id="14" name="TextBox 13">
            <a:extLst>
              <a:ext uri="{FF2B5EF4-FFF2-40B4-BE49-F238E27FC236}">
                <a16:creationId xmlns:a16="http://schemas.microsoft.com/office/drawing/2014/main" id="{07B5F8F7-AC6B-4C96-8B21-F0D9E2EEE1FB}"/>
              </a:ext>
            </a:extLst>
          </p:cNvPr>
          <p:cNvSpPr txBox="1"/>
          <p:nvPr/>
        </p:nvSpPr>
        <p:spPr>
          <a:xfrm>
            <a:off x="5676900" y="3655168"/>
            <a:ext cx="2838450" cy="923330"/>
          </a:xfrm>
          <a:prstGeom prst="rect">
            <a:avLst/>
          </a:prstGeom>
          <a:noFill/>
        </p:spPr>
        <p:txBody>
          <a:bodyPr wrap="square" rtlCol="0">
            <a:spAutoFit/>
          </a:bodyPr>
          <a:lstStyle/>
          <a:p>
            <a:r>
              <a:rPr lang="en-US" b="1" dirty="0">
                <a:solidFill>
                  <a:srgbClr val="FFFF00"/>
                </a:solidFill>
              </a:rPr>
              <a:t>Risk Assessment: High</a:t>
            </a:r>
          </a:p>
          <a:p>
            <a:r>
              <a:rPr lang="en-US" dirty="0"/>
              <a:t>Likelihood: 5</a:t>
            </a:r>
          </a:p>
          <a:p>
            <a:r>
              <a:rPr lang="en-US" dirty="0"/>
              <a:t>Consequences: 5</a:t>
            </a:r>
            <a:endParaRPr lang="en-US" sz="1500" dirty="0"/>
          </a:p>
        </p:txBody>
      </p:sp>
    </p:spTree>
    <p:extLst>
      <p:ext uri="{BB962C8B-B14F-4D97-AF65-F5344CB8AC3E}">
        <p14:creationId xmlns:p14="http://schemas.microsoft.com/office/powerpoint/2010/main" val="93396946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421E4-C0E7-4B64-9250-A79E3A3C9C4A}"/>
              </a:ext>
            </a:extLst>
          </p:cNvPr>
          <p:cNvSpPr>
            <a:spLocks noGrp="1"/>
          </p:cNvSpPr>
          <p:nvPr>
            <p:ph type="title"/>
          </p:nvPr>
        </p:nvSpPr>
        <p:spPr>
          <a:xfrm>
            <a:off x="628650" y="273844"/>
            <a:ext cx="7886700" cy="497086"/>
          </a:xfrm>
        </p:spPr>
        <p:txBody>
          <a:bodyPr>
            <a:normAutofit fontScale="90000"/>
          </a:bodyPr>
          <a:lstStyle/>
          <a:p>
            <a:r>
              <a:rPr lang="en-US" sz="2700" dirty="0"/>
              <a:t>Risk: 4T Gateway Interface Definitions</a:t>
            </a:r>
          </a:p>
        </p:txBody>
      </p:sp>
      <p:graphicFrame>
        <p:nvGraphicFramePr>
          <p:cNvPr id="11" name="Content Placeholder 10">
            <a:extLst>
              <a:ext uri="{FF2B5EF4-FFF2-40B4-BE49-F238E27FC236}">
                <a16:creationId xmlns:a16="http://schemas.microsoft.com/office/drawing/2014/main" id="{064C4846-FE6A-44FD-B59F-A3D143C86F94}"/>
              </a:ext>
            </a:extLst>
          </p:cNvPr>
          <p:cNvGraphicFramePr>
            <a:graphicFrameLocks noGrp="1"/>
          </p:cNvGraphicFramePr>
          <p:nvPr>
            <p:ph sz="half" idx="1"/>
          </p:nvPr>
        </p:nvGraphicFramePr>
        <p:xfrm>
          <a:off x="5727971" y="902405"/>
          <a:ext cx="2838450" cy="2750346"/>
        </p:xfrm>
        <a:graphic>
          <a:graphicData uri="http://schemas.openxmlformats.org/drawingml/2006/table">
            <a:tbl>
              <a:tblPr>
                <a:tableStyleId>{5C22544A-7EE6-4342-B048-85BDC9FD1C3A}</a:tableStyleId>
              </a:tblPr>
              <a:tblGrid>
                <a:gridCol w="228600">
                  <a:extLst>
                    <a:ext uri="{9D8B030D-6E8A-4147-A177-3AD203B41FA5}">
                      <a16:colId xmlns:a16="http://schemas.microsoft.com/office/drawing/2014/main" val="2307164707"/>
                    </a:ext>
                  </a:extLst>
                </a:gridCol>
                <a:gridCol w="228600">
                  <a:extLst>
                    <a:ext uri="{9D8B030D-6E8A-4147-A177-3AD203B41FA5}">
                      <a16:colId xmlns:a16="http://schemas.microsoft.com/office/drawing/2014/main" val="129119239"/>
                    </a:ext>
                  </a:extLst>
                </a:gridCol>
                <a:gridCol w="476250">
                  <a:extLst>
                    <a:ext uri="{9D8B030D-6E8A-4147-A177-3AD203B41FA5}">
                      <a16:colId xmlns:a16="http://schemas.microsoft.com/office/drawing/2014/main" val="3842737485"/>
                    </a:ext>
                  </a:extLst>
                </a:gridCol>
                <a:gridCol w="476250">
                  <a:extLst>
                    <a:ext uri="{9D8B030D-6E8A-4147-A177-3AD203B41FA5}">
                      <a16:colId xmlns:a16="http://schemas.microsoft.com/office/drawing/2014/main" val="980936840"/>
                    </a:ext>
                  </a:extLst>
                </a:gridCol>
                <a:gridCol w="476250">
                  <a:extLst>
                    <a:ext uri="{9D8B030D-6E8A-4147-A177-3AD203B41FA5}">
                      <a16:colId xmlns:a16="http://schemas.microsoft.com/office/drawing/2014/main" val="4000237620"/>
                    </a:ext>
                  </a:extLst>
                </a:gridCol>
                <a:gridCol w="476250">
                  <a:extLst>
                    <a:ext uri="{9D8B030D-6E8A-4147-A177-3AD203B41FA5}">
                      <a16:colId xmlns:a16="http://schemas.microsoft.com/office/drawing/2014/main" val="277634466"/>
                    </a:ext>
                  </a:extLst>
                </a:gridCol>
                <a:gridCol w="476250">
                  <a:extLst>
                    <a:ext uri="{9D8B030D-6E8A-4147-A177-3AD203B41FA5}">
                      <a16:colId xmlns:a16="http://schemas.microsoft.com/office/drawing/2014/main" val="3523621301"/>
                    </a:ext>
                  </a:extLst>
                </a:gridCol>
              </a:tblGrid>
              <a:tr h="464344">
                <a:tc rowSpan="5">
                  <a:txBody>
                    <a:bodyPr/>
                    <a:lstStyle/>
                    <a:p>
                      <a:pPr algn="ctr" fontAlgn="ctr"/>
                      <a:r>
                        <a:rPr lang="en-US" sz="1100" u="none" strike="noStrike" dirty="0">
                          <a:effectLst/>
                        </a:rPr>
                        <a:t>Likelihood</a:t>
                      </a:r>
                      <a:endParaRPr lang="en-US" sz="1100" b="0" i="0" u="none" strike="noStrike" dirty="0">
                        <a:solidFill>
                          <a:srgbClr val="000000"/>
                        </a:solidFill>
                        <a:effectLst/>
                        <a:latin typeface="Calibri" panose="020F0502020204030204" pitchFamily="34" charset="0"/>
                      </a:endParaRPr>
                    </a:p>
                  </a:txBody>
                  <a:tcPr marL="7144" marR="7144" marT="7144" marB="0" vert="vert270" anchor="ctr" anchorCtr="1"/>
                </a:tc>
                <a:tc>
                  <a:txBody>
                    <a:bodyPr/>
                    <a:lstStyle/>
                    <a:p>
                      <a:pPr algn="ctr" fontAlgn="ctr"/>
                      <a:r>
                        <a:rPr lang="en-US" sz="900" b="0" i="0" u="none" strike="noStrike" dirty="0">
                          <a:solidFill>
                            <a:srgbClr val="000000"/>
                          </a:solidFill>
                          <a:effectLst/>
                          <a:latin typeface="Calibri" panose="020F0502020204030204" pitchFamily="34" charset="0"/>
                        </a:rPr>
                        <a:t>5</a:t>
                      </a:r>
                    </a:p>
                  </a:txBody>
                  <a:tcPr marL="7144" marR="7144" marT="7144" marB="0" anchor="ctr" anchorCtr="1"/>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00B050"/>
                    </a:solidFill>
                  </a:tcPr>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FF00"/>
                    </a:solidFill>
                  </a:tcPr>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0000"/>
                    </a:solidFill>
                  </a:tcPr>
                </a:tc>
                <a:tc>
                  <a:txBody>
                    <a:bodyPr/>
                    <a:lstStyle/>
                    <a:p>
                      <a:pPr algn="ctr" fontAlgn="b"/>
                      <a:r>
                        <a:rPr lang="en-US" sz="3000" b="0" i="0" u="none" strike="noStrike" dirty="0">
                          <a:solidFill>
                            <a:srgbClr val="000000"/>
                          </a:solidFill>
                          <a:effectLst/>
                          <a:latin typeface="Calibri" panose="020F0502020204030204" pitchFamily="34" charset="0"/>
                        </a:rPr>
                        <a:t>X</a:t>
                      </a:r>
                    </a:p>
                  </a:txBody>
                  <a:tcPr marL="7144" marR="7144" marT="7144" marB="0" anchor="ctr" anchorCtr="1">
                    <a:solidFill>
                      <a:srgbClr val="FF0000"/>
                    </a:solidFill>
                  </a:tcPr>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0000"/>
                    </a:solidFill>
                  </a:tcPr>
                </a:tc>
                <a:extLst>
                  <a:ext uri="{0D108BD9-81ED-4DB2-BD59-A6C34878D82A}">
                    <a16:rowId xmlns:a16="http://schemas.microsoft.com/office/drawing/2014/main" val="4189605034"/>
                  </a:ext>
                </a:extLst>
              </a:tr>
              <a:tr h="464344">
                <a:tc vMerge="1">
                  <a:txBody>
                    <a:bodyPr/>
                    <a:lstStyle/>
                    <a:p>
                      <a:endParaRPr lang="en-US"/>
                    </a:p>
                  </a:txBody>
                  <a:tcPr/>
                </a:tc>
                <a:tc>
                  <a:txBody>
                    <a:bodyPr/>
                    <a:lstStyle/>
                    <a:p>
                      <a:pPr algn="ctr" fontAlgn="ctr"/>
                      <a:r>
                        <a:rPr lang="en-US" sz="900" b="0" i="0" u="none" strike="noStrike" dirty="0">
                          <a:solidFill>
                            <a:srgbClr val="000000"/>
                          </a:solidFill>
                          <a:effectLst/>
                          <a:latin typeface="Calibri" panose="020F0502020204030204" pitchFamily="34" charset="0"/>
                        </a:rPr>
                        <a:t>4</a:t>
                      </a:r>
                    </a:p>
                  </a:txBody>
                  <a:tcPr marL="7144" marR="7144" marT="7144" marB="0" anchor="ctr" anchorCtr="1"/>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00B050"/>
                    </a:solidFill>
                  </a:tcPr>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FF00"/>
                    </a:solidFill>
                  </a:tcPr>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FF00"/>
                    </a:solidFill>
                  </a:tcPr>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0000"/>
                    </a:solidFill>
                  </a:tcPr>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0000"/>
                    </a:solidFill>
                  </a:tcPr>
                </a:tc>
                <a:extLst>
                  <a:ext uri="{0D108BD9-81ED-4DB2-BD59-A6C34878D82A}">
                    <a16:rowId xmlns:a16="http://schemas.microsoft.com/office/drawing/2014/main" val="3565279087"/>
                  </a:ext>
                </a:extLst>
              </a:tr>
              <a:tr h="464344">
                <a:tc vMerge="1">
                  <a:txBody>
                    <a:bodyPr/>
                    <a:lstStyle/>
                    <a:p>
                      <a:endParaRPr lang="en-US"/>
                    </a:p>
                  </a:txBody>
                  <a:tcPr/>
                </a:tc>
                <a:tc>
                  <a:txBody>
                    <a:bodyPr/>
                    <a:lstStyle/>
                    <a:p>
                      <a:pPr algn="ctr" fontAlgn="ctr"/>
                      <a:r>
                        <a:rPr lang="en-US" sz="900" u="none" strike="noStrike" dirty="0">
                          <a:effectLst/>
                        </a:rPr>
                        <a:t>3</a:t>
                      </a:r>
                      <a:endParaRPr lang="en-US" sz="900" b="0" i="0" u="none" strike="noStrike" dirty="0">
                        <a:solidFill>
                          <a:srgbClr val="000000"/>
                        </a:solidFill>
                        <a:effectLst/>
                        <a:latin typeface="Calibri" panose="020F0502020204030204" pitchFamily="34" charset="0"/>
                      </a:endParaRPr>
                    </a:p>
                  </a:txBody>
                  <a:tcPr marL="7144" marR="7144" marT="7144" marB="0" anchor="ctr" anchorCtr="1"/>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00B050"/>
                    </a:solidFill>
                  </a:tcPr>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00B050"/>
                    </a:solidFill>
                  </a:tcPr>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FF00"/>
                    </a:solidFill>
                  </a:tcPr>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FF00"/>
                    </a:solidFill>
                  </a:tcPr>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0000"/>
                    </a:solidFill>
                  </a:tcPr>
                </a:tc>
                <a:extLst>
                  <a:ext uri="{0D108BD9-81ED-4DB2-BD59-A6C34878D82A}">
                    <a16:rowId xmlns:a16="http://schemas.microsoft.com/office/drawing/2014/main" val="3187706118"/>
                  </a:ext>
                </a:extLst>
              </a:tr>
              <a:tr h="464344">
                <a:tc vMerge="1">
                  <a:txBody>
                    <a:bodyPr/>
                    <a:lstStyle/>
                    <a:p>
                      <a:endParaRPr lang="en-US"/>
                    </a:p>
                  </a:txBody>
                  <a:tcPr/>
                </a:tc>
                <a:tc>
                  <a:txBody>
                    <a:bodyPr/>
                    <a:lstStyle/>
                    <a:p>
                      <a:pPr algn="ctr" fontAlgn="ctr"/>
                      <a:r>
                        <a:rPr lang="en-US" sz="900" b="0" i="0" u="none" strike="noStrike" dirty="0">
                          <a:solidFill>
                            <a:srgbClr val="000000"/>
                          </a:solidFill>
                          <a:effectLst/>
                          <a:latin typeface="Calibri" panose="020F0502020204030204" pitchFamily="34" charset="0"/>
                        </a:rPr>
                        <a:t>2</a:t>
                      </a:r>
                    </a:p>
                  </a:txBody>
                  <a:tcPr marL="7144" marR="7144" marT="7144" marB="0" anchor="ctr" anchorCtr="1"/>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00B050"/>
                    </a:solidFill>
                  </a:tcPr>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00B050"/>
                    </a:solidFill>
                  </a:tcPr>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FF00"/>
                    </a:solidFill>
                  </a:tcPr>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FF00"/>
                    </a:solidFill>
                  </a:tcPr>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FF00"/>
                    </a:solidFill>
                  </a:tcPr>
                </a:tc>
                <a:extLst>
                  <a:ext uri="{0D108BD9-81ED-4DB2-BD59-A6C34878D82A}">
                    <a16:rowId xmlns:a16="http://schemas.microsoft.com/office/drawing/2014/main" val="2280986859"/>
                  </a:ext>
                </a:extLst>
              </a:tr>
              <a:tr h="464344">
                <a:tc vMerge="1">
                  <a:txBody>
                    <a:bodyPr/>
                    <a:lstStyle/>
                    <a:p>
                      <a:endParaRPr lang="en-US"/>
                    </a:p>
                  </a:txBody>
                  <a:tcPr/>
                </a:tc>
                <a:tc>
                  <a:txBody>
                    <a:bodyPr/>
                    <a:lstStyle/>
                    <a:p>
                      <a:pPr algn="ctr" fontAlgn="ctr"/>
                      <a:r>
                        <a:rPr lang="en-US" sz="900" b="0" i="0" u="none" strike="noStrike" dirty="0">
                          <a:solidFill>
                            <a:srgbClr val="000000"/>
                          </a:solidFill>
                          <a:effectLst/>
                          <a:latin typeface="Calibri" panose="020F0502020204030204" pitchFamily="34" charset="0"/>
                        </a:rPr>
                        <a:t>1</a:t>
                      </a:r>
                    </a:p>
                  </a:txBody>
                  <a:tcPr marL="7144" marR="7144" marT="7144" marB="0" anchor="ctr" anchorCtr="1"/>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00B050"/>
                    </a:solidFill>
                  </a:tcPr>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00B050"/>
                    </a:solidFill>
                  </a:tcPr>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00B050"/>
                    </a:solidFill>
                  </a:tcPr>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00B050"/>
                    </a:solidFill>
                  </a:tcPr>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FF00"/>
                    </a:solidFill>
                  </a:tcPr>
                </a:tc>
                <a:extLst>
                  <a:ext uri="{0D108BD9-81ED-4DB2-BD59-A6C34878D82A}">
                    <a16:rowId xmlns:a16="http://schemas.microsoft.com/office/drawing/2014/main" val="2862173531"/>
                  </a:ext>
                </a:extLst>
              </a:tr>
              <a:tr h="214313">
                <a:tc>
                  <a:txBody>
                    <a:bodyPr/>
                    <a:lstStyle/>
                    <a:p>
                      <a:pPr algn="l" fontAlgn="ctr"/>
                      <a:endParaRPr lang="en-US" sz="800" b="0" i="0" u="none" strike="noStrike" dirty="0">
                        <a:solidFill>
                          <a:srgbClr val="000000"/>
                        </a:solidFill>
                        <a:effectLst/>
                        <a:latin typeface="Calibri" panose="020F0502020204030204" pitchFamily="34" charset="0"/>
                      </a:endParaRPr>
                    </a:p>
                  </a:txBody>
                  <a:tcPr marL="7144" marR="7144" marT="7144" marB="0" anchor="ctr" anchorCtr="1"/>
                </a:tc>
                <a:tc>
                  <a:txBody>
                    <a:bodyPr/>
                    <a:lstStyle/>
                    <a:p>
                      <a:pPr algn="l" fontAlgn="ctr"/>
                      <a:endParaRPr lang="en-US" sz="800" b="0" i="0" u="none" strike="noStrike" dirty="0">
                        <a:solidFill>
                          <a:srgbClr val="000000"/>
                        </a:solidFill>
                        <a:effectLst/>
                        <a:latin typeface="Calibri" panose="020F0502020204030204" pitchFamily="34" charset="0"/>
                      </a:endParaRPr>
                    </a:p>
                  </a:txBody>
                  <a:tcPr marL="7144" marR="7144" marT="7144" marB="0" anchor="ctr" anchorCtr="1"/>
                </a:tc>
                <a:tc>
                  <a:txBody>
                    <a:bodyPr/>
                    <a:lstStyle/>
                    <a:p>
                      <a:pPr algn="ctr" fontAlgn="ctr"/>
                      <a:r>
                        <a:rPr lang="en-US" sz="900" u="none" strike="noStrike" dirty="0">
                          <a:effectLst/>
                        </a:rPr>
                        <a:t>1</a:t>
                      </a:r>
                      <a:endParaRPr lang="en-US" sz="900" b="0" i="0" u="none" strike="noStrike" dirty="0">
                        <a:solidFill>
                          <a:srgbClr val="000000"/>
                        </a:solidFill>
                        <a:effectLst/>
                        <a:latin typeface="Calibri" panose="020F0502020204030204" pitchFamily="34" charset="0"/>
                      </a:endParaRPr>
                    </a:p>
                  </a:txBody>
                  <a:tcPr marL="7144" marR="7144" marT="7144" marB="0" anchor="ctr" anchorCtr="1"/>
                </a:tc>
                <a:tc>
                  <a:txBody>
                    <a:bodyPr/>
                    <a:lstStyle/>
                    <a:p>
                      <a:pPr algn="ctr" fontAlgn="ctr"/>
                      <a:r>
                        <a:rPr lang="en-US" sz="900" u="none" strike="noStrike" dirty="0">
                          <a:effectLst/>
                        </a:rPr>
                        <a:t>2</a:t>
                      </a:r>
                      <a:endParaRPr lang="en-US" sz="900" b="0" i="0" u="none" strike="noStrike" dirty="0">
                        <a:solidFill>
                          <a:srgbClr val="000000"/>
                        </a:solidFill>
                        <a:effectLst/>
                        <a:latin typeface="Calibri" panose="020F0502020204030204" pitchFamily="34" charset="0"/>
                      </a:endParaRPr>
                    </a:p>
                  </a:txBody>
                  <a:tcPr marL="7144" marR="7144" marT="7144" marB="0" anchor="ctr" anchorCtr="1"/>
                </a:tc>
                <a:tc>
                  <a:txBody>
                    <a:bodyPr/>
                    <a:lstStyle/>
                    <a:p>
                      <a:pPr algn="ctr" fontAlgn="ctr"/>
                      <a:r>
                        <a:rPr lang="en-US" sz="900" u="none" strike="noStrike" dirty="0">
                          <a:effectLst/>
                        </a:rPr>
                        <a:t>3</a:t>
                      </a:r>
                      <a:endParaRPr lang="en-US" sz="900" b="0" i="0" u="none" strike="noStrike" dirty="0">
                        <a:solidFill>
                          <a:srgbClr val="000000"/>
                        </a:solidFill>
                        <a:effectLst/>
                        <a:latin typeface="Calibri" panose="020F0502020204030204" pitchFamily="34" charset="0"/>
                      </a:endParaRPr>
                    </a:p>
                  </a:txBody>
                  <a:tcPr marL="7144" marR="7144" marT="7144" marB="0" anchor="ctr" anchorCtr="1"/>
                </a:tc>
                <a:tc>
                  <a:txBody>
                    <a:bodyPr/>
                    <a:lstStyle/>
                    <a:p>
                      <a:pPr algn="ctr" fontAlgn="ctr"/>
                      <a:r>
                        <a:rPr lang="en-US" sz="900" u="none" strike="noStrike" dirty="0">
                          <a:effectLst/>
                        </a:rPr>
                        <a:t>4</a:t>
                      </a:r>
                      <a:endParaRPr lang="en-US" sz="900" b="0" i="0" u="none" strike="noStrike" dirty="0">
                        <a:solidFill>
                          <a:srgbClr val="000000"/>
                        </a:solidFill>
                        <a:effectLst/>
                        <a:latin typeface="Calibri" panose="020F0502020204030204" pitchFamily="34" charset="0"/>
                      </a:endParaRPr>
                    </a:p>
                  </a:txBody>
                  <a:tcPr marL="7144" marR="7144" marT="7144" marB="0" anchor="ctr" anchorCtr="1"/>
                </a:tc>
                <a:tc>
                  <a:txBody>
                    <a:bodyPr/>
                    <a:lstStyle/>
                    <a:p>
                      <a:pPr algn="ctr" fontAlgn="ctr"/>
                      <a:r>
                        <a:rPr lang="en-US" sz="900" u="none" strike="noStrike" dirty="0">
                          <a:effectLst/>
                        </a:rPr>
                        <a:t>5</a:t>
                      </a:r>
                      <a:endParaRPr lang="en-US" sz="900" b="0" i="0" u="none" strike="noStrike" dirty="0">
                        <a:solidFill>
                          <a:srgbClr val="000000"/>
                        </a:solidFill>
                        <a:effectLst/>
                        <a:latin typeface="Calibri" panose="020F0502020204030204" pitchFamily="34" charset="0"/>
                      </a:endParaRPr>
                    </a:p>
                  </a:txBody>
                  <a:tcPr marL="7144" marR="7144" marT="7144" marB="0" anchor="ctr" anchorCtr="1"/>
                </a:tc>
                <a:extLst>
                  <a:ext uri="{0D108BD9-81ED-4DB2-BD59-A6C34878D82A}">
                    <a16:rowId xmlns:a16="http://schemas.microsoft.com/office/drawing/2014/main" val="1403495423"/>
                  </a:ext>
                </a:extLst>
              </a:tr>
              <a:tr h="214313">
                <a:tc>
                  <a:txBody>
                    <a:bodyPr/>
                    <a:lstStyle/>
                    <a:p>
                      <a:pPr algn="l" fontAlgn="b"/>
                      <a:endParaRPr lang="en-US" sz="800" b="0" i="0" u="none" strike="noStrike" dirty="0">
                        <a:solidFill>
                          <a:srgbClr val="000000"/>
                        </a:solidFill>
                        <a:effectLst/>
                        <a:latin typeface="Calibri" panose="020F0502020204030204" pitchFamily="34" charset="0"/>
                      </a:endParaRPr>
                    </a:p>
                  </a:txBody>
                  <a:tcPr marL="7144" marR="7144" marT="7144" marB="0" anchor="ctr" anchorCtr="1"/>
                </a:tc>
                <a:tc>
                  <a:txBody>
                    <a:bodyPr/>
                    <a:lstStyle/>
                    <a:p>
                      <a:pPr algn="l" fontAlgn="b"/>
                      <a:endParaRPr lang="en-US" sz="800" b="0" i="0" u="none" strike="noStrike" dirty="0">
                        <a:solidFill>
                          <a:srgbClr val="000000"/>
                        </a:solidFill>
                        <a:effectLst/>
                        <a:latin typeface="Calibri" panose="020F0502020204030204" pitchFamily="34" charset="0"/>
                      </a:endParaRPr>
                    </a:p>
                  </a:txBody>
                  <a:tcPr marL="7144" marR="7144" marT="7144" marB="0" anchor="ctr" anchorCtr="1"/>
                </a:tc>
                <a:tc gridSpan="5">
                  <a:txBody>
                    <a:bodyPr/>
                    <a:lstStyle/>
                    <a:p>
                      <a:pPr algn="ctr" fontAlgn="ctr"/>
                      <a:r>
                        <a:rPr lang="en-US" sz="1100" u="none" strike="noStrike" dirty="0">
                          <a:effectLst/>
                        </a:rPr>
                        <a:t>Consequences</a:t>
                      </a:r>
                      <a:endParaRPr lang="en-US" sz="1100" b="0" i="0" u="none" strike="noStrike" dirty="0">
                        <a:solidFill>
                          <a:srgbClr val="000000"/>
                        </a:solidFill>
                        <a:effectLst/>
                        <a:latin typeface="Calibri" panose="020F0502020204030204" pitchFamily="34" charset="0"/>
                      </a:endParaRPr>
                    </a:p>
                  </a:txBody>
                  <a:tcPr marL="7144" marR="7144" marT="7144" marB="0" anchor="ctr" anchorCtr="1"/>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86835399"/>
                  </a:ext>
                </a:extLst>
              </a:tr>
            </a:tbl>
          </a:graphicData>
        </a:graphic>
      </p:graphicFrame>
      <p:sp>
        <p:nvSpPr>
          <p:cNvPr id="5" name="Content Placeholder 4">
            <a:extLst>
              <a:ext uri="{FF2B5EF4-FFF2-40B4-BE49-F238E27FC236}">
                <a16:creationId xmlns:a16="http://schemas.microsoft.com/office/drawing/2014/main" id="{9DD28EF9-7AA5-4C3D-AB39-601BE201EE1E}"/>
              </a:ext>
            </a:extLst>
          </p:cNvPr>
          <p:cNvSpPr>
            <a:spLocks noGrp="1"/>
          </p:cNvSpPr>
          <p:nvPr>
            <p:ph sz="half" idx="2"/>
          </p:nvPr>
        </p:nvSpPr>
        <p:spPr>
          <a:xfrm>
            <a:off x="685800" y="1228409"/>
            <a:ext cx="4880919" cy="3595455"/>
          </a:xfrm>
        </p:spPr>
        <p:txBody>
          <a:bodyPr>
            <a:normAutofit lnSpcReduction="10000"/>
          </a:bodyPr>
          <a:lstStyle/>
          <a:p>
            <a:pPr marL="0" indent="0">
              <a:buNone/>
            </a:pPr>
            <a:r>
              <a:rPr lang="en-US" b="1" dirty="0">
                <a:solidFill>
                  <a:srgbClr val="FFFF00"/>
                </a:solidFill>
              </a:rPr>
              <a:t>Category:</a:t>
            </a:r>
            <a:r>
              <a:rPr lang="en-US" dirty="0">
                <a:solidFill>
                  <a:srgbClr val="FFFF00"/>
                </a:solidFill>
              </a:rPr>
              <a:t> </a:t>
            </a:r>
            <a:r>
              <a:rPr lang="en-US" dirty="0"/>
              <a:t>Technical</a:t>
            </a:r>
          </a:p>
          <a:p>
            <a:pPr marL="0" indent="0">
              <a:spcBef>
                <a:spcPts val="1350"/>
              </a:spcBef>
              <a:buNone/>
            </a:pPr>
            <a:r>
              <a:rPr lang="en-US" b="1" dirty="0">
                <a:solidFill>
                  <a:srgbClr val="FFFF00"/>
                </a:solidFill>
              </a:rPr>
              <a:t>Description:</a:t>
            </a:r>
            <a:r>
              <a:rPr lang="en-US" dirty="0">
                <a:solidFill>
                  <a:srgbClr val="FFFF00"/>
                </a:solidFill>
              </a:rPr>
              <a:t>  </a:t>
            </a:r>
          </a:p>
          <a:p>
            <a:pPr marL="0" indent="0">
              <a:buNone/>
            </a:pPr>
            <a:r>
              <a:rPr lang="en-US" sz="1800" dirty="0"/>
              <a:t>Gateway spacecraft interfaces are currently unknown.</a:t>
            </a:r>
          </a:p>
          <a:p>
            <a:pPr marL="0" indent="0">
              <a:spcBef>
                <a:spcPts val="1350"/>
              </a:spcBef>
              <a:buNone/>
            </a:pPr>
            <a:r>
              <a:rPr lang="en-US" b="1" dirty="0">
                <a:solidFill>
                  <a:srgbClr val="FFFF00"/>
                </a:solidFill>
              </a:rPr>
              <a:t>Discussion:</a:t>
            </a:r>
          </a:p>
          <a:p>
            <a:pPr marL="0" indent="0">
              <a:buNone/>
            </a:pPr>
            <a:r>
              <a:rPr lang="en-US" sz="1800" dirty="0"/>
              <a:t>Power, digital, and thermal interfaces with the spacecraft need to be developed.</a:t>
            </a:r>
          </a:p>
          <a:p>
            <a:pPr marL="0" indent="0">
              <a:spcBef>
                <a:spcPts val="1350"/>
              </a:spcBef>
              <a:buNone/>
            </a:pPr>
            <a:r>
              <a:rPr lang="en-US" b="1" dirty="0">
                <a:solidFill>
                  <a:srgbClr val="FFFF00"/>
                </a:solidFill>
              </a:rPr>
              <a:t>Mitigation:</a:t>
            </a:r>
          </a:p>
          <a:p>
            <a:pPr marL="0" indent="0">
              <a:buNone/>
            </a:pPr>
            <a:r>
              <a:rPr lang="en-US" sz="1800" dirty="0"/>
              <a:t>Maintain close communications with responsible NASA agencies.  Design maximum flexibility in Gateway interfaces.</a:t>
            </a:r>
          </a:p>
        </p:txBody>
      </p:sp>
      <p:sp>
        <p:nvSpPr>
          <p:cNvPr id="14" name="TextBox 13">
            <a:extLst>
              <a:ext uri="{FF2B5EF4-FFF2-40B4-BE49-F238E27FC236}">
                <a16:creationId xmlns:a16="http://schemas.microsoft.com/office/drawing/2014/main" id="{07B5F8F7-AC6B-4C96-8B21-F0D9E2EEE1FB}"/>
              </a:ext>
            </a:extLst>
          </p:cNvPr>
          <p:cNvSpPr txBox="1"/>
          <p:nvPr/>
        </p:nvSpPr>
        <p:spPr>
          <a:xfrm>
            <a:off x="5676900" y="3655168"/>
            <a:ext cx="2838450" cy="923330"/>
          </a:xfrm>
          <a:prstGeom prst="rect">
            <a:avLst/>
          </a:prstGeom>
          <a:noFill/>
        </p:spPr>
        <p:txBody>
          <a:bodyPr wrap="square" rtlCol="0">
            <a:spAutoFit/>
          </a:bodyPr>
          <a:lstStyle/>
          <a:p>
            <a:r>
              <a:rPr lang="en-US" b="1" dirty="0">
                <a:solidFill>
                  <a:srgbClr val="FFFF00"/>
                </a:solidFill>
              </a:rPr>
              <a:t>Risk Assessment: High</a:t>
            </a:r>
          </a:p>
          <a:p>
            <a:r>
              <a:rPr lang="en-US" dirty="0"/>
              <a:t>Likelihood: 5</a:t>
            </a:r>
          </a:p>
          <a:p>
            <a:r>
              <a:rPr lang="en-US" dirty="0"/>
              <a:t>Consequences: 4</a:t>
            </a:r>
            <a:endParaRPr lang="en-US" sz="1500" dirty="0"/>
          </a:p>
        </p:txBody>
      </p:sp>
    </p:spTree>
    <p:extLst>
      <p:ext uri="{BB962C8B-B14F-4D97-AF65-F5344CB8AC3E}">
        <p14:creationId xmlns:p14="http://schemas.microsoft.com/office/powerpoint/2010/main" val="133966486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421E4-C0E7-4B64-9250-A79E3A3C9C4A}"/>
              </a:ext>
            </a:extLst>
          </p:cNvPr>
          <p:cNvSpPr>
            <a:spLocks noGrp="1"/>
          </p:cNvSpPr>
          <p:nvPr>
            <p:ph type="title"/>
          </p:nvPr>
        </p:nvSpPr>
        <p:spPr>
          <a:xfrm>
            <a:off x="628650" y="273844"/>
            <a:ext cx="7886700" cy="497086"/>
          </a:xfrm>
        </p:spPr>
        <p:txBody>
          <a:bodyPr>
            <a:normAutofit fontScale="90000"/>
          </a:bodyPr>
          <a:lstStyle/>
          <a:p>
            <a:r>
              <a:rPr lang="en-US" sz="2700" dirty="0"/>
              <a:t>Risk: 5T Gateway Environments</a:t>
            </a:r>
          </a:p>
        </p:txBody>
      </p:sp>
      <p:graphicFrame>
        <p:nvGraphicFramePr>
          <p:cNvPr id="11" name="Content Placeholder 10">
            <a:extLst>
              <a:ext uri="{FF2B5EF4-FFF2-40B4-BE49-F238E27FC236}">
                <a16:creationId xmlns:a16="http://schemas.microsoft.com/office/drawing/2014/main" id="{064C4846-FE6A-44FD-B59F-A3D143C86F94}"/>
              </a:ext>
            </a:extLst>
          </p:cNvPr>
          <p:cNvGraphicFramePr>
            <a:graphicFrameLocks noGrp="1"/>
          </p:cNvGraphicFramePr>
          <p:nvPr>
            <p:ph sz="half" idx="1"/>
          </p:nvPr>
        </p:nvGraphicFramePr>
        <p:xfrm>
          <a:off x="5727971" y="902405"/>
          <a:ext cx="2838450" cy="2750346"/>
        </p:xfrm>
        <a:graphic>
          <a:graphicData uri="http://schemas.openxmlformats.org/drawingml/2006/table">
            <a:tbl>
              <a:tblPr>
                <a:tableStyleId>{5C22544A-7EE6-4342-B048-85BDC9FD1C3A}</a:tableStyleId>
              </a:tblPr>
              <a:tblGrid>
                <a:gridCol w="228600">
                  <a:extLst>
                    <a:ext uri="{9D8B030D-6E8A-4147-A177-3AD203B41FA5}">
                      <a16:colId xmlns:a16="http://schemas.microsoft.com/office/drawing/2014/main" val="2307164707"/>
                    </a:ext>
                  </a:extLst>
                </a:gridCol>
                <a:gridCol w="228600">
                  <a:extLst>
                    <a:ext uri="{9D8B030D-6E8A-4147-A177-3AD203B41FA5}">
                      <a16:colId xmlns:a16="http://schemas.microsoft.com/office/drawing/2014/main" val="129119239"/>
                    </a:ext>
                  </a:extLst>
                </a:gridCol>
                <a:gridCol w="476250">
                  <a:extLst>
                    <a:ext uri="{9D8B030D-6E8A-4147-A177-3AD203B41FA5}">
                      <a16:colId xmlns:a16="http://schemas.microsoft.com/office/drawing/2014/main" val="3842737485"/>
                    </a:ext>
                  </a:extLst>
                </a:gridCol>
                <a:gridCol w="476250">
                  <a:extLst>
                    <a:ext uri="{9D8B030D-6E8A-4147-A177-3AD203B41FA5}">
                      <a16:colId xmlns:a16="http://schemas.microsoft.com/office/drawing/2014/main" val="980936840"/>
                    </a:ext>
                  </a:extLst>
                </a:gridCol>
                <a:gridCol w="476250">
                  <a:extLst>
                    <a:ext uri="{9D8B030D-6E8A-4147-A177-3AD203B41FA5}">
                      <a16:colId xmlns:a16="http://schemas.microsoft.com/office/drawing/2014/main" val="4000237620"/>
                    </a:ext>
                  </a:extLst>
                </a:gridCol>
                <a:gridCol w="476250">
                  <a:extLst>
                    <a:ext uri="{9D8B030D-6E8A-4147-A177-3AD203B41FA5}">
                      <a16:colId xmlns:a16="http://schemas.microsoft.com/office/drawing/2014/main" val="277634466"/>
                    </a:ext>
                  </a:extLst>
                </a:gridCol>
                <a:gridCol w="476250">
                  <a:extLst>
                    <a:ext uri="{9D8B030D-6E8A-4147-A177-3AD203B41FA5}">
                      <a16:colId xmlns:a16="http://schemas.microsoft.com/office/drawing/2014/main" val="3523621301"/>
                    </a:ext>
                  </a:extLst>
                </a:gridCol>
              </a:tblGrid>
              <a:tr h="464344">
                <a:tc rowSpan="5">
                  <a:txBody>
                    <a:bodyPr/>
                    <a:lstStyle/>
                    <a:p>
                      <a:pPr algn="ctr" fontAlgn="ctr"/>
                      <a:r>
                        <a:rPr lang="en-US" sz="1100" u="none" strike="noStrike" dirty="0">
                          <a:effectLst/>
                        </a:rPr>
                        <a:t>Likelihood</a:t>
                      </a:r>
                      <a:endParaRPr lang="en-US" sz="1100" b="0" i="0" u="none" strike="noStrike" dirty="0">
                        <a:solidFill>
                          <a:srgbClr val="000000"/>
                        </a:solidFill>
                        <a:effectLst/>
                        <a:latin typeface="Calibri" panose="020F0502020204030204" pitchFamily="34" charset="0"/>
                      </a:endParaRPr>
                    </a:p>
                  </a:txBody>
                  <a:tcPr marL="7144" marR="7144" marT="7144" marB="0" vert="vert270" anchor="ctr" anchorCtr="1"/>
                </a:tc>
                <a:tc>
                  <a:txBody>
                    <a:bodyPr/>
                    <a:lstStyle/>
                    <a:p>
                      <a:pPr algn="ctr" fontAlgn="ctr"/>
                      <a:r>
                        <a:rPr lang="en-US" sz="900" b="0" i="0" u="none" strike="noStrike" dirty="0">
                          <a:solidFill>
                            <a:srgbClr val="000000"/>
                          </a:solidFill>
                          <a:effectLst/>
                          <a:latin typeface="Calibri" panose="020F0502020204030204" pitchFamily="34" charset="0"/>
                        </a:rPr>
                        <a:t>5</a:t>
                      </a:r>
                    </a:p>
                  </a:txBody>
                  <a:tcPr marL="7144" marR="7144" marT="7144" marB="0" anchor="ctr" anchorCtr="1"/>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00B050"/>
                    </a:solidFill>
                  </a:tcPr>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FF00"/>
                    </a:solidFill>
                  </a:tcPr>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0000"/>
                    </a:solidFill>
                  </a:tcPr>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0000"/>
                    </a:solidFill>
                  </a:tcPr>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0000"/>
                    </a:solidFill>
                  </a:tcPr>
                </a:tc>
                <a:extLst>
                  <a:ext uri="{0D108BD9-81ED-4DB2-BD59-A6C34878D82A}">
                    <a16:rowId xmlns:a16="http://schemas.microsoft.com/office/drawing/2014/main" val="4189605034"/>
                  </a:ext>
                </a:extLst>
              </a:tr>
              <a:tr h="464344">
                <a:tc vMerge="1">
                  <a:txBody>
                    <a:bodyPr/>
                    <a:lstStyle/>
                    <a:p>
                      <a:endParaRPr lang="en-US"/>
                    </a:p>
                  </a:txBody>
                  <a:tcPr/>
                </a:tc>
                <a:tc>
                  <a:txBody>
                    <a:bodyPr/>
                    <a:lstStyle/>
                    <a:p>
                      <a:pPr algn="ctr" fontAlgn="ctr"/>
                      <a:r>
                        <a:rPr lang="en-US" sz="900" b="0" i="0" u="none" strike="noStrike" dirty="0">
                          <a:solidFill>
                            <a:srgbClr val="000000"/>
                          </a:solidFill>
                          <a:effectLst/>
                          <a:latin typeface="Calibri" panose="020F0502020204030204" pitchFamily="34" charset="0"/>
                        </a:rPr>
                        <a:t>4</a:t>
                      </a:r>
                    </a:p>
                  </a:txBody>
                  <a:tcPr marL="7144" marR="7144" marT="7144" marB="0" anchor="ctr" anchorCtr="1"/>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00B050"/>
                    </a:solidFill>
                  </a:tcPr>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FF00"/>
                    </a:solidFill>
                  </a:tcPr>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FF00"/>
                    </a:solidFill>
                  </a:tcPr>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0000"/>
                    </a:solidFill>
                  </a:tcPr>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0000"/>
                    </a:solidFill>
                  </a:tcPr>
                </a:tc>
                <a:extLst>
                  <a:ext uri="{0D108BD9-81ED-4DB2-BD59-A6C34878D82A}">
                    <a16:rowId xmlns:a16="http://schemas.microsoft.com/office/drawing/2014/main" val="3565279087"/>
                  </a:ext>
                </a:extLst>
              </a:tr>
              <a:tr h="464344">
                <a:tc vMerge="1">
                  <a:txBody>
                    <a:bodyPr/>
                    <a:lstStyle/>
                    <a:p>
                      <a:endParaRPr lang="en-US"/>
                    </a:p>
                  </a:txBody>
                  <a:tcPr/>
                </a:tc>
                <a:tc>
                  <a:txBody>
                    <a:bodyPr/>
                    <a:lstStyle/>
                    <a:p>
                      <a:pPr algn="ctr" fontAlgn="ctr"/>
                      <a:r>
                        <a:rPr lang="en-US" sz="900" u="none" strike="noStrike" dirty="0">
                          <a:effectLst/>
                        </a:rPr>
                        <a:t>3</a:t>
                      </a:r>
                      <a:endParaRPr lang="en-US" sz="900" b="0" i="0" u="none" strike="noStrike" dirty="0">
                        <a:solidFill>
                          <a:srgbClr val="000000"/>
                        </a:solidFill>
                        <a:effectLst/>
                        <a:latin typeface="Calibri" panose="020F0502020204030204" pitchFamily="34" charset="0"/>
                      </a:endParaRPr>
                    </a:p>
                  </a:txBody>
                  <a:tcPr marL="7144" marR="7144" marT="7144" marB="0" anchor="ctr" anchorCtr="1"/>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00B050"/>
                    </a:solidFill>
                  </a:tcPr>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00B050"/>
                    </a:solidFill>
                  </a:tcPr>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FF00"/>
                    </a:solidFill>
                  </a:tcPr>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FF00"/>
                    </a:solidFill>
                  </a:tcPr>
                </a:tc>
                <a:tc>
                  <a:txBody>
                    <a:bodyPr/>
                    <a:lstStyle/>
                    <a:p>
                      <a:pPr algn="ctr" fontAlgn="b"/>
                      <a:r>
                        <a:rPr lang="en-US" sz="3000" b="0" i="0" u="none" strike="noStrike" dirty="0">
                          <a:solidFill>
                            <a:srgbClr val="000000"/>
                          </a:solidFill>
                          <a:effectLst/>
                          <a:latin typeface="Calibri" panose="020F0502020204030204" pitchFamily="34" charset="0"/>
                        </a:rPr>
                        <a:t>X</a:t>
                      </a:r>
                    </a:p>
                  </a:txBody>
                  <a:tcPr marL="7144" marR="7144" marT="7144" marB="0" anchor="ctr" anchorCtr="1">
                    <a:solidFill>
                      <a:srgbClr val="FF0000"/>
                    </a:solidFill>
                  </a:tcPr>
                </a:tc>
                <a:extLst>
                  <a:ext uri="{0D108BD9-81ED-4DB2-BD59-A6C34878D82A}">
                    <a16:rowId xmlns:a16="http://schemas.microsoft.com/office/drawing/2014/main" val="3187706118"/>
                  </a:ext>
                </a:extLst>
              </a:tr>
              <a:tr h="464344">
                <a:tc vMerge="1">
                  <a:txBody>
                    <a:bodyPr/>
                    <a:lstStyle/>
                    <a:p>
                      <a:endParaRPr lang="en-US"/>
                    </a:p>
                  </a:txBody>
                  <a:tcPr/>
                </a:tc>
                <a:tc>
                  <a:txBody>
                    <a:bodyPr/>
                    <a:lstStyle/>
                    <a:p>
                      <a:pPr algn="ctr" fontAlgn="ctr"/>
                      <a:r>
                        <a:rPr lang="en-US" sz="900" b="0" i="0" u="none" strike="noStrike" dirty="0">
                          <a:solidFill>
                            <a:srgbClr val="000000"/>
                          </a:solidFill>
                          <a:effectLst/>
                          <a:latin typeface="Calibri" panose="020F0502020204030204" pitchFamily="34" charset="0"/>
                        </a:rPr>
                        <a:t>2</a:t>
                      </a:r>
                    </a:p>
                  </a:txBody>
                  <a:tcPr marL="7144" marR="7144" marT="7144" marB="0" anchor="ctr" anchorCtr="1"/>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00B050"/>
                    </a:solidFill>
                  </a:tcPr>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00B050"/>
                    </a:solidFill>
                  </a:tcPr>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FF00"/>
                    </a:solidFill>
                  </a:tcPr>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FF00"/>
                    </a:solidFill>
                  </a:tcPr>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FF00"/>
                    </a:solidFill>
                  </a:tcPr>
                </a:tc>
                <a:extLst>
                  <a:ext uri="{0D108BD9-81ED-4DB2-BD59-A6C34878D82A}">
                    <a16:rowId xmlns:a16="http://schemas.microsoft.com/office/drawing/2014/main" val="2280986859"/>
                  </a:ext>
                </a:extLst>
              </a:tr>
              <a:tr h="464344">
                <a:tc vMerge="1">
                  <a:txBody>
                    <a:bodyPr/>
                    <a:lstStyle/>
                    <a:p>
                      <a:endParaRPr lang="en-US"/>
                    </a:p>
                  </a:txBody>
                  <a:tcPr/>
                </a:tc>
                <a:tc>
                  <a:txBody>
                    <a:bodyPr/>
                    <a:lstStyle/>
                    <a:p>
                      <a:pPr algn="ctr" fontAlgn="ctr"/>
                      <a:r>
                        <a:rPr lang="en-US" sz="900" b="0" i="0" u="none" strike="noStrike" dirty="0">
                          <a:solidFill>
                            <a:srgbClr val="000000"/>
                          </a:solidFill>
                          <a:effectLst/>
                          <a:latin typeface="Calibri" panose="020F0502020204030204" pitchFamily="34" charset="0"/>
                        </a:rPr>
                        <a:t>1</a:t>
                      </a:r>
                    </a:p>
                  </a:txBody>
                  <a:tcPr marL="7144" marR="7144" marT="7144" marB="0" anchor="ctr" anchorCtr="1"/>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00B050"/>
                    </a:solidFill>
                  </a:tcPr>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00B050"/>
                    </a:solidFill>
                  </a:tcPr>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00B050"/>
                    </a:solidFill>
                  </a:tcPr>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00B050"/>
                    </a:solidFill>
                  </a:tcPr>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FF00"/>
                    </a:solidFill>
                  </a:tcPr>
                </a:tc>
                <a:extLst>
                  <a:ext uri="{0D108BD9-81ED-4DB2-BD59-A6C34878D82A}">
                    <a16:rowId xmlns:a16="http://schemas.microsoft.com/office/drawing/2014/main" val="2862173531"/>
                  </a:ext>
                </a:extLst>
              </a:tr>
              <a:tr h="214313">
                <a:tc>
                  <a:txBody>
                    <a:bodyPr/>
                    <a:lstStyle/>
                    <a:p>
                      <a:pPr algn="l" fontAlgn="ctr"/>
                      <a:endParaRPr lang="en-US" sz="800" b="0" i="0" u="none" strike="noStrike" dirty="0">
                        <a:solidFill>
                          <a:srgbClr val="000000"/>
                        </a:solidFill>
                        <a:effectLst/>
                        <a:latin typeface="Calibri" panose="020F0502020204030204" pitchFamily="34" charset="0"/>
                      </a:endParaRPr>
                    </a:p>
                  </a:txBody>
                  <a:tcPr marL="7144" marR="7144" marT="7144" marB="0" anchor="ctr" anchorCtr="1"/>
                </a:tc>
                <a:tc>
                  <a:txBody>
                    <a:bodyPr/>
                    <a:lstStyle/>
                    <a:p>
                      <a:pPr algn="l" fontAlgn="ctr"/>
                      <a:endParaRPr lang="en-US" sz="800" b="0" i="0" u="none" strike="noStrike" dirty="0">
                        <a:solidFill>
                          <a:srgbClr val="000000"/>
                        </a:solidFill>
                        <a:effectLst/>
                        <a:latin typeface="Calibri" panose="020F0502020204030204" pitchFamily="34" charset="0"/>
                      </a:endParaRPr>
                    </a:p>
                  </a:txBody>
                  <a:tcPr marL="7144" marR="7144" marT="7144" marB="0" anchor="ctr" anchorCtr="1"/>
                </a:tc>
                <a:tc>
                  <a:txBody>
                    <a:bodyPr/>
                    <a:lstStyle/>
                    <a:p>
                      <a:pPr algn="ctr" fontAlgn="ctr"/>
                      <a:r>
                        <a:rPr lang="en-US" sz="900" u="none" strike="noStrike" dirty="0">
                          <a:effectLst/>
                        </a:rPr>
                        <a:t>1</a:t>
                      </a:r>
                      <a:endParaRPr lang="en-US" sz="900" b="0" i="0" u="none" strike="noStrike" dirty="0">
                        <a:solidFill>
                          <a:srgbClr val="000000"/>
                        </a:solidFill>
                        <a:effectLst/>
                        <a:latin typeface="Calibri" panose="020F0502020204030204" pitchFamily="34" charset="0"/>
                      </a:endParaRPr>
                    </a:p>
                  </a:txBody>
                  <a:tcPr marL="7144" marR="7144" marT="7144" marB="0" anchor="ctr" anchorCtr="1"/>
                </a:tc>
                <a:tc>
                  <a:txBody>
                    <a:bodyPr/>
                    <a:lstStyle/>
                    <a:p>
                      <a:pPr algn="ctr" fontAlgn="ctr"/>
                      <a:r>
                        <a:rPr lang="en-US" sz="900" u="none" strike="noStrike" dirty="0">
                          <a:effectLst/>
                        </a:rPr>
                        <a:t>2</a:t>
                      </a:r>
                      <a:endParaRPr lang="en-US" sz="900" b="0" i="0" u="none" strike="noStrike" dirty="0">
                        <a:solidFill>
                          <a:srgbClr val="000000"/>
                        </a:solidFill>
                        <a:effectLst/>
                        <a:latin typeface="Calibri" panose="020F0502020204030204" pitchFamily="34" charset="0"/>
                      </a:endParaRPr>
                    </a:p>
                  </a:txBody>
                  <a:tcPr marL="7144" marR="7144" marT="7144" marB="0" anchor="ctr" anchorCtr="1"/>
                </a:tc>
                <a:tc>
                  <a:txBody>
                    <a:bodyPr/>
                    <a:lstStyle/>
                    <a:p>
                      <a:pPr algn="ctr" fontAlgn="ctr"/>
                      <a:r>
                        <a:rPr lang="en-US" sz="900" u="none" strike="noStrike" dirty="0">
                          <a:effectLst/>
                        </a:rPr>
                        <a:t>3</a:t>
                      </a:r>
                      <a:endParaRPr lang="en-US" sz="900" b="0" i="0" u="none" strike="noStrike" dirty="0">
                        <a:solidFill>
                          <a:srgbClr val="000000"/>
                        </a:solidFill>
                        <a:effectLst/>
                        <a:latin typeface="Calibri" panose="020F0502020204030204" pitchFamily="34" charset="0"/>
                      </a:endParaRPr>
                    </a:p>
                  </a:txBody>
                  <a:tcPr marL="7144" marR="7144" marT="7144" marB="0" anchor="ctr" anchorCtr="1"/>
                </a:tc>
                <a:tc>
                  <a:txBody>
                    <a:bodyPr/>
                    <a:lstStyle/>
                    <a:p>
                      <a:pPr algn="ctr" fontAlgn="ctr"/>
                      <a:r>
                        <a:rPr lang="en-US" sz="900" u="none" strike="noStrike" dirty="0">
                          <a:effectLst/>
                        </a:rPr>
                        <a:t>4</a:t>
                      </a:r>
                      <a:endParaRPr lang="en-US" sz="900" b="0" i="0" u="none" strike="noStrike" dirty="0">
                        <a:solidFill>
                          <a:srgbClr val="000000"/>
                        </a:solidFill>
                        <a:effectLst/>
                        <a:latin typeface="Calibri" panose="020F0502020204030204" pitchFamily="34" charset="0"/>
                      </a:endParaRPr>
                    </a:p>
                  </a:txBody>
                  <a:tcPr marL="7144" marR="7144" marT="7144" marB="0" anchor="ctr" anchorCtr="1"/>
                </a:tc>
                <a:tc>
                  <a:txBody>
                    <a:bodyPr/>
                    <a:lstStyle/>
                    <a:p>
                      <a:pPr algn="ctr" fontAlgn="ctr"/>
                      <a:r>
                        <a:rPr lang="en-US" sz="900" u="none" strike="noStrike" dirty="0">
                          <a:effectLst/>
                        </a:rPr>
                        <a:t>5</a:t>
                      </a:r>
                      <a:endParaRPr lang="en-US" sz="900" b="0" i="0" u="none" strike="noStrike" dirty="0">
                        <a:solidFill>
                          <a:srgbClr val="000000"/>
                        </a:solidFill>
                        <a:effectLst/>
                        <a:latin typeface="Calibri" panose="020F0502020204030204" pitchFamily="34" charset="0"/>
                      </a:endParaRPr>
                    </a:p>
                  </a:txBody>
                  <a:tcPr marL="7144" marR="7144" marT="7144" marB="0" anchor="ctr" anchorCtr="1"/>
                </a:tc>
                <a:extLst>
                  <a:ext uri="{0D108BD9-81ED-4DB2-BD59-A6C34878D82A}">
                    <a16:rowId xmlns:a16="http://schemas.microsoft.com/office/drawing/2014/main" val="1403495423"/>
                  </a:ext>
                </a:extLst>
              </a:tr>
              <a:tr h="214313">
                <a:tc>
                  <a:txBody>
                    <a:bodyPr/>
                    <a:lstStyle/>
                    <a:p>
                      <a:pPr algn="l" fontAlgn="b"/>
                      <a:endParaRPr lang="en-US" sz="800" b="0" i="0" u="none" strike="noStrike" dirty="0">
                        <a:solidFill>
                          <a:srgbClr val="000000"/>
                        </a:solidFill>
                        <a:effectLst/>
                        <a:latin typeface="Calibri" panose="020F0502020204030204" pitchFamily="34" charset="0"/>
                      </a:endParaRPr>
                    </a:p>
                  </a:txBody>
                  <a:tcPr marL="7144" marR="7144" marT="7144" marB="0" anchor="ctr" anchorCtr="1"/>
                </a:tc>
                <a:tc>
                  <a:txBody>
                    <a:bodyPr/>
                    <a:lstStyle/>
                    <a:p>
                      <a:pPr algn="l" fontAlgn="b"/>
                      <a:endParaRPr lang="en-US" sz="800" b="0" i="0" u="none" strike="noStrike" dirty="0">
                        <a:solidFill>
                          <a:srgbClr val="000000"/>
                        </a:solidFill>
                        <a:effectLst/>
                        <a:latin typeface="Calibri" panose="020F0502020204030204" pitchFamily="34" charset="0"/>
                      </a:endParaRPr>
                    </a:p>
                  </a:txBody>
                  <a:tcPr marL="7144" marR="7144" marT="7144" marB="0" anchor="ctr" anchorCtr="1"/>
                </a:tc>
                <a:tc gridSpan="5">
                  <a:txBody>
                    <a:bodyPr/>
                    <a:lstStyle/>
                    <a:p>
                      <a:pPr algn="ctr" fontAlgn="ctr"/>
                      <a:r>
                        <a:rPr lang="en-US" sz="1100" u="none" strike="noStrike" dirty="0">
                          <a:effectLst/>
                        </a:rPr>
                        <a:t>Consequences</a:t>
                      </a:r>
                      <a:endParaRPr lang="en-US" sz="1100" b="0" i="0" u="none" strike="noStrike" dirty="0">
                        <a:solidFill>
                          <a:srgbClr val="000000"/>
                        </a:solidFill>
                        <a:effectLst/>
                        <a:latin typeface="Calibri" panose="020F0502020204030204" pitchFamily="34" charset="0"/>
                      </a:endParaRPr>
                    </a:p>
                  </a:txBody>
                  <a:tcPr marL="7144" marR="7144" marT="7144" marB="0" anchor="ctr" anchorCtr="1"/>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86835399"/>
                  </a:ext>
                </a:extLst>
              </a:tr>
            </a:tbl>
          </a:graphicData>
        </a:graphic>
      </p:graphicFrame>
      <p:sp>
        <p:nvSpPr>
          <p:cNvPr id="5" name="Content Placeholder 4">
            <a:extLst>
              <a:ext uri="{FF2B5EF4-FFF2-40B4-BE49-F238E27FC236}">
                <a16:creationId xmlns:a16="http://schemas.microsoft.com/office/drawing/2014/main" id="{9DD28EF9-7AA5-4C3D-AB39-601BE201EE1E}"/>
              </a:ext>
            </a:extLst>
          </p:cNvPr>
          <p:cNvSpPr>
            <a:spLocks noGrp="1"/>
          </p:cNvSpPr>
          <p:nvPr>
            <p:ph sz="half" idx="2"/>
          </p:nvPr>
        </p:nvSpPr>
        <p:spPr>
          <a:xfrm>
            <a:off x="685800" y="1208530"/>
            <a:ext cx="4880919" cy="3595455"/>
          </a:xfrm>
        </p:spPr>
        <p:txBody>
          <a:bodyPr>
            <a:normAutofit fontScale="92500" lnSpcReduction="10000"/>
          </a:bodyPr>
          <a:lstStyle/>
          <a:p>
            <a:pPr marL="0" indent="0">
              <a:buNone/>
            </a:pPr>
            <a:r>
              <a:rPr lang="en-US" b="1" dirty="0">
                <a:solidFill>
                  <a:srgbClr val="FFFF00"/>
                </a:solidFill>
              </a:rPr>
              <a:t>Category:</a:t>
            </a:r>
            <a:r>
              <a:rPr lang="en-US" dirty="0"/>
              <a:t> Technical</a:t>
            </a:r>
          </a:p>
          <a:p>
            <a:pPr marL="0" indent="0">
              <a:spcBef>
                <a:spcPts val="1350"/>
              </a:spcBef>
              <a:buNone/>
            </a:pPr>
            <a:r>
              <a:rPr lang="en-US" b="1" dirty="0">
                <a:solidFill>
                  <a:srgbClr val="FFFF00"/>
                </a:solidFill>
              </a:rPr>
              <a:t>Description:</a:t>
            </a:r>
            <a:r>
              <a:rPr lang="en-US" dirty="0">
                <a:solidFill>
                  <a:srgbClr val="FFFF00"/>
                </a:solidFill>
              </a:rPr>
              <a:t>  </a:t>
            </a:r>
          </a:p>
          <a:p>
            <a:pPr marL="0" indent="0">
              <a:buNone/>
            </a:pPr>
            <a:r>
              <a:rPr lang="en-US" sz="1800" dirty="0"/>
              <a:t>Gateway operating environments are unknown.</a:t>
            </a:r>
          </a:p>
          <a:p>
            <a:pPr marL="0" indent="0">
              <a:spcBef>
                <a:spcPts val="1350"/>
              </a:spcBef>
              <a:buNone/>
            </a:pPr>
            <a:r>
              <a:rPr lang="en-US" b="1" dirty="0">
                <a:solidFill>
                  <a:srgbClr val="FFFF00"/>
                </a:solidFill>
              </a:rPr>
              <a:t>Discussion:</a:t>
            </a:r>
          </a:p>
          <a:p>
            <a:pPr marL="0" indent="0">
              <a:buNone/>
            </a:pPr>
            <a:r>
              <a:rPr lang="en-US" sz="1800" dirty="0"/>
              <a:t>Gateway orbit space environmental effects are presently not comprehensively understood for the AREx team.  This information must be readily available to hardware designers.</a:t>
            </a:r>
          </a:p>
          <a:p>
            <a:pPr marL="0" indent="0">
              <a:spcBef>
                <a:spcPts val="1350"/>
              </a:spcBef>
              <a:buNone/>
            </a:pPr>
            <a:r>
              <a:rPr lang="en-US" b="1" dirty="0">
                <a:solidFill>
                  <a:srgbClr val="FFFF00"/>
                </a:solidFill>
              </a:rPr>
              <a:t>Mitigation:</a:t>
            </a:r>
          </a:p>
          <a:p>
            <a:pPr marL="0" indent="0">
              <a:buNone/>
            </a:pPr>
            <a:r>
              <a:rPr lang="en-US" sz="1800" dirty="0"/>
              <a:t>Early study activity.</a:t>
            </a:r>
          </a:p>
        </p:txBody>
      </p:sp>
      <p:sp>
        <p:nvSpPr>
          <p:cNvPr id="14" name="TextBox 13">
            <a:extLst>
              <a:ext uri="{FF2B5EF4-FFF2-40B4-BE49-F238E27FC236}">
                <a16:creationId xmlns:a16="http://schemas.microsoft.com/office/drawing/2014/main" id="{07B5F8F7-AC6B-4C96-8B21-F0D9E2EEE1FB}"/>
              </a:ext>
            </a:extLst>
          </p:cNvPr>
          <p:cNvSpPr txBox="1"/>
          <p:nvPr/>
        </p:nvSpPr>
        <p:spPr>
          <a:xfrm>
            <a:off x="5676900" y="3655168"/>
            <a:ext cx="2838450" cy="923330"/>
          </a:xfrm>
          <a:prstGeom prst="rect">
            <a:avLst/>
          </a:prstGeom>
          <a:noFill/>
        </p:spPr>
        <p:txBody>
          <a:bodyPr wrap="square" rtlCol="0">
            <a:spAutoFit/>
          </a:bodyPr>
          <a:lstStyle/>
          <a:p>
            <a:r>
              <a:rPr lang="en-US" b="1" dirty="0">
                <a:solidFill>
                  <a:srgbClr val="FFFF00"/>
                </a:solidFill>
              </a:rPr>
              <a:t>Risk Assessment: High</a:t>
            </a:r>
          </a:p>
          <a:p>
            <a:r>
              <a:rPr lang="en-US" dirty="0"/>
              <a:t>Likelihood: 3</a:t>
            </a:r>
          </a:p>
          <a:p>
            <a:r>
              <a:rPr lang="en-US" dirty="0"/>
              <a:t>Consequences: 5</a:t>
            </a:r>
            <a:endParaRPr lang="en-US" sz="1500" dirty="0"/>
          </a:p>
        </p:txBody>
      </p:sp>
    </p:spTree>
    <p:extLst>
      <p:ext uri="{BB962C8B-B14F-4D97-AF65-F5344CB8AC3E}">
        <p14:creationId xmlns:p14="http://schemas.microsoft.com/office/powerpoint/2010/main" val="69793774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421E4-C0E7-4B64-9250-A79E3A3C9C4A}"/>
              </a:ext>
            </a:extLst>
          </p:cNvPr>
          <p:cNvSpPr>
            <a:spLocks noGrp="1"/>
          </p:cNvSpPr>
          <p:nvPr>
            <p:ph type="title"/>
          </p:nvPr>
        </p:nvSpPr>
        <p:spPr>
          <a:xfrm>
            <a:off x="628650" y="273844"/>
            <a:ext cx="7886700" cy="497086"/>
          </a:xfrm>
        </p:spPr>
        <p:txBody>
          <a:bodyPr>
            <a:normAutofit fontScale="90000"/>
          </a:bodyPr>
          <a:lstStyle/>
          <a:p>
            <a:r>
              <a:rPr lang="en-US" sz="2700" dirty="0"/>
              <a:t>Risk: 6T Obstruction Analysis</a:t>
            </a:r>
          </a:p>
        </p:txBody>
      </p:sp>
      <p:graphicFrame>
        <p:nvGraphicFramePr>
          <p:cNvPr id="11" name="Content Placeholder 10">
            <a:extLst>
              <a:ext uri="{FF2B5EF4-FFF2-40B4-BE49-F238E27FC236}">
                <a16:creationId xmlns:a16="http://schemas.microsoft.com/office/drawing/2014/main" id="{064C4846-FE6A-44FD-B59F-A3D143C86F94}"/>
              </a:ext>
            </a:extLst>
          </p:cNvPr>
          <p:cNvGraphicFramePr>
            <a:graphicFrameLocks noGrp="1"/>
          </p:cNvGraphicFramePr>
          <p:nvPr>
            <p:ph sz="half" idx="1"/>
          </p:nvPr>
        </p:nvGraphicFramePr>
        <p:xfrm>
          <a:off x="5727971" y="902405"/>
          <a:ext cx="2838450" cy="2750346"/>
        </p:xfrm>
        <a:graphic>
          <a:graphicData uri="http://schemas.openxmlformats.org/drawingml/2006/table">
            <a:tbl>
              <a:tblPr>
                <a:tableStyleId>{5C22544A-7EE6-4342-B048-85BDC9FD1C3A}</a:tableStyleId>
              </a:tblPr>
              <a:tblGrid>
                <a:gridCol w="228600">
                  <a:extLst>
                    <a:ext uri="{9D8B030D-6E8A-4147-A177-3AD203B41FA5}">
                      <a16:colId xmlns:a16="http://schemas.microsoft.com/office/drawing/2014/main" val="2307164707"/>
                    </a:ext>
                  </a:extLst>
                </a:gridCol>
                <a:gridCol w="228600">
                  <a:extLst>
                    <a:ext uri="{9D8B030D-6E8A-4147-A177-3AD203B41FA5}">
                      <a16:colId xmlns:a16="http://schemas.microsoft.com/office/drawing/2014/main" val="129119239"/>
                    </a:ext>
                  </a:extLst>
                </a:gridCol>
                <a:gridCol w="476250">
                  <a:extLst>
                    <a:ext uri="{9D8B030D-6E8A-4147-A177-3AD203B41FA5}">
                      <a16:colId xmlns:a16="http://schemas.microsoft.com/office/drawing/2014/main" val="3842737485"/>
                    </a:ext>
                  </a:extLst>
                </a:gridCol>
                <a:gridCol w="476250">
                  <a:extLst>
                    <a:ext uri="{9D8B030D-6E8A-4147-A177-3AD203B41FA5}">
                      <a16:colId xmlns:a16="http://schemas.microsoft.com/office/drawing/2014/main" val="980936840"/>
                    </a:ext>
                  </a:extLst>
                </a:gridCol>
                <a:gridCol w="476250">
                  <a:extLst>
                    <a:ext uri="{9D8B030D-6E8A-4147-A177-3AD203B41FA5}">
                      <a16:colId xmlns:a16="http://schemas.microsoft.com/office/drawing/2014/main" val="4000237620"/>
                    </a:ext>
                  </a:extLst>
                </a:gridCol>
                <a:gridCol w="476250">
                  <a:extLst>
                    <a:ext uri="{9D8B030D-6E8A-4147-A177-3AD203B41FA5}">
                      <a16:colId xmlns:a16="http://schemas.microsoft.com/office/drawing/2014/main" val="277634466"/>
                    </a:ext>
                  </a:extLst>
                </a:gridCol>
                <a:gridCol w="476250">
                  <a:extLst>
                    <a:ext uri="{9D8B030D-6E8A-4147-A177-3AD203B41FA5}">
                      <a16:colId xmlns:a16="http://schemas.microsoft.com/office/drawing/2014/main" val="3523621301"/>
                    </a:ext>
                  </a:extLst>
                </a:gridCol>
              </a:tblGrid>
              <a:tr h="464344">
                <a:tc rowSpan="5">
                  <a:txBody>
                    <a:bodyPr/>
                    <a:lstStyle/>
                    <a:p>
                      <a:pPr algn="ctr" fontAlgn="ctr"/>
                      <a:r>
                        <a:rPr lang="en-US" sz="1100" u="none" strike="noStrike" dirty="0">
                          <a:effectLst/>
                        </a:rPr>
                        <a:t>Likelihood</a:t>
                      </a:r>
                      <a:endParaRPr lang="en-US" sz="1100" b="0" i="0" u="none" strike="noStrike" dirty="0">
                        <a:solidFill>
                          <a:srgbClr val="000000"/>
                        </a:solidFill>
                        <a:effectLst/>
                        <a:latin typeface="Calibri" panose="020F0502020204030204" pitchFamily="34" charset="0"/>
                      </a:endParaRPr>
                    </a:p>
                  </a:txBody>
                  <a:tcPr marL="7144" marR="7144" marT="7144" marB="0" vert="vert270" anchor="ctr" anchorCtr="1"/>
                </a:tc>
                <a:tc>
                  <a:txBody>
                    <a:bodyPr/>
                    <a:lstStyle/>
                    <a:p>
                      <a:pPr algn="ctr" fontAlgn="ctr"/>
                      <a:r>
                        <a:rPr lang="en-US" sz="900" b="0" i="0" u="none" strike="noStrike" dirty="0">
                          <a:solidFill>
                            <a:srgbClr val="000000"/>
                          </a:solidFill>
                          <a:effectLst/>
                          <a:latin typeface="Calibri" panose="020F0502020204030204" pitchFamily="34" charset="0"/>
                        </a:rPr>
                        <a:t>5</a:t>
                      </a:r>
                    </a:p>
                  </a:txBody>
                  <a:tcPr marL="7144" marR="7144" marT="7144" marB="0" anchor="ctr" anchorCtr="1"/>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00B050"/>
                    </a:solidFill>
                  </a:tcPr>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FF00"/>
                    </a:solidFill>
                  </a:tcPr>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0000"/>
                    </a:solidFill>
                  </a:tcPr>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0000"/>
                    </a:solidFill>
                  </a:tcPr>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0000"/>
                    </a:solidFill>
                  </a:tcPr>
                </a:tc>
                <a:extLst>
                  <a:ext uri="{0D108BD9-81ED-4DB2-BD59-A6C34878D82A}">
                    <a16:rowId xmlns:a16="http://schemas.microsoft.com/office/drawing/2014/main" val="4189605034"/>
                  </a:ext>
                </a:extLst>
              </a:tr>
              <a:tr h="464344">
                <a:tc vMerge="1">
                  <a:txBody>
                    <a:bodyPr/>
                    <a:lstStyle/>
                    <a:p>
                      <a:endParaRPr lang="en-US"/>
                    </a:p>
                  </a:txBody>
                  <a:tcPr/>
                </a:tc>
                <a:tc>
                  <a:txBody>
                    <a:bodyPr/>
                    <a:lstStyle/>
                    <a:p>
                      <a:pPr algn="ctr" fontAlgn="ctr"/>
                      <a:r>
                        <a:rPr lang="en-US" sz="900" b="0" i="0" u="none" strike="noStrike" dirty="0">
                          <a:solidFill>
                            <a:srgbClr val="000000"/>
                          </a:solidFill>
                          <a:effectLst/>
                          <a:latin typeface="Calibri" panose="020F0502020204030204" pitchFamily="34" charset="0"/>
                        </a:rPr>
                        <a:t>4</a:t>
                      </a:r>
                    </a:p>
                  </a:txBody>
                  <a:tcPr marL="7144" marR="7144" marT="7144" marB="0" anchor="ctr" anchorCtr="1"/>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00B050"/>
                    </a:solidFill>
                  </a:tcPr>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FF00"/>
                    </a:solidFill>
                  </a:tcPr>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FF00"/>
                    </a:solidFill>
                  </a:tcPr>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0000"/>
                    </a:solidFill>
                  </a:tcPr>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0000"/>
                    </a:solidFill>
                  </a:tcPr>
                </a:tc>
                <a:extLst>
                  <a:ext uri="{0D108BD9-81ED-4DB2-BD59-A6C34878D82A}">
                    <a16:rowId xmlns:a16="http://schemas.microsoft.com/office/drawing/2014/main" val="3565279087"/>
                  </a:ext>
                </a:extLst>
              </a:tr>
              <a:tr h="464344">
                <a:tc vMerge="1">
                  <a:txBody>
                    <a:bodyPr/>
                    <a:lstStyle/>
                    <a:p>
                      <a:endParaRPr lang="en-US"/>
                    </a:p>
                  </a:txBody>
                  <a:tcPr/>
                </a:tc>
                <a:tc>
                  <a:txBody>
                    <a:bodyPr/>
                    <a:lstStyle/>
                    <a:p>
                      <a:pPr algn="ctr" fontAlgn="ctr"/>
                      <a:r>
                        <a:rPr lang="en-US" sz="900" u="none" strike="noStrike" dirty="0">
                          <a:effectLst/>
                        </a:rPr>
                        <a:t>3</a:t>
                      </a:r>
                      <a:endParaRPr lang="en-US" sz="900" b="0" i="0" u="none" strike="noStrike" dirty="0">
                        <a:solidFill>
                          <a:srgbClr val="000000"/>
                        </a:solidFill>
                        <a:effectLst/>
                        <a:latin typeface="Calibri" panose="020F0502020204030204" pitchFamily="34" charset="0"/>
                      </a:endParaRPr>
                    </a:p>
                  </a:txBody>
                  <a:tcPr marL="7144" marR="7144" marT="7144" marB="0" anchor="ctr" anchorCtr="1"/>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00B050"/>
                    </a:solidFill>
                  </a:tcPr>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00B050"/>
                    </a:solidFill>
                  </a:tcPr>
                </a:tc>
                <a:tc>
                  <a:txBody>
                    <a:bodyPr/>
                    <a:lstStyle/>
                    <a:p>
                      <a:pPr algn="ctr" fontAlgn="b"/>
                      <a:r>
                        <a:rPr lang="en-US" sz="3000" b="0" i="0" u="none" strike="noStrike" dirty="0">
                          <a:solidFill>
                            <a:srgbClr val="000000"/>
                          </a:solidFill>
                          <a:effectLst/>
                          <a:latin typeface="Calibri" panose="020F0502020204030204" pitchFamily="34" charset="0"/>
                        </a:rPr>
                        <a:t>X</a:t>
                      </a:r>
                    </a:p>
                  </a:txBody>
                  <a:tcPr marL="7144" marR="7144" marT="7144" marB="0" anchor="ctr" anchorCtr="1">
                    <a:solidFill>
                      <a:srgbClr val="FFFF00"/>
                    </a:solidFill>
                  </a:tcPr>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FF00"/>
                    </a:solidFill>
                  </a:tcPr>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0000"/>
                    </a:solidFill>
                  </a:tcPr>
                </a:tc>
                <a:extLst>
                  <a:ext uri="{0D108BD9-81ED-4DB2-BD59-A6C34878D82A}">
                    <a16:rowId xmlns:a16="http://schemas.microsoft.com/office/drawing/2014/main" val="3187706118"/>
                  </a:ext>
                </a:extLst>
              </a:tr>
              <a:tr h="464344">
                <a:tc vMerge="1">
                  <a:txBody>
                    <a:bodyPr/>
                    <a:lstStyle/>
                    <a:p>
                      <a:endParaRPr lang="en-US"/>
                    </a:p>
                  </a:txBody>
                  <a:tcPr/>
                </a:tc>
                <a:tc>
                  <a:txBody>
                    <a:bodyPr/>
                    <a:lstStyle/>
                    <a:p>
                      <a:pPr algn="ctr" fontAlgn="ctr"/>
                      <a:r>
                        <a:rPr lang="en-US" sz="900" b="0" i="0" u="none" strike="noStrike" dirty="0">
                          <a:solidFill>
                            <a:srgbClr val="000000"/>
                          </a:solidFill>
                          <a:effectLst/>
                          <a:latin typeface="Calibri" panose="020F0502020204030204" pitchFamily="34" charset="0"/>
                        </a:rPr>
                        <a:t>2</a:t>
                      </a:r>
                    </a:p>
                  </a:txBody>
                  <a:tcPr marL="7144" marR="7144" marT="7144" marB="0" anchor="ctr" anchorCtr="1"/>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00B050"/>
                    </a:solidFill>
                  </a:tcPr>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00B050"/>
                    </a:solidFill>
                  </a:tcPr>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FF00"/>
                    </a:solidFill>
                  </a:tcPr>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FF00"/>
                    </a:solidFill>
                  </a:tcPr>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FF00"/>
                    </a:solidFill>
                  </a:tcPr>
                </a:tc>
                <a:extLst>
                  <a:ext uri="{0D108BD9-81ED-4DB2-BD59-A6C34878D82A}">
                    <a16:rowId xmlns:a16="http://schemas.microsoft.com/office/drawing/2014/main" val="2280986859"/>
                  </a:ext>
                </a:extLst>
              </a:tr>
              <a:tr h="464344">
                <a:tc vMerge="1">
                  <a:txBody>
                    <a:bodyPr/>
                    <a:lstStyle/>
                    <a:p>
                      <a:endParaRPr lang="en-US"/>
                    </a:p>
                  </a:txBody>
                  <a:tcPr/>
                </a:tc>
                <a:tc>
                  <a:txBody>
                    <a:bodyPr/>
                    <a:lstStyle/>
                    <a:p>
                      <a:pPr algn="ctr" fontAlgn="ctr"/>
                      <a:r>
                        <a:rPr lang="en-US" sz="900" b="0" i="0" u="none" strike="noStrike" dirty="0">
                          <a:solidFill>
                            <a:srgbClr val="000000"/>
                          </a:solidFill>
                          <a:effectLst/>
                          <a:latin typeface="Calibri" panose="020F0502020204030204" pitchFamily="34" charset="0"/>
                        </a:rPr>
                        <a:t>1</a:t>
                      </a:r>
                    </a:p>
                  </a:txBody>
                  <a:tcPr marL="7144" marR="7144" marT="7144" marB="0" anchor="ctr" anchorCtr="1"/>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00B050"/>
                    </a:solidFill>
                  </a:tcPr>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00B050"/>
                    </a:solidFill>
                  </a:tcPr>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00B050"/>
                    </a:solidFill>
                  </a:tcPr>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00B050"/>
                    </a:solidFill>
                  </a:tcPr>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FF00"/>
                    </a:solidFill>
                  </a:tcPr>
                </a:tc>
                <a:extLst>
                  <a:ext uri="{0D108BD9-81ED-4DB2-BD59-A6C34878D82A}">
                    <a16:rowId xmlns:a16="http://schemas.microsoft.com/office/drawing/2014/main" val="2862173531"/>
                  </a:ext>
                </a:extLst>
              </a:tr>
              <a:tr h="214313">
                <a:tc>
                  <a:txBody>
                    <a:bodyPr/>
                    <a:lstStyle/>
                    <a:p>
                      <a:pPr algn="l" fontAlgn="ctr"/>
                      <a:endParaRPr lang="en-US" sz="800" b="0" i="0" u="none" strike="noStrike" dirty="0">
                        <a:solidFill>
                          <a:srgbClr val="000000"/>
                        </a:solidFill>
                        <a:effectLst/>
                        <a:latin typeface="Calibri" panose="020F0502020204030204" pitchFamily="34" charset="0"/>
                      </a:endParaRPr>
                    </a:p>
                  </a:txBody>
                  <a:tcPr marL="7144" marR="7144" marT="7144" marB="0" anchor="ctr" anchorCtr="1"/>
                </a:tc>
                <a:tc>
                  <a:txBody>
                    <a:bodyPr/>
                    <a:lstStyle/>
                    <a:p>
                      <a:pPr algn="l" fontAlgn="ctr"/>
                      <a:endParaRPr lang="en-US" sz="800" b="0" i="0" u="none" strike="noStrike" dirty="0">
                        <a:solidFill>
                          <a:srgbClr val="000000"/>
                        </a:solidFill>
                        <a:effectLst/>
                        <a:latin typeface="Calibri" panose="020F0502020204030204" pitchFamily="34" charset="0"/>
                      </a:endParaRPr>
                    </a:p>
                  </a:txBody>
                  <a:tcPr marL="7144" marR="7144" marT="7144" marB="0" anchor="ctr" anchorCtr="1"/>
                </a:tc>
                <a:tc>
                  <a:txBody>
                    <a:bodyPr/>
                    <a:lstStyle/>
                    <a:p>
                      <a:pPr algn="ctr" fontAlgn="ctr"/>
                      <a:r>
                        <a:rPr lang="en-US" sz="900" u="none" strike="noStrike" dirty="0">
                          <a:effectLst/>
                        </a:rPr>
                        <a:t>1</a:t>
                      </a:r>
                      <a:endParaRPr lang="en-US" sz="900" b="0" i="0" u="none" strike="noStrike" dirty="0">
                        <a:solidFill>
                          <a:srgbClr val="000000"/>
                        </a:solidFill>
                        <a:effectLst/>
                        <a:latin typeface="Calibri" panose="020F0502020204030204" pitchFamily="34" charset="0"/>
                      </a:endParaRPr>
                    </a:p>
                  </a:txBody>
                  <a:tcPr marL="7144" marR="7144" marT="7144" marB="0" anchor="ctr" anchorCtr="1"/>
                </a:tc>
                <a:tc>
                  <a:txBody>
                    <a:bodyPr/>
                    <a:lstStyle/>
                    <a:p>
                      <a:pPr algn="ctr" fontAlgn="ctr"/>
                      <a:r>
                        <a:rPr lang="en-US" sz="900" u="none" strike="noStrike" dirty="0">
                          <a:effectLst/>
                        </a:rPr>
                        <a:t>2</a:t>
                      </a:r>
                      <a:endParaRPr lang="en-US" sz="900" b="0" i="0" u="none" strike="noStrike" dirty="0">
                        <a:solidFill>
                          <a:srgbClr val="000000"/>
                        </a:solidFill>
                        <a:effectLst/>
                        <a:latin typeface="Calibri" panose="020F0502020204030204" pitchFamily="34" charset="0"/>
                      </a:endParaRPr>
                    </a:p>
                  </a:txBody>
                  <a:tcPr marL="7144" marR="7144" marT="7144" marB="0" anchor="ctr" anchorCtr="1"/>
                </a:tc>
                <a:tc>
                  <a:txBody>
                    <a:bodyPr/>
                    <a:lstStyle/>
                    <a:p>
                      <a:pPr algn="ctr" fontAlgn="ctr"/>
                      <a:r>
                        <a:rPr lang="en-US" sz="900" u="none" strike="noStrike" dirty="0">
                          <a:effectLst/>
                        </a:rPr>
                        <a:t>3</a:t>
                      </a:r>
                      <a:endParaRPr lang="en-US" sz="900" b="0" i="0" u="none" strike="noStrike" dirty="0">
                        <a:solidFill>
                          <a:srgbClr val="000000"/>
                        </a:solidFill>
                        <a:effectLst/>
                        <a:latin typeface="Calibri" panose="020F0502020204030204" pitchFamily="34" charset="0"/>
                      </a:endParaRPr>
                    </a:p>
                  </a:txBody>
                  <a:tcPr marL="7144" marR="7144" marT="7144" marB="0" anchor="ctr" anchorCtr="1"/>
                </a:tc>
                <a:tc>
                  <a:txBody>
                    <a:bodyPr/>
                    <a:lstStyle/>
                    <a:p>
                      <a:pPr algn="ctr" fontAlgn="ctr"/>
                      <a:r>
                        <a:rPr lang="en-US" sz="900" u="none" strike="noStrike" dirty="0">
                          <a:effectLst/>
                        </a:rPr>
                        <a:t>4</a:t>
                      </a:r>
                      <a:endParaRPr lang="en-US" sz="900" b="0" i="0" u="none" strike="noStrike" dirty="0">
                        <a:solidFill>
                          <a:srgbClr val="000000"/>
                        </a:solidFill>
                        <a:effectLst/>
                        <a:latin typeface="Calibri" panose="020F0502020204030204" pitchFamily="34" charset="0"/>
                      </a:endParaRPr>
                    </a:p>
                  </a:txBody>
                  <a:tcPr marL="7144" marR="7144" marT="7144" marB="0" anchor="ctr" anchorCtr="1"/>
                </a:tc>
                <a:tc>
                  <a:txBody>
                    <a:bodyPr/>
                    <a:lstStyle/>
                    <a:p>
                      <a:pPr algn="ctr" fontAlgn="ctr"/>
                      <a:r>
                        <a:rPr lang="en-US" sz="900" u="none" strike="noStrike" dirty="0">
                          <a:effectLst/>
                        </a:rPr>
                        <a:t>5</a:t>
                      </a:r>
                      <a:endParaRPr lang="en-US" sz="900" b="0" i="0" u="none" strike="noStrike" dirty="0">
                        <a:solidFill>
                          <a:srgbClr val="000000"/>
                        </a:solidFill>
                        <a:effectLst/>
                        <a:latin typeface="Calibri" panose="020F0502020204030204" pitchFamily="34" charset="0"/>
                      </a:endParaRPr>
                    </a:p>
                  </a:txBody>
                  <a:tcPr marL="7144" marR="7144" marT="7144" marB="0" anchor="ctr" anchorCtr="1"/>
                </a:tc>
                <a:extLst>
                  <a:ext uri="{0D108BD9-81ED-4DB2-BD59-A6C34878D82A}">
                    <a16:rowId xmlns:a16="http://schemas.microsoft.com/office/drawing/2014/main" val="1403495423"/>
                  </a:ext>
                </a:extLst>
              </a:tr>
              <a:tr h="214313">
                <a:tc>
                  <a:txBody>
                    <a:bodyPr/>
                    <a:lstStyle/>
                    <a:p>
                      <a:pPr algn="l" fontAlgn="b"/>
                      <a:endParaRPr lang="en-US" sz="800" b="0" i="0" u="none" strike="noStrike" dirty="0">
                        <a:solidFill>
                          <a:srgbClr val="000000"/>
                        </a:solidFill>
                        <a:effectLst/>
                        <a:latin typeface="Calibri" panose="020F0502020204030204" pitchFamily="34" charset="0"/>
                      </a:endParaRPr>
                    </a:p>
                  </a:txBody>
                  <a:tcPr marL="7144" marR="7144" marT="7144" marB="0" anchor="ctr" anchorCtr="1"/>
                </a:tc>
                <a:tc>
                  <a:txBody>
                    <a:bodyPr/>
                    <a:lstStyle/>
                    <a:p>
                      <a:pPr algn="l" fontAlgn="b"/>
                      <a:endParaRPr lang="en-US" sz="800" b="0" i="0" u="none" strike="noStrike" dirty="0">
                        <a:solidFill>
                          <a:srgbClr val="000000"/>
                        </a:solidFill>
                        <a:effectLst/>
                        <a:latin typeface="Calibri" panose="020F0502020204030204" pitchFamily="34" charset="0"/>
                      </a:endParaRPr>
                    </a:p>
                  </a:txBody>
                  <a:tcPr marL="7144" marR="7144" marT="7144" marB="0" anchor="ctr" anchorCtr="1"/>
                </a:tc>
                <a:tc gridSpan="5">
                  <a:txBody>
                    <a:bodyPr/>
                    <a:lstStyle/>
                    <a:p>
                      <a:pPr algn="ctr" fontAlgn="ctr"/>
                      <a:r>
                        <a:rPr lang="en-US" sz="1100" u="none" strike="noStrike" dirty="0">
                          <a:effectLst/>
                        </a:rPr>
                        <a:t>Consequences</a:t>
                      </a:r>
                      <a:endParaRPr lang="en-US" sz="1100" b="0" i="0" u="none" strike="noStrike" dirty="0">
                        <a:solidFill>
                          <a:srgbClr val="000000"/>
                        </a:solidFill>
                        <a:effectLst/>
                        <a:latin typeface="Calibri" panose="020F0502020204030204" pitchFamily="34" charset="0"/>
                      </a:endParaRPr>
                    </a:p>
                  </a:txBody>
                  <a:tcPr marL="7144" marR="7144" marT="7144" marB="0" anchor="ctr" anchorCtr="1"/>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86835399"/>
                  </a:ext>
                </a:extLst>
              </a:tr>
            </a:tbl>
          </a:graphicData>
        </a:graphic>
      </p:graphicFrame>
      <p:sp>
        <p:nvSpPr>
          <p:cNvPr id="5" name="Content Placeholder 4">
            <a:extLst>
              <a:ext uri="{FF2B5EF4-FFF2-40B4-BE49-F238E27FC236}">
                <a16:creationId xmlns:a16="http://schemas.microsoft.com/office/drawing/2014/main" id="{9DD28EF9-7AA5-4C3D-AB39-601BE201EE1E}"/>
              </a:ext>
            </a:extLst>
          </p:cNvPr>
          <p:cNvSpPr>
            <a:spLocks noGrp="1"/>
          </p:cNvSpPr>
          <p:nvPr>
            <p:ph sz="half" idx="2"/>
          </p:nvPr>
        </p:nvSpPr>
        <p:spPr>
          <a:xfrm>
            <a:off x="628650" y="1208529"/>
            <a:ext cx="4880919" cy="3723098"/>
          </a:xfrm>
        </p:spPr>
        <p:txBody>
          <a:bodyPr>
            <a:normAutofit fontScale="92500" lnSpcReduction="10000"/>
          </a:bodyPr>
          <a:lstStyle/>
          <a:p>
            <a:pPr marL="0" indent="0">
              <a:buNone/>
            </a:pPr>
            <a:r>
              <a:rPr lang="en-US" b="1" dirty="0">
                <a:solidFill>
                  <a:srgbClr val="FFFF00"/>
                </a:solidFill>
              </a:rPr>
              <a:t>Category:</a:t>
            </a:r>
            <a:r>
              <a:rPr lang="en-US" dirty="0">
                <a:solidFill>
                  <a:srgbClr val="FFFF00"/>
                </a:solidFill>
              </a:rPr>
              <a:t> </a:t>
            </a:r>
            <a:r>
              <a:rPr lang="en-US" dirty="0"/>
              <a:t>Technical</a:t>
            </a:r>
          </a:p>
          <a:p>
            <a:pPr marL="0" indent="0">
              <a:spcBef>
                <a:spcPts val="1350"/>
              </a:spcBef>
              <a:buNone/>
            </a:pPr>
            <a:r>
              <a:rPr lang="en-US" b="1" dirty="0">
                <a:solidFill>
                  <a:srgbClr val="FFFF00"/>
                </a:solidFill>
              </a:rPr>
              <a:t>Description:</a:t>
            </a:r>
            <a:r>
              <a:rPr lang="en-US" dirty="0">
                <a:solidFill>
                  <a:srgbClr val="FFFF00"/>
                </a:solidFill>
              </a:rPr>
              <a:t> </a:t>
            </a:r>
            <a:r>
              <a:rPr lang="en-US" dirty="0"/>
              <a:t> </a:t>
            </a:r>
          </a:p>
          <a:p>
            <a:pPr marL="0" indent="0">
              <a:buNone/>
            </a:pPr>
            <a:r>
              <a:rPr lang="en-US" sz="1800" dirty="0"/>
              <a:t>Gateway attitude and obstructions are not understood.</a:t>
            </a:r>
          </a:p>
          <a:p>
            <a:pPr marL="0" indent="0">
              <a:spcBef>
                <a:spcPts val="1350"/>
              </a:spcBef>
              <a:buNone/>
            </a:pPr>
            <a:r>
              <a:rPr lang="en-US" b="1" dirty="0">
                <a:solidFill>
                  <a:srgbClr val="FFFF00"/>
                </a:solidFill>
              </a:rPr>
              <a:t>Discussion:</a:t>
            </a:r>
          </a:p>
          <a:p>
            <a:pPr marL="0" indent="0">
              <a:buNone/>
            </a:pPr>
            <a:r>
              <a:rPr lang="en-US" sz="1800" dirty="0"/>
              <a:t>Vehicle obstruction versus range of Earth look angles and solar illumination needs to be understood by antenna system and thermal designers.</a:t>
            </a:r>
          </a:p>
          <a:p>
            <a:pPr marL="0" indent="0">
              <a:spcBef>
                <a:spcPts val="1350"/>
              </a:spcBef>
              <a:buNone/>
            </a:pPr>
            <a:r>
              <a:rPr lang="en-US" b="1" dirty="0">
                <a:solidFill>
                  <a:srgbClr val="FFFF00"/>
                </a:solidFill>
              </a:rPr>
              <a:t>Mitigation:</a:t>
            </a:r>
          </a:p>
          <a:p>
            <a:pPr marL="0" indent="0">
              <a:buNone/>
            </a:pPr>
            <a:r>
              <a:rPr lang="en-US" sz="1800" dirty="0"/>
              <a:t>Early obstruction analysis and consistent updates provided to design teams.</a:t>
            </a:r>
          </a:p>
        </p:txBody>
      </p:sp>
      <p:sp>
        <p:nvSpPr>
          <p:cNvPr id="14" name="TextBox 13">
            <a:extLst>
              <a:ext uri="{FF2B5EF4-FFF2-40B4-BE49-F238E27FC236}">
                <a16:creationId xmlns:a16="http://schemas.microsoft.com/office/drawing/2014/main" id="{07B5F8F7-AC6B-4C96-8B21-F0D9E2EEE1FB}"/>
              </a:ext>
            </a:extLst>
          </p:cNvPr>
          <p:cNvSpPr txBox="1"/>
          <p:nvPr/>
        </p:nvSpPr>
        <p:spPr>
          <a:xfrm>
            <a:off x="5676900" y="3655168"/>
            <a:ext cx="2838450" cy="1200329"/>
          </a:xfrm>
          <a:prstGeom prst="rect">
            <a:avLst/>
          </a:prstGeom>
          <a:noFill/>
        </p:spPr>
        <p:txBody>
          <a:bodyPr wrap="square" rtlCol="0">
            <a:spAutoFit/>
          </a:bodyPr>
          <a:lstStyle/>
          <a:p>
            <a:r>
              <a:rPr lang="en-US" b="1" dirty="0">
                <a:solidFill>
                  <a:srgbClr val="FFFF00"/>
                </a:solidFill>
              </a:rPr>
              <a:t>Risk Assessment: Medium</a:t>
            </a:r>
          </a:p>
          <a:p>
            <a:r>
              <a:rPr lang="en-US" dirty="0"/>
              <a:t>Likelihood: 3</a:t>
            </a:r>
          </a:p>
          <a:p>
            <a:r>
              <a:rPr lang="en-US" dirty="0"/>
              <a:t>Consequences: 3</a:t>
            </a:r>
            <a:endParaRPr lang="en-US" sz="1500" dirty="0"/>
          </a:p>
        </p:txBody>
      </p:sp>
    </p:spTree>
    <p:extLst>
      <p:ext uri="{BB962C8B-B14F-4D97-AF65-F5344CB8AC3E}">
        <p14:creationId xmlns:p14="http://schemas.microsoft.com/office/powerpoint/2010/main" val="69767917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421E4-C0E7-4B64-9250-A79E3A3C9C4A}"/>
              </a:ext>
            </a:extLst>
          </p:cNvPr>
          <p:cNvSpPr>
            <a:spLocks noGrp="1"/>
          </p:cNvSpPr>
          <p:nvPr>
            <p:ph type="title"/>
          </p:nvPr>
        </p:nvSpPr>
        <p:spPr>
          <a:xfrm>
            <a:off x="628650" y="273844"/>
            <a:ext cx="7886700" cy="497086"/>
          </a:xfrm>
        </p:spPr>
        <p:txBody>
          <a:bodyPr>
            <a:normAutofit fontScale="90000"/>
          </a:bodyPr>
          <a:lstStyle/>
          <a:p>
            <a:r>
              <a:rPr lang="en-US" sz="2700" dirty="0"/>
              <a:t>Risk: 7T Mechanical Engineering Expertise</a:t>
            </a:r>
          </a:p>
        </p:txBody>
      </p:sp>
      <p:graphicFrame>
        <p:nvGraphicFramePr>
          <p:cNvPr id="11" name="Content Placeholder 10">
            <a:extLst>
              <a:ext uri="{FF2B5EF4-FFF2-40B4-BE49-F238E27FC236}">
                <a16:creationId xmlns:a16="http://schemas.microsoft.com/office/drawing/2014/main" id="{064C4846-FE6A-44FD-B59F-A3D143C86F94}"/>
              </a:ext>
            </a:extLst>
          </p:cNvPr>
          <p:cNvGraphicFramePr>
            <a:graphicFrameLocks noGrp="1"/>
          </p:cNvGraphicFramePr>
          <p:nvPr>
            <p:ph sz="half" idx="1"/>
          </p:nvPr>
        </p:nvGraphicFramePr>
        <p:xfrm>
          <a:off x="5727971" y="902405"/>
          <a:ext cx="2838450" cy="2750346"/>
        </p:xfrm>
        <a:graphic>
          <a:graphicData uri="http://schemas.openxmlformats.org/drawingml/2006/table">
            <a:tbl>
              <a:tblPr>
                <a:tableStyleId>{5C22544A-7EE6-4342-B048-85BDC9FD1C3A}</a:tableStyleId>
              </a:tblPr>
              <a:tblGrid>
                <a:gridCol w="228600">
                  <a:extLst>
                    <a:ext uri="{9D8B030D-6E8A-4147-A177-3AD203B41FA5}">
                      <a16:colId xmlns:a16="http://schemas.microsoft.com/office/drawing/2014/main" val="2307164707"/>
                    </a:ext>
                  </a:extLst>
                </a:gridCol>
                <a:gridCol w="228600">
                  <a:extLst>
                    <a:ext uri="{9D8B030D-6E8A-4147-A177-3AD203B41FA5}">
                      <a16:colId xmlns:a16="http://schemas.microsoft.com/office/drawing/2014/main" val="129119239"/>
                    </a:ext>
                  </a:extLst>
                </a:gridCol>
                <a:gridCol w="476250">
                  <a:extLst>
                    <a:ext uri="{9D8B030D-6E8A-4147-A177-3AD203B41FA5}">
                      <a16:colId xmlns:a16="http://schemas.microsoft.com/office/drawing/2014/main" val="3842737485"/>
                    </a:ext>
                  </a:extLst>
                </a:gridCol>
                <a:gridCol w="476250">
                  <a:extLst>
                    <a:ext uri="{9D8B030D-6E8A-4147-A177-3AD203B41FA5}">
                      <a16:colId xmlns:a16="http://schemas.microsoft.com/office/drawing/2014/main" val="980936840"/>
                    </a:ext>
                  </a:extLst>
                </a:gridCol>
                <a:gridCol w="476250">
                  <a:extLst>
                    <a:ext uri="{9D8B030D-6E8A-4147-A177-3AD203B41FA5}">
                      <a16:colId xmlns:a16="http://schemas.microsoft.com/office/drawing/2014/main" val="4000237620"/>
                    </a:ext>
                  </a:extLst>
                </a:gridCol>
                <a:gridCol w="476250">
                  <a:extLst>
                    <a:ext uri="{9D8B030D-6E8A-4147-A177-3AD203B41FA5}">
                      <a16:colId xmlns:a16="http://schemas.microsoft.com/office/drawing/2014/main" val="277634466"/>
                    </a:ext>
                  </a:extLst>
                </a:gridCol>
                <a:gridCol w="476250">
                  <a:extLst>
                    <a:ext uri="{9D8B030D-6E8A-4147-A177-3AD203B41FA5}">
                      <a16:colId xmlns:a16="http://schemas.microsoft.com/office/drawing/2014/main" val="3523621301"/>
                    </a:ext>
                  </a:extLst>
                </a:gridCol>
              </a:tblGrid>
              <a:tr h="464344">
                <a:tc rowSpan="5">
                  <a:txBody>
                    <a:bodyPr/>
                    <a:lstStyle/>
                    <a:p>
                      <a:pPr algn="ctr" fontAlgn="ctr"/>
                      <a:r>
                        <a:rPr lang="en-US" sz="1100" u="none" strike="noStrike" dirty="0">
                          <a:effectLst/>
                        </a:rPr>
                        <a:t>Likelihood</a:t>
                      </a:r>
                      <a:endParaRPr lang="en-US" sz="1100" b="0" i="0" u="none" strike="noStrike" dirty="0">
                        <a:solidFill>
                          <a:srgbClr val="000000"/>
                        </a:solidFill>
                        <a:effectLst/>
                        <a:latin typeface="Calibri" panose="020F0502020204030204" pitchFamily="34" charset="0"/>
                      </a:endParaRPr>
                    </a:p>
                  </a:txBody>
                  <a:tcPr marL="7144" marR="7144" marT="7144" marB="0" vert="vert270" anchor="ctr" anchorCtr="1"/>
                </a:tc>
                <a:tc>
                  <a:txBody>
                    <a:bodyPr/>
                    <a:lstStyle/>
                    <a:p>
                      <a:pPr algn="ctr" fontAlgn="ctr"/>
                      <a:r>
                        <a:rPr lang="en-US" sz="900" b="0" i="0" u="none" strike="noStrike" dirty="0">
                          <a:solidFill>
                            <a:srgbClr val="000000"/>
                          </a:solidFill>
                          <a:effectLst/>
                          <a:latin typeface="Calibri" panose="020F0502020204030204" pitchFamily="34" charset="0"/>
                        </a:rPr>
                        <a:t>5</a:t>
                      </a:r>
                    </a:p>
                  </a:txBody>
                  <a:tcPr marL="7144" marR="7144" marT="7144" marB="0" anchor="ctr" anchorCtr="1"/>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00B050"/>
                    </a:solidFill>
                  </a:tcPr>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FF00"/>
                    </a:solidFill>
                  </a:tcPr>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0000"/>
                    </a:solidFill>
                  </a:tcPr>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0000"/>
                    </a:solidFill>
                  </a:tcPr>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0000"/>
                    </a:solidFill>
                  </a:tcPr>
                </a:tc>
                <a:extLst>
                  <a:ext uri="{0D108BD9-81ED-4DB2-BD59-A6C34878D82A}">
                    <a16:rowId xmlns:a16="http://schemas.microsoft.com/office/drawing/2014/main" val="4189605034"/>
                  </a:ext>
                </a:extLst>
              </a:tr>
              <a:tr h="464344">
                <a:tc vMerge="1">
                  <a:txBody>
                    <a:bodyPr/>
                    <a:lstStyle/>
                    <a:p>
                      <a:endParaRPr lang="en-US"/>
                    </a:p>
                  </a:txBody>
                  <a:tcPr/>
                </a:tc>
                <a:tc>
                  <a:txBody>
                    <a:bodyPr/>
                    <a:lstStyle/>
                    <a:p>
                      <a:pPr algn="ctr" fontAlgn="ctr"/>
                      <a:r>
                        <a:rPr lang="en-US" sz="900" b="0" i="0" u="none" strike="noStrike" dirty="0">
                          <a:solidFill>
                            <a:srgbClr val="000000"/>
                          </a:solidFill>
                          <a:effectLst/>
                          <a:latin typeface="Calibri" panose="020F0502020204030204" pitchFamily="34" charset="0"/>
                        </a:rPr>
                        <a:t>4</a:t>
                      </a:r>
                    </a:p>
                  </a:txBody>
                  <a:tcPr marL="7144" marR="7144" marT="7144" marB="0" anchor="ctr" anchorCtr="1"/>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00B050"/>
                    </a:solidFill>
                  </a:tcPr>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FF00"/>
                    </a:solidFill>
                  </a:tcPr>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FF00"/>
                    </a:solidFill>
                  </a:tcPr>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0000"/>
                    </a:solidFill>
                  </a:tcPr>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0000"/>
                    </a:solidFill>
                  </a:tcPr>
                </a:tc>
                <a:extLst>
                  <a:ext uri="{0D108BD9-81ED-4DB2-BD59-A6C34878D82A}">
                    <a16:rowId xmlns:a16="http://schemas.microsoft.com/office/drawing/2014/main" val="3565279087"/>
                  </a:ext>
                </a:extLst>
              </a:tr>
              <a:tr h="464344">
                <a:tc vMerge="1">
                  <a:txBody>
                    <a:bodyPr/>
                    <a:lstStyle/>
                    <a:p>
                      <a:endParaRPr lang="en-US"/>
                    </a:p>
                  </a:txBody>
                  <a:tcPr/>
                </a:tc>
                <a:tc>
                  <a:txBody>
                    <a:bodyPr/>
                    <a:lstStyle/>
                    <a:p>
                      <a:pPr algn="ctr" fontAlgn="ctr"/>
                      <a:r>
                        <a:rPr lang="en-US" sz="900" u="none" strike="noStrike" dirty="0">
                          <a:effectLst/>
                        </a:rPr>
                        <a:t>3</a:t>
                      </a:r>
                      <a:endParaRPr lang="en-US" sz="900" b="0" i="0" u="none" strike="noStrike" dirty="0">
                        <a:solidFill>
                          <a:srgbClr val="000000"/>
                        </a:solidFill>
                        <a:effectLst/>
                        <a:latin typeface="Calibri" panose="020F0502020204030204" pitchFamily="34" charset="0"/>
                      </a:endParaRPr>
                    </a:p>
                  </a:txBody>
                  <a:tcPr marL="7144" marR="7144" marT="7144" marB="0" anchor="ctr" anchorCtr="1"/>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00B050"/>
                    </a:solidFill>
                  </a:tcPr>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00B050"/>
                    </a:solidFill>
                  </a:tcPr>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FF00"/>
                    </a:solidFill>
                  </a:tcPr>
                </a:tc>
                <a:tc>
                  <a:txBody>
                    <a:bodyPr/>
                    <a:lstStyle/>
                    <a:p>
                      <a:pPr algn="ctr" fontAlgn="b"/>
                      <a:r>
                        <a:rPr lang="en-US" sz="3000" b="0" i="0" u="none" strike="noStrike" dirty="0">
                          <a:solidFill>
                            <a:srgbClr val="000000"/>
                          </a:solidFill>
                          <a:effectLst/>
                          <a:latin typeface="Calibri" panose="020F0502020204030204" pitchFamily="34" charset="0"/>
                        </a:rPr>
                        <a:t>X</a:t>
                      </a:r>
                    </a:p>
                  </a:txBody>
                  <a:tcPr marL="7144" marR="7144" marT="7144" marB="0" anchor="ctr" anchorCtr="1">
                    <a:solidFill>
                      <a:srgbClr val="FFFF00"/>
                    </a:solidFill>
                  </a:tcPr>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0000"/>
                    </a:solidFill>
                  </a:tcPr>
                </a:tc>
                <a:extLst>
                  <a:ext uri="{0D108BD9-81ED-4DB2-BD59-A6C34878D82A}">
                    <a16:rowId xmlns:a16="http://schemas.microsoft.com/office/drawing/2014/main" val="3187706118"/>
                  </a:ext>
                </a:extLst>
              </a:tr>
              <a:tr h="464344">
                <a:tc vMerge="1">
                  <a:txBody>
                    <a:bodyPr/>
                    <a:lstStyle/>
                    <a:p>
                      <a:endParaRPr lang="en-US"/>
                    </a:p>
                  </a:txBody>
                  <a:tcPr/>
                </a:tc>
                <a:tc>
                  <a:txBody>
                    <a:bodyPr/>
                    <a:lstStyle/>
                    <a:p>
                      <a:pPr algn="ctr" fontAlgn="ctr"/>
                      <a:r>
                        <a:rPr lang="en-US" sz="900" b="0" i="0" u="none" strike="noStrike" dirty="0">
                          <a:solidFill>
                            <a:srgbClr val="000000"/>
                          </a:solidFill>
                          <a:effectLst/>
                          <a:latin typeface="Calibri" panose="020F0502020204030204" pitchFamily="34" charset="0"/>
                        </a:rPr>
                        <a:t>2</a:t>
                      </a:r>
                    </a:p>
                  </a:txBody>
                  <a:tcPr marL="7144" marR="7144" marT="7144" marB="0" anchor="ctr" anchorCtr="1"/>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00B050"/>
                    </a:solidFill>
                  </a:tcPr>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00B050"/>
                    </a:solidFill>
                  </a:tcPr>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FF00"/>
                    </a:solidFill>
                  </a:tcPr>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FF00"/>
                    </a:solidFill>
                  </a:tcPr>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FF00"/>
                    </a:solidFill>
                  </a:tcPr>
                </a:tc>
                <a:extLst>
                  <a:ext uri="{0D108BD9-81ED-4DB2-BD59-A6C34878D82A}">
                    <a16:rowId xmlns:a16="http://schemas.microsoft.com/office/drawing/2014/main" val="2280986859"/>
                  </a:ext>
                </a:extLst>
              </a:tr>
              <a:tr h="464344">
                <a:tc vMerge="1">
                  <a:txBody>
                    <a:bodyPr/>
                    <a:lstStyle/>
                    <a:p>
                      <a:endParaRPr lang="en-US"/>
                    </a:p>
                  </a:txBody>
                  <a:tcPr/>
                </a:tc>
                <a:tc>
                  <a:txBody>
                    <a:bodyPr/>
                    <a:lstStyle/>
                    <a:p>
                      <a:pPr algn="ctr" fontAlgn="ctr"/>
                      <a:r>
                        <a:rPr lang="en-US" sz="900" b="0" i="0" u="none" strike="noStrike" dirty="0">
                          <a:solidFill>
                            <a:srgbClr val="000000"/>
                          </a:solidFill>
                          <a:effectLst/>
                          <a:latin typeface="Calibri" panose="020F0502020204030204" pitchFamily="34" charset="0"/>
                        </a:rPr>
                        <a:t>1</a:t>
                      </a:r>
                    </a:p>
                  </a:txBody>
                  <a:tcPr marL="7144" marR="7144" marT="7144" marB="0" anchor="ctr" anchorCtr="1"/>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00B050"/>
                    </a:solidFill>
                  </a:tcPr>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00B050"/>
                    </a:solidFill>
                  </a:tcPr>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00B050"/>
                    </a:solidFill>
                  </a:tcPr>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00B050"/>
                    </a:solidFill>
                  </a:tcPr>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FF00"/>
                    </a:solidFill>
                  </a:tcPr>
                </a:tc>
                <a:extLst>
                  <a:ext uri="{0D108BD9-81ED-4DB2-BD59-A6C34878D82A}">
                    <a16:rowId xmlns:a16="http://schemas.microsoft.com/office/drawing/2014/main" val="2862173531"/>
                  </a:ext>
                </a:extLst>
              </a:tr>
              <a:tr h="214313">
                <a:tc>
                  <a:txBody>
                    <a:bodyPr/>
                    <a:lstStyle/>
                    <a:p>
                      <a:pPr algn="l" fontAlgn="ctr"/>
                      <a:endParaRPr lang="en-US" sz="800" b="0" i="0" u="none" strike="noStrike" dirty="0">
                        <a:solidFill>
                          <a:srgbClr val="000000"/>
                        </a:solidFill>
                        <a:effectLst/>
                        <a:latin typeface="Calibri" panose="020F0502020204030204" pitchFamily="34" charset="0"/>
                      </a:endParaRPr>
                    </a:p>
                  </a:txBody>
                  <a:tcPr marL="7144" marR="7144" marT="7144" marB="0" anchor="ctr" anchorCtr="1"/>
                </a:tc>
                <a:tc>
                  <a:txBody>
                    <a:bodyPr/>
                    <a:lstStyle/>
                    <a:p>
                      <a:pPr algn="l" fontAlgn="ctr"/>
                      <a:endParaRPr lang="en-US" sz="800" b="0" i="0" u="none" strike="noStrike" dirty="0">
                        <a:solidFill>
                          <a:srgbClr val="000000"/>
                        </a:solidFill>
                        <a:effectLst/>
                        <a:latin typeface="Calibri" panose="020F0502020204030204" pitchFamily="34" charset="0"/>
                      </a:endParaRPr>
                    </a:p>
                  </a:txBody>
                  <a:tcPr marL="7144" marR="7144" marT="7144" marB="0" anchor="ctr" anchorCtr="1"/>
                </a:tc>
                <a:tc>
                  <a:txBody>
                    <a:bodyPr/>
                    <a:lstStyle/>
                    <a:p>
                      <a:pPr algn="ctr" fontAlgn="ctr"/>
                      <a:r>
                        <a:rPr lang="en-US" sz="900" u="none" strike="noStrike" dirty="0">
                          <a:effectLst/>
                        </a:rPr>
                        <a:t>1</a:t>
                      </a:r>
                      <a:endParaRPr lang="en-US" sz="900" b="0" i="0" u="none" strike="noStrike" dirty="0">
                        <a:solidFill>
                          <a:srgbClr val="000000"/>
                        </a:solidFill>
                        <a:effectLst/>
                        <a:latin typeface="Calibri" panose="020F0502020204030204" pitchFamily="34" charset="0"/>
                      </a:endParaRPr>
                    </a:p>
                  </a:txBody>
                  <a:tcPr marL="7144" marR="7144" marT="7144" marB="0" anchor="ctr" anchorCtr="1"/>
                </a:tc>
                <a:tc>
                  <a:txBody>
                    <a:bodyPr/>
                    <a:lstStyle/>
                    <a:p>
                      <a:pPr algn="ctr" fontAlgn="ctr"/>
                      <a:r>
                        <a:rPr lang="en-US" sz="900" u="none" strike="noStrike" dirty="0">
                          <a:effectLst/>
                        </a:rPr>
                        <a:t>2</a:t>
                      </a:r>
                      <a:endParaRPr lang="en-US" sz="900" b="0" i="0" u="none" strike="noStrike" dirty="0">
                        <a:solidFill>
                          <a:srgbClr val="000000"/>
                        </a:solidFill>
                        <a:effectLst/>
                        <a:latin typeface="Calibri" panose="020F0502020204030204" pitchFamily="34" charset="0"/>
                      </a:endParaRPr>
                    </a:p>
                  </a:txBody>
                  <a:tcPr marL="7144" marR="7144" marT="7144" marB="0" anchor="ctr" anchorCtr="1"/>
                </a:tc>
                <a:tc>
                  <a:txBody>
                    <a:bodyPr/>
                    <a:lstStyle/>
                    <a:p>
                      <a:pPr algn="ctr" fontAlgn="ctr"/>
                      <a:r>
                        <a:rPr lang="en-US" sz="900" u="none" strike="noStrike" dirty="0">
                          <a:effectLst/>
                        </a:rPr>
                        <a:t>3</a:t>
                      </a:r>
                      <a:endParaRPr lang="en-US" sz="900" b="0" i="0" u="none" strike="noStrike" dirty="0">
                        <a:solidFill>
                          <a:srgbClr val="000000"/>
                        </a:solidFill>
                        <a:effectLst/>
                        <a:latin typeface="Calibri" panose="020F0502020204030204" pitchFamily="34" charset="0"/>
                      </a:endParaRPr>
                    </a:p>
                  </a:txBody>
                  <a:tcPr marL="7144" marR="7144" marT="7144" marB="0" anchor="ctr" anchorCtr="1"/>
                </a:tc>
                <a:tc>
                  <a:txBody>
                    <a:bodyPr/>
                    <a:lstStyle/>
                    <a:p>
                      <a:pPr algn="ctr" fontAlgn="ctr"/>
                      <a:r>
                        <a:rPr lang="en-US" sz="900" u="none" strike="noStrike" dirty="0">
                          <a:effectLst/>
                        </a:rPr>
                        <a:t>4</a:t>
                      </a:r>
                      <a:endParaRPr lang="en-US" sz="900" b="0" i="0" u="none" strike="noStrike" dirty="0">
                        <a:solidFill>
                          <a:srgbClr val="000000"/>
                        </a:solidFill>
                        <a:effectLst/>
                        <a:latin typeface="Calibri" panose="020F0502020204030204" pitchFamily="34" charset="0"/>
                      </a:endParaRPr>
                    </a:p>
                  </a:txBody>
                  <a:tcPr marL="7144" marR="7144" marT="7144" marB="0" anchor="ctr" anchorCtr="1"/>
                </a:tc>
                <a:tc>
                  <a:txBody>
                    <a:bodyPr/>
                    <a:lstStyle/>
                    <a:p>
                      <a:pPr algn="ctr" fontAlgn="ctr"/>
                      <a:r>
                        <a:rPr lang="en-US" sz="900" u="none" strike="noStrike" dirty="0">
                          <a:effectLst/>
                        </a:rPr>
                        <a:t>5</a:t>
                      </a:r>
                      <a:endParaRPr lang="en-US" sz="900" b="0" i="0" u="none" strike="noStrike" dirty="0">
                        <a:solidFill>
                          <a:srgbClr val="000000"/>
                        </a:solidFill>
                        <a:effectLst/>
                        <a:latin typeface="Calibri" panose="020F0502020204030204" pitchFamily="34" charset="0"/>
                      </a:endParaRPr>
                    </a:p>
                  </a:txBody>
                  <a:tcPr marL="7144" marR="7144" marT="7144" marB="0" anchor="ctr" anchorCtr="1"/>
                </a:tc>
                <a:extLst>
                  <a:ext uri="{0D108BD9-81ED-4DB2-BD59-A6C34878D82A}">
                    <a16:rowId xmlns:a16="http://schemas.microsoft.com/office/drawing/2014/main" val="1403495423"/>
                  </a:ext>
                </a:extLst>
              </a:tr>
              <a:tr h="214313">
                <a:tc>
                  <a:txBody>
                    <a:bodyPr/>
                    <a:lstStyle/>
                    <a:p>
                      <a:pPr algn="l" fontAlgn="b"/>
                      <a:endParaRPr lang="en-US" sz="800" b="0" i="0" u="none" strike="noStrike" dirty="0">
                        <a:solidFill>
                          <a:srgbClr val="000000"/>
                        </a:solidFill>
                        <a:effectLst/>
                        <a:latin typeface="Calibri" panose="020F0502020204030204" pitchFamily="34" charset="0"/>
                      </a:endParaRPr>
                    </a:p>
                  </a:txBody>
                  <a:tcPr marL="7144" marR="7144" marT="7144" marB="0" anchor="ctr" anchorCtr="1"/>
                </a:tc>
                <a:tc>
                  <a:txBody>
                    <a:bodyPr/>
                    <a:lstStyle/>
                    <a:p>
                      <a:pPr algn="l" fontAlgn="b"/>
                      <a:endParaRPr lang="en-US" sz="800" b="0" i="0" u="none" strike="noStrike" dirty="0">
                        <a:solidFill>
                          <a:srgbClr val="000000"/>
                        </a:solidFill>
                        <a:effectLst/>
                        <a:latin typeface="Calibri" panose="020F0502020204030204" pitchFamily="34" charset="0"/>
                      </a:endParaRPr>
                    </a:p>
                  </a:txBody>
                  <a:tcPr marL="7144" marR="7144" marT="7144" marB="0" anchor="ctr" anchorCtr="1"/>
                </a:tc>
                <a:tc gridSpan="5">
                  <a:txBody>
                    <a:bodyPr/>
                    <a:lstStyle/>
                    <a:p>
                      <a:pPr algn="ctr" fontAlgn="ctr"/>
                      <a:r>
                        <a:rPr lang="en-US" sz="1100" u="none" strike="noStrike" dirty="0">
                          <a:effectLst/>
                        </a:rPr>
                        <a:t>Consequences</a:t>
                      </a:r>
                      <a:endParaRPr lang="en-US" sz="1100" b="0" i="0" u="none" strike="noStrike" dirty="0">
                        <a:solidFill>
                          <a:srgbClr val="000000"/>
                        </a:solidFill>
                        <a:effectLst/>
                        <a:latin typeface="Calibri" panose="020F0502020204030204" pitchFamily="34" charset="0"/>
                      </a:endParaRPr>
                    </a:p>
                  </a:txBody>
                  <a:tcPr marL="7144" marR="7144" marT="7144" marB="0" anchor="ctr" anchorCtr="1"/>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86835399"/>
                  </a:ext>
                </a:extLst>
              </a:tr>
            </a:tbl>
          </a:graphicData>
        </a:graphic>
      </p:graphicFrame>
      <p:sp>
        <p:nvSpPr>
          <p:cNvPr id="5" name="Content Placeholder 4">
            <a:extLst>
              <a:ext uri="{FF2B5EF4-FFF2-40B4-BE49-F238E27FC236}">
                <a16:creationId xmlns:a16="http://schemas.microsoft.com/office/drawing/2014/main" id="{9DD28EF9-7AA5-4C3D-AB39-601BE201EE1E}"/>
              </a:ext>
            </a:extLst>
          </p:cNvPr>
          <p:cNvSpPr>
            <a:spLocks noGrp="1"/>
          </p:cNvSpPr>
          <p:nvPr>
            <p:ph sz="half" idx="2"/>
          </p:nvPr>
        </p:nvSpPr>
        <p:spPr>
          <a:xfrm>
            <a:off x="628650" y="1260042"/>
            <a:ext cx="4880919" cy="3595455"/>
          </a:xfrm>
        </p:spPr>
        <p:txBody>
          <a:bodyPr>
            <a:normAutofit lnSpcReduction="10000"/>
          </a:bodyPr>
          <a:lstStyle/>
          <a:p>
            <a:pPr marL="0" indent="0">
              <a:buNone/>
            </a:pPr>
            <a:r>
              <a:rPr lang="en-US" b="1" dirty="0">
                <a:solidFill>
                  <a:srgbClr val="FFFF00"/>
                </a:solidFill>
              </a:rPr>
              <a:t>Category:</a:t>
            </a:r>
            <a:r>
              <a:rPr lang="en-US" dirty="0">
                <a:solidFill>
                  <a:srgbClr val="FFFF00"/>
                </a:solidFill>
              </a:rPr>
              <a:t> </a:t>
            </a:r>
            <a:r>
              <a:rPr lang="en-US" dirty="0"/>
              <a:t>Technical</a:t>
            </a:r>
          </a:p>
          <a:p>
            <a:pPr marL="0" indent="0">
              <a:spcBef>
                <a:spcPts val="1350"/>
              </a:spcBef>
              <a:buNone/>
            </a:pPr>
            <a:r>
              <a:rPr lang="en-US" b="1" dirty="0">
                <a:solidFill>
                  <a:srgbClr val="FFFF00"/>
                </a:solidFill>
              </a:rPr>
              <a:t>Description:</a:t>
            </a:r>
            <a:r>
              <a:rPr lang="en-US" dirty="0">
                <a:solidFill>
                  <a:srgbClr val="FFFF00"/>
                </a:solidFill>
              </a:rPr>
              <a:t>  </a:t>
            </a:r>
          </a:p>
          <a:p>
            <a:pPr marL="0" indent="0">
              <a:buNone/>
            </a:pPr>
            <a:r>
              <a:rPr lang="en-US" sz="1800" dirty="0"/>
              <a:t>Need to procure sufficient mechanical engineering skills.</a:t>
            </a:r>
          </a:p>
          <a:p>
            <a:pPr marL="0" indent="0">
              <a:spcBef>
                <a:spcPts val="1350"/>
              </a:spcBef>
              <a:buNone/>
            </a:pPr>
            <a:r>
              <a:rPr lang="en-US" b="1" dirty="0">
                <a:solidFill>
                  <a:srgbClr val="FFFF00"/>
                </a:solidFill>
              </a:rPr>
              <a:t>Discussion:</a:t>
            </a:r>
          </a:p>
          <a:p>
            <a:pPr marL="0" indent="0">
              <a:buNone/>
            </a:pPr>
            <a:r>
              <a:rPr lang="en-US" sz="1800" dirty="0"/>
              <a:t>Mechanical engineering skills are crucial for launch and thermal considerations.</a:t>
            </a:r>
          </a:p>
          <a:p>
            <a:pPr marL="0" indent="0">
              <a:spcBef>
                <a:spcPts val="1350"/>
              </a:spcBef>
              <a:buNone/>
            </a:pPr>
            <a:r>
              <a:rPr lang="en-US" b="1" dirty="0">
                <a:solidFill>
                  <a:srgbClr val="FFFF00"/>
                </a:solidFill>
              </a:rPr>
              <a:t>Mitigation:</a:t>
            </a:r>
          </a:p>
          <a:p>
            <a:pPr marL="0" indent="0">
              <a:buNone/>
            </a:pPr>
            <a:r>
              <a:rPr lang="en-US" sz="1800" dirty="0"/>
              <a:t>Leverage current team expertise and seek additional help.</a:t>
            </a:r>
          </a:p>
        </p:txBody>
      </p:sp>
      <p:sp>
        <p:nvSpPr>
          <p:cNvPr id="14" name="TextBox 13">
            <a:extLst>
              <a:ext uri="{FF2B5EF4-FFF2-40B4-BE49-F238E27FC236}">
                <a16:creationId xmlns:a16="http://schemas.microsoft.com/office/drawing/2014/main" id="{07B5F8F7-AC6B-4C96-8B21-F0D9E2EEE1FB}"/>
              </a:ext>
            </a:extLst>
          </p:cNvPr>
          <p:cNvSpPr txBox="1"/>
          <p:nvPr/>
        </p:nvSpPr>
        <p:spPr>
          <a:xfrm>
            <a:off x="5676900" y="3655168"/>
            <a:ext cx="2838450" cy="1200329"/>
          </a:xfrm>
          <a:prstGeom prst="rect">
            <a:avLst/>
          </a:prstGeom>
          <a:noFill/>
        </p:spPr>
        <p:txBody>
          <a:bodyPr wrap="square" rtlCol="0">
            <a:spAutoFit/>
          </a:bodyPr>
          <a:lstStyle/>
          <a:p>
            <a:r>
              <a:rPr lang="en-US" b="1" dirty="0">
                <a:solidFill>
                  <a:srgbClr val="FFFF00"/>
                </a:solidFill>
              </a:rPr>
              <a:t>Risk Assessment: Medium</a:t>
            </a:r>
          </a:p>
          <a:p>
            <a:r>
              <a:rPr lang="en-US" dirty="0"/>
              <a:t>Likelihood: 3</a:t>
            </a:r>
          </a:p>
          <a:p>
            <a:r>
              <a:rPr lang="en-US" dirty="0"/>
              <a:t>Consequences: 4</a:t>
            </a:r>
            <a:endParaRPr lang="en-US" sz="1500" dirty="0"/>
          </a:p>
        </p:txBody>
      </p:sp>
    </p:spTree>
    <p:extLst>
      <p:ext uri="{BB962C8B-B14F-4D97-AF65-F5344CB8AC3E}">
        <p14:creationId xmlns:p14="http://schemas.microsoft.com/office/powerpoint/2010/main" val="216248628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421E4-C0E7-4B64-9250-A79E3A3C9C4A}"/>
              </a:ext>
            </a:extLst>
          </p:cNvPr>
          <p:cNvSpPr>
            <a:spLocks noGrp="1"/>
          </p:cNvSpPr>
          <p:nvPr>
            <p:ph type="title"/>
          </p:nvPr>
        </p:nvSpPr>
        <p:spPr>
          <a:xfrm>
            <a:off x="628650" y="273844"/>
            <a:ext cx="7886700" cy="497086"/>
          </a:xfrm>
        </p:spPr>
        <p:txBody>
          <a:bodyPr>
            <a:normAutofit fontScale="90000"/>
          </a:bodyPr>
          <a:lstStyle/>
          <a:p>
            <a:r>
              <a:rPr lang="en-US" sz="2700" dirty="0"/>
              <a:t>Risk: 8T Antenna Design Expertise</a:t>
            </a:r>
          </a:p>
        </p:txBody>
      </p:sp>
      <p:graphicFrame>
        <p:nvGraphicFramePr>
          <p:cNvPr id="11" name="Content Placeholder 10">
            <a:extLst>
              <a:ext uri="{FF2B5EF4-FFF2-40B4-BE49-F238E27FC236}">
                <a16:creationId xmlns:a16="http://schemas.microsoft.com/office/drawing/2014/main" id="{064C4846-FE6A-44FD-B59F-A3D143C86F94}"/>
              </a:ext>
            </a:extLst>
          </p:cNvPr>
          <p:cNvGraphicFramePr>
            <a:graphicFrameLocks noGrp="1"/>
          </p:cNvGraphicFramePr>
          <p:nvPr>
            <p:ph sz="half" idx="1"/>
          </p:nvPr>
        </p:nvGraphicFramePr>
        <p:xfrm>
          <a:off x="5727971" y="902405"/>
          <a:ext cx="2838450" cy="2750346"/>
        </p:xfrm>
        <a:graphic>
          <a:graphicData uri="http://schemas.openxmlformats.org/drawingml/2006/table">
            <a:tbl>
              <a:tblPr>
                <a:tableStyleId>{5C22544A-7EE6-4342-B048-85BDC9FD1C3A}</a:tableStyleId>
              </a:tblPr>
              <a:tblGrid>
                <a:gridCol w="228600">
                  <a:extLst>
                    <a:ext uri="{9D8B030D-6E8A-4147-A177-3AD203B41FA5}">
                      <a16:colId xmlns:a16="http://schemas.microsoft.com/office/drawing/2014/main" val="2307164707"/>
                    </a:ext>
                  </a:extLst>
                </a:gridCol>
                <a:gridCol w="228600">
                  <a:extLst>
                    <a:ext uri="{9D8B030D-6E8A-4147-A177-3AD203B41FA5}">
                      <a16:colId xmlns:a16="http://schemas.microsoft.com/office/drawing/2014/main" val="129119239"/>
                    </a:ext>
                  </a:extLst>
                </a:gridCol>
                <a:gridCol w="476250">
                  <a:extLst>
                    <a:ext uri="{9D8B030D-6E8A-4147-A177-3AD203B41FA5}">
                      <a16:colId xmlns:a16="http://schemas.microsoft.com/office/drawing/2014/main" val="3842737485"/>
                    </a:ext>
                  </a:extLst>
                </a:gridCol>
                <a:gridCol w="476250">
                  <a:extLst>
                    <a:ext uri="{9D8B030D-6E8A-4147-A177-3AD203B41FA5}">
                      <a16:colId xmlns:a16="http://schemas.microsoft.com/office/drawing/2014/main" val="980936840"/>
                    </a:ext>
                  </a:extLst>
                </a:gridCol>
                <a:gridCol w="476250">
                  <a:extLst>
                    <a:ext uri="{9D8B030D-6E8A-4147-A177-3AD203B41FA5}">
                      <a16:colId xmlns:a16="http://schemas.microsoft.com/office/drawing/2014/main" val="4000237620"/>
                    </a:ext>
                  </a:extLst>
                </a:gridCol>
                <a:gridCol w="476250">
                  <a:extLst>
                    <a:ext uri="{9D8B030D-6E8A-4147-A177-3AD203B41FA5}">
                      <a16:colId xmlns:a16="http://schemas.microsoft.com/office/drawing/2014/main" val="277634466"/>
                    </a:ext>
                  </a:extLst>
                </a:gridCol>
                <a:gridCol w="476250">
                  <a:extLst>
                    <a:ext uri="{9D8B030D-6E8A-4147-A177-3AD203B41FA5}">
                      <a16:colId xmlns:a16="http://schemas.microsoft.com/office/drawing/2014/main" val="3523621301"/>
                    </a:ext>
                  </a:extLst>
                </a:gridCol>
              </a:tblGrid>
              <a:tr h="464344">
                <a:tc rowSpan="5">
                  <a:txBody>
                    <a:bodyPr/>
                    <a:lstStyle/>
                    <a:p>
                      <a:pPr algn="ctr" fontAlgn="ctr"/>
                      <a:r>
                        <a:rPr lang="en-US" sz="1100" u="none" strike="noStrike" dirty="0">
                          <a:effectLst/>
                        </a:rPr>
                        <a:t>Likelihood</a:t>
                      </a:r>
                      <a:endParaRPr lang="en-US" sz="1100" b="0" i="0" u="none" strike="noStrike" dirty="0">
                        <a:solidFill>
                          <a:srgbClr val="000000"/>
                        </a:solidFill>
                        <a:effectLst/>
                        <a:latin typeface="Calibri" panose="020F0502020204030204" pitchFamily="34" charset="0"/>
                      </a:endParaRPr>
                    </a:p>
                  </a:txBody>
                  <a:tcPr marL="7144" marR="7144" marT="7144" marB="0" vert="vert270" anchor="ctr" anchorCtr="1"/>
                </a:tc>
                <a:tc>
                  <a:txBody>
                    <a:bodyPr/>
                    <a:lstStyle/>
                    <a:p>
                      <a:pPr algn="ctr" fontAlgn="ctr"/>
                      <a:r>
                        <a:rPr lang="en-US" sz="900" b="0" i="0" u="none" strike="noStrike" dirty="0">
                          <a:solidFill>
                            <a:srgbClr val="000000"/>
                          </a:solidFill>
                          <a:effectLst/>
                          <a:latin typeface="Calibri" panose="020F0502020204030204" pitchFamily="34" charset="0"/>
                        </a:rPr>
                        <a:t>5</a:t>
                      </a:r>
                    </a:p>
                  </a:txBody>
                  <a:tcPr marL="7144" marR="7144" marT="7144" marB="0" anchor="ctr" anchorCtr="1"/>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00B050"/>
                    </a:solidFill>
                  </a:tcPr>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FF00"/>
                    </a:solidFill>
                  </a:tcPr>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0000"/>
                    </a:solidFill>
                  </a:tcPr>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0000"/>
                    </a:solidFill>
                  </a:tcPr>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0000"/>
                    </a:solidFill>
                  </a:tcPr>
                </a:tc>
                <a:extLst>
                  <a:ext uri="{0D108BD9-81ED-4DB2-BD59-A6C34878D82A}">
                    <a16:rowId xmlns:a16="http://schemas.microsoft.com/office/drawing/2014/main" val="4189605034"/>
                  </a:ext>
                </a:extLst>
              </a:tr>
              <a:tr h="464344">
                <a:tc vMerge="1">
                  <a:txBody>
                    <a:bodyPr/>
                    <a:lstStyle/>
                    <a:p>
                      <a:endParaRPr lang="en-US"/>
                    </a:p>
                  </a:txBody>
                  <a:tcPr/>
                </a:tc>
                <a:tc>
                  <a:txBody>
                    <a:bodyPr/>
                    <a:lstStyle/>
                    <a:p>
                      <a:pPr algn="ctr" fontAlgn="ctr"/>
                      <a:r>
                        <a:rPr lang="en-US" sz="900" b="0" i="0" u="none" strike="noStrike" dirty="0">
                          <a:solidFill>
                            <a:srgbClr val="000000"/>
                          </a:solidFill>
                          <a:effectLst/>
                          <a:latin typeface="Calibri" panose="020F0502020204030204" pitchFamily="34" charset="0"/>
                        </a:rPr>
                        <a:t>4</a:t>
                      </a:r>
                    </a:p>
                  </a:txBody>
                  <a:tcPr marL="7144" marR="7144" marT="7144" marB="0" anchor="ctr" anchorCtr="1"/>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00B050"/>
                    </a:solidFill>
                  </a:tcPr>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FF00"/>
                    </a:solidFill>
                  </a:tcPr>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FF00"/>
                    </a:solidFill>
                  </a:tcPr>
                </a:tc>
                <a:tc>
                  <a:txBody>
                    <a:bodyPr/>
                    <a:lstStyle/>
                    <a:p>
                      <a:pPr algn="ctr" fontAlgn="b"/>
                      <a:r>
                        <a:rPr lang="en-US" sz="3000" b="0" i="0" u="none" strike="noStrike" dirty="0">
                          <a:solidFill>
                            <a:srgbClr val="000000"/>
                          </a:solidFill>
                          <a:effectLst/>
                          <a:latin typeface="Calibri" panose="020F0502020204030204" pitchFamily="34" charset="0"/>
                        </a:rPr>
                        <a:t>X</a:t>
                      </a:r>
                    </a:p>
                  </a:txBody>
                  <a:tcPr marL="7144" marR="7144" marT="7144" marB="0" anchor="ctr" anchorCtr="1">
                    <a:solidFill>
                      <a:srgbClr val="FF0000"/>
                    </a:solidFill>
                  </a:tcPr>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0000"/>
                    </a:solidFill>
                  </a:tcPr>
                </a:tc>
                <a:extLst>
                  <a:ext uri="{0D108BD9-81ED-4DB2-BD59-A6C34878D82A}">
                    <a16:rowId xmlns:a16="http://schemas.microsoft.com/office/drawing/2014/main" val="3565279087"/>
                  </a:ext>
                </a:extLst>
              </a:tr>
              <a:tr h="464344">
                <a:tc vMerge="1">
                  <a:txBody>
                    <a:bodyPr/>
                    <a:lstStyle/>
                    <a:p>
                      <a:endParaRPr lang="en-US"/>
                    </a:p>
                  </a:txBody>
                  <a:tcPr/>
                </a:tc>
                <a:tc>
                  <a:txBody>
                    <a:bodyPr/>
                    <a:lstStyle/>
                    <a:p>
                      <a:pPr algn="ctr" fontAlgn="ctr"/>
                      <a:r>
                        <a:rPr lang="en-US" sz="900" u="none" strike="noStrike" dirty="0">
                          <a:effectLst/>
                        </a:rPr>
                        <a:t>3</a:t>
                      </a:r>
                      <a:endParaRPr lang="en-US" sz="900" b="0" i="0" u="none" strike="noStrike" dirty="0">
                        <a:solidFill>
                          <a:srgbClr val="000000"/>
                        </a:solidFill>
                        <a:effectLst/>
                        <a:latin typeface="Calibri" panose="020F0502020204030204" pitchFamily="34" charset="0"/>
                      </a:endParaRPr>
                    </a:p>
                  </a:txBody>
                  <a:tcPr marL="7144" marR="7144" marT="7144" marB="0" anchor="ctr" anchorCtr="1"/>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00B050"/>
                    </a:solidFill>
                  </a:tcPr>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00B050"/>
                    </a:solidFill>
                  </a:tcPr>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FF00"/>
                    </a:solidFill>
                  </a:tcPr>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FF00"/>
                    </a:solidFill>
                  </a:tcPr>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0000"/>
                    </a:solidFill>
                  </a:tcPr>
                </a:tc>
                <a:extLst>
                  <a:ext uri="{0D108BD9-81ED-4DB2-BD59-A6C34878D82A}">
                    <a16:rowId xmlns:a16="http://schemas.microsoft.com/office/drawing/2014/main" val="3187706118"/>
                  </a:ext>
                </a:extLst>
              </a:tr>
              <a:tr h="464344">
                <a:tc vMerge="1">
                  <a:txBody>
                    <a:bodyPr/>
                    <a:lstStyle/>
                    <a:p>
                      <a:endParaRPr lang="en-US"/>
                    </a:p>
                  </a:txBody>
                  <a:tcPr/>
                </a:tc>
                <a:tc>
                  <a:txBody>
                    <a:bodyPr/>
                    <a:lstStyle/>
                    <a:p>
                      <a:pPr algn="ctr" fontAlgn="ctr"/>
                      <a:r>
                        <a:rPr lang="en-US" sz="900" b="0" i="0" u="none" strike="noStrike" dirty="0">
                          <a:solidFill>
                            <a:srgbClr val="000000"/>
                          </a:solidFill>
                          <a:effectLst/>
                          <a:latin typeface="Calibri" panose="020F0502020204030204" pitchFamily="34" charset="0"/>
                        </a:rPr>
                        <a:t>2</a:t>
                      </a:r>
                    </a:p>
                  </a:txBody>
                  <a:tcPr marL="7144" marR="7144" marT="7144" marB="0" anchor="ctr" anchorCtr="1"/>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00B050"/>
                    </a:solidFill>
                  </a:tcPr>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00B050"/>
                    </a:solidFill>
                  </a:tcPr>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FF00"/>
                    </a:solidFill>
                  </a:tcPr>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FF00"/>
                    </a:solidFill>
                  </a:tcPr>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FF00"/>
                    </a:solidFill>
                  </a:tcPr>
                </a:tc>
                <a:extLst>
                  <a:ext uri="{0D108BD9-81ED-4DB2-BD59-A6C34878D82A}">
                    <a16:rowId xmlns:a16="http://schemas.microsoft.com/office/drawing/2014/main" val="2280986859"/>
                  </a:ext>
                </a:extLst>
              </a:tr>
              <a:tr h="464344">
                <a:tc vMerge="1">
                  <a:txBody>
                    <a:bodyPr/>
                    <a:lstStyle/>
                    <a:p>
                      <a:endParaRPr lang="en-US"/>
                    </a:p>
                  </a:txBody>
                  <a:tcPr/>
                </a:tc>
                <a:tc>
                  <a:txBody>
                    <a:bodyPr/>
                    <a:lstStyle/>
                    <a:p>
                      <a:pPr algn="ctr" fontAlgn="ctr"/>
                      <a:r>
                        <a:rPr lang="en-US" sz="900" b="0" i="0" u="none" strike="noStrike" dirty="0">
                          <a:solidFill>
                            <a:srgbClr val="000000"/>
                          </a:solidFill>
                          <a:effectLst/>
                          <a:latin typeface="Calibri" panose="020F0502020204030204" pitchFamily="34" charset="0"/>
                        </a:rPr>
                        <a:t>1</a:t>
                      </a:r>
                    </a:p>
                  </a:txBody>
                  <a:tcPr marL="7144" marR="7144" marT="7144" marB="0" anchor="ctr" anchorCtr="1"/>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00B050"/>
                    </a:solidFill>
                  </a:tcPr>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00B050"/>
                    </a:solidFill>
                  </a:tcPr>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00B050"/>
                    </a:solidFill>
                  </a:tcPr>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00B050"/>
                    </a:solidFill>
                  </a:tcPr>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FF00"/>
                    </a:solidFill>
                  </a:tcPr>
                </a:tc>
                <a:extLst>
                  <a:ext uri="{0D108BD9-81ED-4DB2-BD59-A6C34878D82A}">
                    <a16:rowId xmlns:a16="http://schemas.microsoft.com/office/drawing/2014/main" val="2862173531"/>
                  </a:ext>
                </a:extLst>
              </a:tr>
              <a:tr h="214313">
                <a:tc>
                  <a:txBody>
                    <a:bodyPr/>
                    <a:lstStyle/>
                    <a:p>
                      <a:pPr algn="l" fontAlgn="ctr"/>
                      <a:endParaRPr lang="en-US" sz="800" b="0" i="0" u="none" strike="noStrike" dirty="0">
                        <a:solidFill>
                          <a:srgbClr val="000000"/>
                        </a:solidFill>
                        <a:effectLst/>
                        <a:latin typeface="Calibri" panose="020F0502020204030204" pitchFamily="34" charset="0"/>
                      </a:endParaRPr>
                    </a:p>
                  </a:txBody>
                  <a:tcPr marL="7144" marR="7144" marT="7144" marB="0" anchor="ctr" anchorCtr="1"/>
                </a:tc>
                <a:tc>
                  <a:txBody>
                    <a:bodyPr/>
                    <a:lstStyle/>
                    <a:p>
                      <a:pPr algn="l" fontAlgn="ctr"/>
                      <a:endParaRPr lang="en-US" sz="800" b="0" i="0" u="none" strike="noStrike" dirty="0">
                        <a:solidFill>
                          <a:srgbClr val="000000"/>
                        </a:solidFill>
                        <a:effectLst/>
                        <a:latin typeface="Calibri" panose="020F0502020204030204" pitchFamily="34" charset="0"/>
                      </a:endParaRPr>
                    </a:p>
                  </a:txBody>
                  <a:tcPr marL="7144" marR="7144" marT="7144" marB="0" anchor="ctr" anchorCtr="1"/>
                </a:tc>
                <a:tc>
                  <a:txBody>
                    <a:bodyPr/>
                    <a:lstStyle/>
                    <a:p>
                      <a:pPr algn="ctr" fontAlgn="ctr"/>
                      <a:r>
                        <a:rPr lang="en-US" sz="900" u="none" strike="noStrike" dirty="0">
                          <a:effectLst/>
                        </a:rPr>
                        <a:t>1</a:t>
                      </a:r>
                      <a:endParaRPr lang="en-US" sz="900" b="0" i="0" u="none" strike="noStrike" dirty="0">
                        <a:solidFill>
                          <a:srgbClr val="000000"/>
                        </a:solidFill>
                        <a:effectLst/>
                        <a:latin typeface="Calibri" panose="020F0502020204030204" pitchFamily="34" charset="0"/>
                      </a:endParaRPr>
                    </a:p>
                  </a:txBody>
                  <a:tcPr marL="7144" marR="7144" marT="7144" marB="0" anchor="ctr" anchorCtr="1"/>
                </a:tc>
                <a:tc>
                  <a:txBody>
                    <a:bodyPr/>
                    <a:lstStyle/>
                    <a:p>
                      <a:pPr algn="ctr" fontAlgn="ctr"/>
                      <a:r>
                        <a:rPr lang="en-US" sz="900" u="none" strike="noStrike" dirty="0">
                          <a:effectLst/>
                        </a:rPr>
                        <a:t>2</a:t>
                      </a:r>
                      <a:endParaRPr lang="en-US" sz="900" b="0" i="0" u="none" strike="noStrike" dirty="0">
                        <a:solidFill>
                          <a:srgbClr val="000000"/>
                        </a:solidFill>
                        <a:effectLst/>
                        <a:latin typeface="Calibri" panose="020F0502020204030204" pitchFamily="34" charset="0"/>
                      </a:endParaRPr>
                    </a:p>
                  </a:txBody>
                  <a:tcPr marL="7144" marR="7144" marT="7144" marB="0" anchor="ctr" anchorCtr="1"/>
                </a:tc>
                <a:tc>
                  <a:txBody>
                    <a:bodyPr/>
                    <a:lstStyle/>
                    <a:p>
                      <a:pPr algn="ctr" fontAlgn="ctr"/>
                      <a:r>
                        <a:rPr lang="en-US" sz="900" u="none" strike="noStrike" dirty="0">
                          <a:effectLst/>
                        </a:rPr>
                        <a:t>3</a:t>
                      </a:r>
                      <a:endParaRPr lang="en-US" sz="900" b="0" i="0" u="none" strike="noStrike" dirty="0">
                        <a:solidFill>
                          <a:srgbClr val="000000"/>
                        </a:solidFill>
                        <a:effectLst/>
                        <a:latin typeface="Calibri" panose="020F0502020204030204" pitchFamily="34" charset="0"/>
                      </a:endParaRPr>
                    </a:p>
                  </a:txBody>
                  <a:tcPr marL="7144" marR="7144" marT="7144" marB="0" anchor="ctr" anchorCtr="1"/>
                </a:tc>
                <a:tc>
                  <a:txBody>
                    <a:bodyPr/>
                    <a:lstStyle/>
                    <a:p>
                      <a:pPr algn="ctr" fontAlgn="ctr"/>
                      <a:r>
                        <a:rPr lang="en-US" sz="900" u="none" strike="noStrike" dirty="0">
                          <a:effectLst/>
                        </a:rPr>
                        <a:t>4</a:t>
                      </a:r>
                      <a:endParaRPr lang="en-US" sz="900" b="0" i="0" u="none" strike="noStrike" dirty="0">
                        <a:solidFill>
                          <a:srgbClr val="000000"/>
                        </a:solidFill>
                        <a:effectLst/>
                        <a:latin typeface="Calibri" panose="020F0502020204030204" pitchFamily="34" charset="0"/>
                      </a:endParaRPr>
                    </a:p>
                  </a:txBody>
                  <a:tcPr marL="7144" marR="7144" marT="7144" marB="0" anchor="ctr" anchorCtr="1"/>
                </a:tc>
                <a:tc>
                  <a:txBody>
                    <a:bodyPr/>
                    <a:lstStyle/>
                    <a:p>
                      <a:pPr algn="ctr" fontAlgn="ctr"/>
                      <a:r>
                        <a:rPr lang="en-US" sz="900" u="none" strike="noStrike" dirty="0">
                          <a:effectLst/>
                        </a:rPr>
                        <a:t>5</a:t>
                      </a:r>
                      <a:endParaRPr lang="en-US" sz="900" b="0" i="0" u="none" strike="noStrike" dirty="0">
                        <a:solidFill>
                          <a:srgbClr val="000000"/>
                        </a:solidFill>
                        <a:effectLst/>
                        <a:latin typeface="Calibri" panose="020F0502020204030204" pitchFamily="34" charset="0"/>
                      </a:endParaRPr>
                    </a:p>
                  </a:txBody>
                  <a:tcPr marL="7144" marR="7144" marT="7144" marB="0" anchor="ctr" anchorCtr="1"/>
                </a:tc>
                <a:extLst>
                  <a:ext uri="{0D108BD9-81ED-4DB2-BD59-A6C34878D82A}">
                    <a16:rowId xmlns:a16="http://schemas.microsoft.com/office/drawing/2014/main" val="1403495423"/>
                  </a:ext>
                </a:extLst>
              </a:tr>
              <a:tr h="214313">
                <a:tc>
                  <a:txBody>
                    <a:bodyPr/>
                    <a:lstStyle/>
                    <a:p>
                      <a:pPr algn="l" fontAlgn="b"/>
                      <a:endParaRPr lang="en-US" sz="800" b="0" i="0" u="none" strike="noStrike" dirty="0">
                        <a:solidFill>
                          <a:srgbClr val="000000"/>
                        </a:solidFill>
                        <a:effectLst/>
                        <a:latin typeface="Calibri" panose="020F0502020204030204" pitchFamily="34" charset="0"/>
                      </a:endParaRPr>
                    </a:p>
                  </a:txBody>
                  <a:tcPr marL="7144" marR="7144" marT="7144" marB="0" anchor="ctr" anchorCtr="1"/>
                </a:tc>
                <a:tc>
                  <a:txBody>
                    <a:bodyPr/>
                    <a:lstStyle/>
                    <a:p>
                      <a:pPr algn="l" fontAlgn="b"/>
                      <a:endParaRPr lang="en-US" sz="800" b="0" i="0" u="none" strike="noStrike" dirty="0">
                        <a:solidFill>
                          <a:srgbClr val="000000"/>
                        </a:solidFill>
                        <a:effectLst/>
                        <a:latin typeface="Calibri" panose="020F0502020204030204" pitchFamily="34" charset="0"/>
                      </a:endParaRPr>
                    </a:p>
                  </a:txBody>
                  <a:tcPr marL="7144" marR="7144" marT="7144" marB="0" anchor="ctr" anchorCtr="1"/>
                </a:tc>
                <a:tc gridSpan="5">
                  <a:txBody>
                    <a:bodyPr/>
                    <a:lstStyle/>
                    <a:p>
                      <a:pPr algn="ctr" fontAlgn="ctr"/>
                      <a:r>
                        <a:rPr lang="en-US" sz="1100" u="none" strike="noStrike" dirty="0">
                          <a:effectLst/>
                        </a:rPr>
                        <a:t>Consequences</a:t>
                      </a:r>
                      <a:endParaRPr lang="en-US" sz="1100" b="0" i="0" u="none" strike="noStrike" dirty="0">
                        <a:solidFill>
                          <a:srgbClr val="000000"/>
                        </a:solidFill>
                        <a:effectLst/>
                        <a:latin typeface="Calibri" panose="020F0502020204030204" pitchFamily="34" charset="0"/>
                      </a:endParaRPr>
                    </a:p>
                  </a:txBody>
                  <a:tcPr marL="7144" marR="7144" marT="7144" marB="0" anchor="ctr" anchorCtr="1"/>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86835399"/>
                  </a:ext>
                </a:extLst>
              </a:tr>
            </a:tbl>
          </a:graphicData>
        </a:graphic>
      </p:graphicFrame>
      <p:sp>
        <p:nvSpPr>
          <p:cNvPr id="5" name="Content Placeholder 4">
            <a:extLst>
              <a:ext uri="{FF2B5EF4-FFF2-40B4-BE49-F238E27FC236}">
                <a16:creationId xmlns:a16="http://schemas.microsoft.com/office/drawing/2014/main" id="{9DD28EF9-7AA5-4C3D-AB39-601BE201EE1E}"/>
              </a:ext>
            </a:extLst>
          </p:cNvPr>
          <p:cNvSpPr>
            <a:spLocks noGrp="1"/>
          </p:cNvSpPr>
          <p:nvPr>
            <p:ph sz="half" idx="2"/>
          </p:nvPr>
        </p:nvSpPr>
        <p:spPr>
          <a:xfrm>
            <a:off x="628650" y="1383459"/>
            <a:ext cx="4880919" cy="3595455"/>
          </a:xfrm>
        </p:spPr>
        <p:txBody>
          <a:bodyPr>
            <a:normAutofit lnSpcReduction="10000"/>
          </a:bodyPr>
          <a:lstStyle/>
          <a:p>
            <a:pPr marL="0" indent="0">
              <a:buNone/>
            </a:pPr>
            <a:r>
              <a:rPr lang="en-US" b="1" dirty="0">
                <a:solidFill>
                  <a:srgbClr val="FFFF00"/>
                </a:solidFill>
              </a:rPr>
              <a:t>Category:</a:t>
            </a:r>
            <a:r>
              <a:rPr lang="en-US" dirty="0">
                <a:solidFill>
                  <a:srgbClr val="FFFF00"/>
                </a:solidFill>
              </a:rPr>
              <a:t> </a:t>
            </a:r>
            <a:r>
              <a:rPr lang="en-US" dirty="0"/>
              <a:t>Technical</a:t>
            </a:r>
          </a:p>
          <a:p>
            <a:pPr marL="0" indent="0">
              <a:spcBef>
                <a:spcPts val="1350"/>
              </a:spcBef>
              <a:buNone/>
            </a:pPr>
            <a:r>
              <a:rPr lang="en-US" b="1" dirty="0">
                <a:solidFill>
                  <a:srgbClr val="FFFF00"/>
                </a:solidFill>
              </a:rPr>
              <a:t>Description:</a:t>
            </a:r>
            <a:r>
              <a:rPr lang="en-US" dirty="0">
                <a:solidFill>
                  <a:srgbClr val="FFFF00"/>
                </a:solidFill>
              </a:rPr>
              <a:t>  </a:t>
            </a:r>
          </a:p>
          <a:p>
            <a:pPr marL="0" indent="0">
              <a:buNone/>
            </a:pPr>
            <a:r>
              <a:rPr lang="en-US" sz="1800" dirty="0"/>
              <a:t>AREx team needs additional antenna design skills.</a:t>
            </a:r>
          </a:p>
          <a:p>
            <a:pPr marL="0" indent="0">
              <a:spcBef>
                <a:spcPts val="1350"/>
              </a:spcBef>
              <a:buNone/>
            </a:pPr>
            <a:r>
              <a:rPr lang="en-US" b="1" dirty="0">
                <a:solidFill>
                  <a:srgbClr val="FFFF00"/>
                </a:solidFill>
              </a:rPr>
              <a:t>Discussion:</a:t>
            </a:r>
          </a:p>
          <a:p>
            <a:pPr marL="0" indent="0">
              <a:buNone/>
            </a:pPr>
            <a:r>
              <a:rPr lang="en-US" sz="1800" dirty="0"/>
              <a:t>This will help ensure adequate link margin and is a mitigating factor for the Microwave RF Safety Hazards. </a:t>
            </a:r>
          </a:p>
          <a:p>
            <a:pPr marL="0" indent="0">
              <a:spcBef>
                <a:spcPts val="1350"/>
              </a:spcBef>
              <a:buNone/>
            </a:pPr>
            <a:r>
              <a:rPr lang="en-US" b="1" dirty="0">
                <a:solidFill>
                  <a:srgbClr val="FFFF00"/>
                </a:solidFill>
              </a:rPr>
              <a:t>Mitigation:</a:t>
            </a:r>
          </a:p>
          <a:p>
            <a:pPr marL="0" indent="0">
              <a:buNone/>
            </a:pPr>
            <a:r>
              <a:rPr lang="en-US" sz="1800" dirty="0"/>
              <a:t>Seek additional expertise and/or university outreach.</a:t>
            </a:r>
          </a:p>
        </p:txBody>
      </p:sp>
      <p:sp>
        <p:nvSpPr>
          <p:cNvPr id="14" name="TextBox 13">
            <a:extLst>
              <a:ext uri="{FF2B5EF4-FFF2-40B4-BE49-F238E27FC236}">
                <a16:creationId xmlns:a16="http://schemas.microsoft.com/office/drawing/2014/main" id="{07B5F8F7-AC6B-4C96-8B21-F0D9E2EEE1FB}"/>
              </a:ext>
            </a:extLst>
          </p:cNvPr>
          <p:cNvSpPr txBox="1"/>
          <p:nvPr/>
        </p:nvSpPr>
        <p:spPr>
          <a:xfrm>
            <a:off x="5676900" y="3655168"/>
            <a:ext cx="2838450" cy="923330"/>
          </a:xfrm>
          <a:prstGeom prst="rect">
            <a:avLst/>
          </a:prstGeom>
          <a:noFill/>
        </p:spPr>
        <p:txBody>
          <a:bodyPr wrap="square" rtlCol="0">
            <a:spAutoFit/>
          </a:bodyPr>
          <a:lstStyle/>
          <a:p>
            <a:r>
              <a:rPr lang="en-US" b="1" dirty="0">
                <a:solidFill>
                  <a:srgbClr val="FFFF00"/>
                </a:solidFill>
              </a:rPr>
              <a:t>Risk Assessment: High</a:t>
            </a:r>
          </a:p>
          <a:p>
            <a:r>
              <a:rPr lang="en-US" dirty="0"/>
              <a:t>Likelihood: 4</a:t>
            </a:r>
          </a:p>
          <a:p>
            <a:r>
              <a:rPr lang="en-US" dirty="0"/>
              <a:t>Consequences: 4</a:t>
            </a:r>
            <a:endParaRPr lang="en-US" sz="1500" dirty="0"/>
          </a:p>
        </p:txBody>
      </p:sp>
    </p:spTree>
    <p:extLst>
      <p:ext uri="{BB962C8B-B14F-4D97-AF65-F5344CB8AC3E}">
        <p14:creationId xmlns:p14="http://schemas.microsoft.com/office/powerpoint/2010/main" val="408912668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421E4-C0E7-4B64-9250-A79E3A3C9C4A}"/>
              </a:ext>
            </a:extLst>
          </p:cNvPr>
          <p:cNvSpPr>
            <a:spLocks noGrp="1"/>
          </p:cNvSpPr>
          <p:nvPr>
            <p:ph type="title"/>
          </p:nvPr>
        </p:nvSpPr>
        <p:spPr>
          <a:xfrm>
            <a:off x="628650" y="273844"/>
            <a:ext cx="7886700" cy="497086"/>
          </a:xfrm>
        </p:spPr>
        <p:txBody>
          <a:bodyPr>
            <a:normAutofit fontScale="90000"/>
          </a:bodyPr>
          <a:lstStyle/>
          <a:p>
            <a:r>
              <a:rPr lang="en-US" sz="2700" dirty="0"/>
              <a:t>Risk: 9T Gateway Manifest</a:t>
            </a:r>
          </a:p>
        </p:txBody>
      </p:sp>
      <p:graphicFrame>
        <p:nvGraphicFramePr>
          <p:cNvPr id="11" name="Content Placeholder 10">
            <a:extLst>
              <a:ext uri="{FF2B5EF4-FFF2-40B4-BE49-F238E27FC236}">
                <a16:creationId xmlns:a16="http://schemas.microsoft.com/office/drawing/2014/main" id="{064C4846-FE6A-44FD-B59F-A3D143C86F94}"/>
              </a:ext>
            </a:extLst>
          </p:cNvPr>
          <p:cNvGraphicFramePr>
            <a:graphicFrameLocks noGrp="1"/>
          </p:cNvGraphicFramePr>
          <p:nvPr>
            <p:ph sz="half" idx="1"/>
          </p:nvPr>
        </p:nvGraphicFramePr>
        <p:xfrm>
          <a:off x="5727971" y="902405"/>
          <a:ext cx="2838450" cy="2750346"/>
        </p:xfrm>
        <a:graphic>
          <a:graphicData uri="http://schemas.openxmlformats.org/drawingml/2006/table">
            <a:tbl>
              <a:tblPr>
                <a:tableStyleId>{5C22544A-7EE6-4342-B048-85BDC9FD1C3A}</a:tableStyleId>
              </a:tblPr>
              <a:tblGrid>
                <a:gridCol w="228600">
                  <a:extLst>
                    <a:ext uri="{9D8B030D-6E8A-4147-A177-3AD203B41FA5}">
                      <a16:colId xmlns:a16="http://schemas.microsoft.com/office/drawing/2014/main" val="2307164707"/>
                    </a:ext>
                  </a:extLst>
                </a:gridCol>
                <a:gridCol w="228600">
                  <a:extLst>
                    <a:ext uri="{9D8B030D-6E8A-4147-A177-3AD203B41FA5}">
                      <a16:colId xmlns:a16="http://schemas.microsoft.com/office/drawing/2014/main" val="129119239"/>
                    </a:ext>
                  </a:extLst>
                </a:gridCol>
                <a:gridCol w="476250">
                  <a:extLst>
                    <a:ext uri="{9D8B030D-6E8A-4147-A177-3AD203B41FA5}">
                      <a16:colId xmlns:a16="http://schemas.microsoft.com/office/drawing/2014/main" val="3842737485"/>
                    </a:ext>
                  </a:extLst>
                </a:gridCol>
                <a:gridCol w="476250">
                  <a:extLst>
                    <a:ext uri="{9D8B030D-6E8A-4147-A177-3AD203B41FA5}">
                      <a16:colId xmlns:a16="http://schemas.microsoft.com/office/drawing/2014/main" val="980936840"/>
                    </a:ext>
                  </a:extLst>
                </a:gridCol>
                <a:gridCol w="476250">
                  <a:extLst>
                    <a:ext uri="{9D8B030D-6E8A-4147-A177-3AD203B41FA5}">
                      <a16:colId xmlns:a16="http://schemas.microsoft.com/office/drawing/2014/main" val="4000237620"/>
                    </a:ext>
                  </a:extLst>
                </a:gridCol>
                <a:gridCol w="476250">
                  <a:extLst>
                    <a:ext uri="{9D8B030D-6E8A-4147-A177-3AD203B41FA5}">
                      <a16:colId xmlns:a16="http://schemas.microsoft.com/office/drawing/2014/main" val="277634466"/>
                    </a:ext>
                  </a:extLst>
                </a:gridCol>
                <a:gridCol w="476250">
                  <a:extLst>
                    <a:ext uri="{9D8B030D-6E8A-4147-A177-3AD203B41FA5}">
                      <a16:colId xmlns:a16="http://schemas.microsoft.com/office/drawing/2014/main" val="3523621301"/>
                    </a:ext>
                  </a:extLst>
                </a:gridCol>
              </a:tblGrid>
              <a:tr h="464344">
                <a:tc rowSpan="5">
                  <a:txBody>
                    <a:bodyPr/>
                    <a:lstStyle/>
                    <a:p>
                      <a:pPr algn="ctr" fontAlgn="ctr"/>
                      <a:r>
                        <a:rPr lang="en-US" sz="1100" u="none" strike="noStrike" dirty="0">
                          <a:effectLst/>
                        </a:rPr>
                        <a:t>Likelihood</a:t>
                      </a:r>
                      <a:endParaRPr lang="en-US" sz="1100" b="0" i="0" u="none" strike="noStrike" dirty="0">
                        <a:solidFill>
                          <a:srgbClr val="000000"/>
                        </a:solidFill>
                        <a:effectLst/>
                        <a:latin typeface="Calibri" panose="020F0502020204030204" pitchFamily="34" charset="0"/>
                      </a:endParaRPr>
                    </a:p>
                  </a:txBody>
                  <a:tcPr marL="7144" marR="7144" marT="7144" marB="0" vert="vert270" anchor="ctr" anchorCtr="1"/>
                </a:tc>
                <a:tc>
                  <a:txBody>
                    <a:bodyPr/>
                    <a:lstStyle/>
                    <a:p>
                      <a:pPr algn="ctr" fontAlgn="ctr"/>
                      <a:r>
                        <a:rPr lang="en-US" sz="900" b="0" i="0" u="none" strike="noStrike" dirty="0">
                          <a:solidFill>
                            <a:srgbClr val="000000"/>
                          </a:solidFill>
                          <a:effectLst/>
                          <a:latin typeface="Calibri" panose="020F0502020204030204" pitchFamily="34" charset="0"/>
                        </a:rPr>
                        <a:t>5</a:t>
                      </a:r>
                    </a:p>
                  </a:txBody>
                  <a:tcPr marL="7144" marR="7144" marT="7144" marB="0" anchor="ctr" anchorCtr="1"/>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00B050"/>
                    </a:solidFill>
                  </a:tcPr>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FF00"/>
                    </a:solidFill>
                  </a:tcPr>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0000"/>
                    </a:solidFill>
                  </a:tcPr>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0000"/>
                    </a:solidFill>
                  </a:tcPr>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0000"/>
                    </a:solidFill>
                  </a:tcPr>
                </a:tc>
                <a:extLst>
                  <a:ext uri="{0D108BD9-81ED-4DB2-BD59-A6C34878D82A}">
                    <a16:rowId xmlns:a16="http://schemas.microsoft.com/office/drawing/2014/main" val="4189605034"/>
                  </a:ext>
                </a:extLst>
              </a:tr>
              <a:tr h="464344">
                <a:tc vMerge="1">
                  <a:txBody>
                    <a:bodyPr/>
                    <a:lstStyle/>
                    <a:p>
                      <a:endParaRPr lang="en-US"/>
                    </a:p>
                  </a:txBody>
                  <a:tcPr/>
                </a:tc>
                <a:tc>
                  <a:txBody>
                    <a:bodyPr/>
                    <a:lstStyle/>
                    <a:p>
                      <a:pPr algn="ctr" fontAlgn="ctr"/>
                      <a:r>
                        <a:rPr lang="en-US" sz="900" b="0" i="0" u="none" strike="noStrike" dirty="0">
                          <a:solidFill>
                            <a:srgbClr val="000000"/>
                          </a:solidFill>
                          <a:effectLst/>
                          <a:latin typeface="Calibri" panose="020F0502020204030204" pitchFamily="34" charset="0"/>
                        </a:rPr>
                        <a:t>4</a:t>
                      </a:r>
                    </a:p>
                  </a:txBody>
                  <a:tcPr marL="7144" marR="7144" marT="7144" marB="0" anchor="ctr" anchorCtr="1"/>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00B050"/>
                    </a:solidFill>
                  </a:tcPr>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FF00"/>
                    </a:solidFill>
                  </a:tcPr>
                </a:tc>
                <a:tc>
                  <a:txBody>
                    <a:bodyPr/>
                    <a:lstStyle/>
                    <a:p>
                      <a:pPr algn="ctr" fontAlgn="b"/>
                      <a:r>
                        <a:rPr lang="en-US" sz="3000" b="0" i="0" u="none" strike="noStrike" dirty="0">
                          <a:solidFill>
                            <a:srgbClr val="000000"/>
                          </a:solidFill>
                          <a:effectLst/>
                          <a:latin typeface="Calibri" panose="020F0502020204030204" pitchFamily="34" charset="0"/>
                        </a:rPr>
                        <a:t>X</a:t>
                      </a:r>
                    </a:p>
                  </a:txBody>
                  <a:tcPr marL="7144" marR="7144" marT="7144" marB="0" anchor="ctr" anchorCtr="1">
                    <a:solidFill>
                      <a:srgbClr val="FFFF00"/>
                    </a:solidFill>
                  </a:tcPr>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0000"/>
                    </a:solidFill>
                  </a:tcPr>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0000"/>
                    </a:solidFill>
                  </a:tcPr>
                </a:tc>
                <a:extLst>
                  <a:ext uri="{0D108BD9-81ED-4DB2-BD59-A6C34878D82A}">
                    <a16:rowId xmlns:a16="http://schemas.microsoft.com/office/drawing/2014/main" val="3565279087"/>
                  </a:ext>
                </a:extLst>
              </a:tr>
              <a:tr h="464344">
                <a:tc vMerge="1">
                  <a:txBody>
                    <a:bodyPr/>
                    <a:lstStyle/>
                    <a:p>
                      <a:endParaRPr lang="en-US"/>
                    </a:p>
                  </a:txBody>
                  <a:tcPr/>
                </a:tc>
                <a:tc>
                  <a:txBody>
                    <a:bodyPr/>
                    <a:lstStyle/>
                    <a:p>
                      <a:pPr algn="ctr" fontAlgn="ctr"/>
                      <a:r>
                        <a:rPr lang="en-US" sz="900" u="none" strike="noStrike" dirty="0">
                          <a:effectLst/>
                        </a:rPr>
                        <a:t>3</a:t>
                      </a:r>
                      <a:endParaRPr lang="en-US" sz="900" b="0" i="0" u="none" strike="noStrike" dirty="0">
                        <a:solidFill>
                          <a:srgbClr val="000000"/>
                        </a:solidFill>
                        <a:effectLst/>
                        <a:latin typeface="Calibri" panose="020F0502020204030204" pitchFamily="34" charset="0"/>
                      </a:endParaRPr>
                    </a:p>
                  </a:txBody>
                  <a:tcPr marL="7144" marR="7144" marT="7144" marB="0" anchor="ctr" anchorCtr="1"/>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00B050"/>
                    </a:solidFill>
                  </a:tcPr>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00B050"/>
                    </a:solidFill>
                  </a:tcPr>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FF00"/>
                    </a:solidFill>
                  </a:tcPr>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FF00"/>
                    </a:solidFill>
                  </a:tcPr>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0000"/>
                    </a:solidFill>
                  </a:tcPr>
                </a:tc>
                <a:extLst>
                  <a:ext uri="{0D108BD9-81ED-4DB2-BD59-A6C34878D82A}">
                    <a16:rowId xmlns:a16="http://schemas.microsoft.com/office/drawing/2014/main" val="3187706118"/>
                  </a:ext>
                </a:extLst>
              </a:tr>
              <a:tr h="464344">
                <a:tc vMerge="1">
                  <a:txBody>
                    <a:bodyPr/>
                    <a:lstStyle/>
                    <a:p>
                      <a:endParaRPr lang="en-US"/>
                    </a:p>
                  </a:txBody>
                  <a:tcPr/>
                </a:tc>
                <a:tc>
                  <a:txBody>
                    <a:bodyPr/>
                    <a:lstStyle/>
                    <a:p>
                      <a:pPr algn="ctr" fontAlgn="ctr"/>
                      <a:r>
                        <a:rPr lang="en-US" sz="900" b="0" i="0" u="none" strike="noStrike" dirty="0">
                          <a:solidFill>
                            <a:srgbClr val="000000"/>
                          </a:solidFill>
                          <a:effectLst/>
                          <a:latin typeface="Calibri" panose="020F0502020204030204" pitchFamily="34" charset="0"/>
                        </a:rPr>
                        <a:t>2</a:t>
                      </a:r>
                    </a:p>
                  </a:txBody>
                  <a:tcPr marL="7144" marR="7144" marT="7144" marB="0" anchor="ctr" anchorCtr="1"/>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00B050"/>
                    </a:solidFill>
                  </a:tcPr>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00B050"/>
                    </a:solidFill>
                  </a:tcPr>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FF00"/>
                    </a:solidFill>
                  </a:tcPr>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FF00"/>
                    </a:solidFill>
                  </a:tcPr>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FF00"/>
                    </a:solidFill>
                  </a:tcPr>
                </a:tc>
                <a:extLst>
                  <a:ext uri="{0D108BD9-81ED-4DB2-BD59-A6C34878D82A}">
                    <a16:rowId xmlns:a16="http://schemas.microsoft.com/office/drawing/2014/main" val="2280986859"/>
                  </a:ext>
                </a:extLst>
              </a:tr>
              <a:tr h="464344">
                <a:tc vMerge="1">
                  <a:txBody>
                    <a:bodyPr/>
                    <a:lstStyle/>
                    <a:p>
                      <a:endParaRPr lang="en-US"/>
                    </a:p>
                  </a:txBody>
                  <a:tcPr/>
                </a:tc>
                <a:tc>
                  <a:txBody>
                    <a:bodyPr/>
                    <a:lstStyle/>
                    <a:p>
                      <a:pPr algn="ctr" fontAlgn="ctr"/>
                      <a:r>
                        <a:rPr lang="en-US" sz="900" b="0" i="0" u="none" strike="noStrike" dirty="0">
                          <a:solidFill>
                            <a:srgbClr val="000000"/>
                          </a:solidFill>
                          <a:effectLst/>
                          <a:latin typeface="Calibri" panose="020F0502020204030204" pitchFamily="34" charset="0"/>
                        </a:rPr>
                        <a:t>1</a:t>
                      </a:r>
                    </a:p>
                  </a:txBody>
                  <a:tcPr marL="7144" marR="7144" marT="7144" marB="0" anchor="ctr" anchorCtr="1"/>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00B050"/>
                    </a:solidFill>
                  </a:tcPr>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00B050"/>
                    </a:solidFill>
                  </a:tcPr>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00B050"/>
                    </a:solidFill>
                  </a:tcPr>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00B050"/>
                    </a:solidFill>
                  </a:tcPr>
                </a:tc>
                <a:tc>
                  <a:txBody>
                    <a:bodyPr/>
                    <a:lstStyle/>
                    <a:p>
                      <a:pPr algn="ctr" fontAlgn="b"/>
                      <a:endParaRPr lang="en-US" sz="3000" b="0" i="0" u="none" strike="noStrike" dirty="0">
                        <a:solidFill>
                          <a:srgbClr val="000000"/>
                        </a:solidFill>
                        <a:effectLst/>
                        <a:latin typeface="Calibri" panose="020F0502020204030204" pitchFamily="34" charset="0"/>
                      </a:endParaRPr>
                    </a:p>
                  </a:txBody>
                  <a:tcPr marL="7144" marR="7144" marT="7144" marB="0" anchor="ctr" anchorCtr="1">
                    <a:solidFill>
                      <a:srgbClr val="FFFF00"/>
                    </a:solidFill>
                  </a:tcPr>
                </a:tc>
                <a:extLst>
                  <a:ext uri="{0D108BD9-81ED-4DB2-BD59-A6C34878D82A}">
                    <a16:rowId xmlns:a16="http://schemas.microsoft.com/office/drawing/2014/main" val="2862173531"/>
                  </a:ext>
                </a:extLst>
              </a:tr>
              <a:tr h="214313">
                <a:tc>
                  <a:txBody>
                    <a:bodyPr/>
                    <a:lstStyle/>
                    <a:p>
                      <a:pPr algn="l" fontAlgn="ctr"/>
                      <a:endParaRPr lang="en-US" sz="800" b="0" i="0" u="none" strike="noStrike" dirty="0">
                        <a:solidFill>
                          <a:srgbClr val="000000"/>
                        </a:solidFill>
                        <a:effectLst/>
                        <a:latin typeface="Calibri" panose="020F0502020204030204" pitchFamily="34" charset="0"/>
                      </a:endParaRPr>
                    </a:p>
                  </a:txBody>
                  <a:tcPr marL="7144" marR="7144" marT="7144" marB="0" anchor="ctr" anchorCtr="1"/>
                </a:tc>
                <a:tc>
                  <a:txBody>
                    <a:bodyPr/>
                    <a:lstStyle/>
                    <a:p>
                      <a:pPr algn="l" fontAlgn="ctr"/>
                      <a:endParaRPr lang="en-US" sz="800" b="0" i="0" u="none" strike="noStrike" dirty="0">
                        <a:solidFill>
                          <a:srgbClr val="000000"/>
                        </a:solidFill>
                        <a:effectLst/>
                        <a:latin typeface="Calibri" panose="020F0502020204030204" pitchFamily="34" charset="0"/>
                      </a:endParaRPr>
                    </a:p>
                  </a:txBody>
                  <a:tcPr marL="7144" marR="7144" marT="7144" marB="0" anchor="ctr" anchorCtr="1"/>
                </a:tc>
                <a:tc>
                  <a:txBody>
                    <a:bodyPr/>
                    <a:lstStyle/>
                    <a:p>
                      <a:pPr algn="ctr" fontAlgn="ctr"/>
                      <a:r>
                        <a:rPr lang="en-US" sz="900" u="none" strike="noStrike" dirty="0">
                          <a:effectLst/>
                        </a:rPr>
                        <a:t>1</a:t>
                      </a:r>
                      <a:endParaRPr lang="en-US" sz="900" b="0" i="0" u="none" strike="noStrike" dirty="0">
                        <a:solidFill>
                          <a:srgbClr val="000000"/>
                        </a:solidFill>
                        <a:effectLst/>
                        <a:latin typeface="Calibri" panose="020F0502020204030204" pitchFamily="34" charset="0"/>
                      </a:endParaRPr>
                    </a:p>
                  </a:txBody>
                  <a:tcPr marL="7144" marR="7144" marT="7144" marB="0" anchor="ctr" anchorCtr="1"/>
                </a:tc>
                <a:tc>
                  <a:txBody>
                    <a:bodyPr/>
                    <a:lstStyle/>
                    <a:p>
                      <a:pPr algn="ctr" fontAlgn="ctr"/>
                      <a:r>
                        <a:rPr lang="en-US" sz="900" u="none" strike="noStrike" dirty="0">
                          <a:effectLst/>
                        </a:rPr>
                        <a:t>2</a:t>
                      </a:r>
                      <a:endParaRPr lang="en-US" sz="900" b="0" i="0" u="none" strike="noStrike" dirty="0">
                        <a:solidFill>
                          <a:srgbClr val="000000"/>
                        </a:solidFill>
                        <a:effectLst/>
                        <a:latin typeface="Calibri" panose="020F0502020204030204" pitchFamily="34" charset="0"/>
                      </a:endParaRPr>
                    </a:p>
                  </a:txBody>
                  <a:tcPr marL="7144" marR="7144" marT="7144" marB="0" anchor="ctr" anchorCtr="1"/>
                </a:tc>
                <a:tc>
                  <a:txBody>
                    <a:bodyPr/>
                    <a:lstStyle/>
                    <a:p>
                      <a:pPr algn="ctr" fontAlgn="ctr"/>
                      <a:r>
                        <a:rPr lang="en-US" sz="900" u="none" strike="noStrike" dirty="0">
                          <a:effectLst/>
                        </a:rPr>
                        <a:t>3</a:t>
                      </a:r>
                      <a:endParaRPr lang="en-US" sz="900" b="0" i="0" u="none" strike="noStrike" dirty="0">
                        <a:solidFill>
                          <a:srgbClr val="000000"/>
                        </a:solidFill>
                        <a:effectLst/>
                        <a:latin typeface="Calibri" panose="020F0502020204030204" pitchFamily="34" charset="0"/>
                      </a:endParaRPr>
                    </a:p>
                  </a:txBody>
                  <a:tcPr marL="7144" marR="7144" marT="7144" marB="0" anchor="ctr" anchorCtr="1"/>
                </a:tc>
                <a:tc>
                  <a:txBody>
                    <a:bodyPr/>
                    <a:lstStyle/>
                    <a:p>
                      <a:pPr algn="ctr" fontAlgn="ctr"/>
                      <a:r>
                        <a:rPr lang="en-US" sz="900" u="none" strike="noStrike" dirty="0">
                          <a:effectLst/>
                        </a:rPr>
                        <a:t>4</a:t>
                      </a:r>
                      <a:endParaRPr lang="en-US" sz="900" b="0" i="0" u="none" strike="noStrike" dirty="0">
                        <a:solidFill>
                          <a:srgbClr val="000000"/>
                        </a:solidFill>
                        <a:effectLst/>
                        <a:latin typeface="Calibri" panose="020F0502020204030204" pitchFamily="34" charset="0"/>
                      </a:endParaRPr>
                    </a:p>
                  </a:txBody>
                  <a:tcPr marL="7144" marR="7144" marT="7144" marB="0" anchor="ctr" anchorCtr="1"/>
                </a:tc>
                <a:tc>
                  <a:txBody>
                    <a:bodyPr/>
                    <a:lstStyle/>
                    <a:p>
                      <a:pPr algn="ctr" fontAlgn="ctr"/>
                      <a:r>
                        <a:rPr lang="en-US" sz="900" u="none" strike="noStrike" dirty="0">
                          <a:effectLst/>
                        </a:rPr>
                        <a:t>5</a:t>
                      </a:r>
                      <a:endParaRPr lang="en-US" sz="900" b="0" i="0" u="none" strike="noStrike" dirty="0">
                        <a:solidFill>
                          <a:srgbClr val="000000"/>
                        </a:solidFill>
                        <a:effectLst/>
                        <a:latin typeface="Calibri" panose="020F0502020204030204" pitchFamily="34" charset="0"/>
                      </a:endParaRPr>
                    </a:p>
                  </a:txBody>
                  <a:tcPr marL="7144" marR="7144" marT="7144" marB="0" anchor="ctr" anchorCtr="1"/>
                </a:tc>
                <a:extLst>
                  <a:ext uri="{0D108BD9-81ED-4DB2-BD59-A6C34878D82A}">
                    <a16:rowId xmlns:a16="http://schemas.microsoft.com/office/drawing/2014/main" val="1403495423"/>
                  </a:ext>
                </a:extLst>
              </a:tr>
              <a:tr h="214313">
                <a:tc>
                  <a:txBody>
                    <a:bodyPr/>
                    <a:lstStyle/>
                    <a:p>
                      <a:pPr algn="l" fontAlgn="b"/>
                      <a:endParaRPr lang="en-US" sz="800" b="0" i="0" u="none" strike="noStrike" dirty="0">
                        <a:solidFill>
                          <a:srgbClr val="000000"/>
                        </a:solidFill>
                        <a:effectLst/>
                        <a:latin typeface="Calibri" panose="020F0502020204030204" pitchFamily="34" charset="0"/>
                      </a:endParaRPr>
                    </a:p>
                  </a:txBody>
                  <a:tcPr marL="7144" marR="7144" marT="7144" marB="0" anchor="ctr" anchorCtr="1"/>
                </a:tc>
                <a:tc>
                  <a:txBody>
                    <a:bodyPr/>
                    <a:lstStyle/>
                    <a:p>
                      <a:pPr algn="l" fontAlgn="b"/>
                      <a:endParaRPr lang="en-US" sz="800" b="0" i="0" u="none" strike="noStrike" dirty="0">
                        <a:solidFill>
                          <a:srgbClr val="000000"/>
                        </a:solidFill>
                        <a:effectLst/>
                        <a:latin typeface="Calibri" panose="020F0502020204030204" pitchFamily="34" charset="0"/>
                      </a:endParaRPr>
                    </a:p>
                  </a:txBody>
                  <a:tcPr marL="7144" marR="7144" marT="7144" marB="0" anchor="ctr" anchorCtr="1"/>
                </a:tc>
                <a:tc gridSpan="5">
                  <a:txBody>
                    <a:bodyPr/>
                    <a:lstStyle/>
                    <a:p>
                      <a:pPr algn="ctr" fontAlgn="ctr"/>
                      <a:r>
                        <a:rPr lang="en-US" sz="1100" u="none" strike="noStrike" dirty="0">
                          <a:effectLst/>
                        </a:rPr>
                        <a:t>Consequences</a:t>
                      </a:r>
                      <a:endParaRPr lang="en-US" sz="1100" b="0" i="0" u="none" strike="noStrike" dirty="0">
                        <a:solidFill>
                          <a:srgbClr val="000000"/>
                        </a:solidFill>
                        <a:effectLst/>
                        <a:latin typeface="Calibri" panose="020F0502020204030204" pitchFamily="34" charset="0"/>
                      </a:endParaRPr>
                    </a:p>
                  </a:txBody>
                  <a:tcPr marL="7144" marR="7144" marT="7144" marB="0" anchor="ctr" anchorCtr="1"/>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86835399"/>
                  </a:ext>
                </a:extLst>
              </a:tr>
            </a:tbl>
          </a:graphicData>
        </a:graphic>
      </p:graphicFrame>
      <p:sp>
        <p:nvSpPr>
          <p:cNvPr id="5" name="Content Placeholder 4">
            <a:extLst>
              <a:ext uri="{FF2B5EF4-FFF2-40B4-BE49-F238E27FC236}">
                <a16:creationId xmlns:a16="http://schemas.microsoft.com/office/drawing/2014/main" id="{9DD28EF9-7AA5-4C3D-AB39-601BE201EE1E}"/>
              </a:ext>
            </a:extLst>
          </p:cNvPr>
          <p:cNvSpPr>
            <a:spLocks noGrp="1"/>
          </p:cNvSpPr>
          <p:nvPr>
            <p:ph sz="half" idx="2"/>
          </p:nvPr>
        </p:nvSpPr>
        <p:spPr>
          <a:xfrm>
            <a:off x="518823" y="1260042"/>
            <a:ext cx="4880919" cy="3595455"/>
          </a:xfrm>
        </p:spPr>
        <p:txBody>
          <a:bodyPr>
            <a:normAutofit lnSpcReduction="10000"/>
          </a:bodyPr>
          <a:lstStyle/>
          <a:p>
            <a:pPr marL="0" indent="0">
              <a:buNone/>
            </a:pPr>
            <a:r>
              <a:rPr lang="en-US" b="1" dirty="0">
                <a:solidFill>
                  <a:srgbClr val="FFFF00"/>
                </a:solidFill>
              </a:rPr>
              <a:t>Category:</a:t>
            </a:r>
            <a:r>
              <a:rPr lang="en-US" dirty="0"/>
              <a:t> Technical</a:t>
            </a:r>
          </a:p>
          <a:p>
            <a:pPr marL="0" indent="0">
              <a:spcBef>
                <a:spcPts val="1350"/>
              </a:spcBef>
              <a:buNone/>
            </a:pPr>
            <a:r>
              <a:rPr lang="en-US" b="1" dirty="0">
                <a:solidFill>
                  <a:srgbClr val="FFFF00"/>
                </a:solidFill>
              </a:rPr>
              <a:t>Description:</a:t>
            </a:r>
            <a:r>
              <a:rPr lang="en-US" dirty="0">
                <a:solidFill>
                  <a:srgbClr val="FFFF00"/>
                </a:solidFill>
              </a:rPr>
              <a:t>  </a:t>
            </a:r>
          </a:p>
          <a:p>
            <a:pPr marL="0" indent="0">
              <a:buNone/>
            </a:pPr>
            <a:r>
              <a:rPr lang="en-US" sz="1800" dirty="0"/>
              <a:t>Design, fabrication, testing, and qualification must be complete before launch date.</a:t>
            </a:r>
          </a:p>
          <a:p>
            <a:pPr marL="0" indent="0">
              <a:spcBef>
                <a:spcPts val="1350"/>
              </a:spcBef>
              <a:buNone/>
            </a:pPr>
            <a:r>
              <a:rPr lang="en-US" b="1" dirty="0">
                <a:solidFill>
                  <a:srgbClr val="FFFF00"/>
                </a:solidFill>
              </a:rPr>
              <a:t>Discussion:</a:t>
            </a:r>
          </a:p>
          <a:p>
            <a:pPr marL="0" indent="0">
              <a:buNone/>
            </a:pPr>
            <a:r>
              <a:rPr lang="en-US" sz="1800" dirty="0"/>
              <a:t>Many difficult milestones must be achieved for desired operational date.</a:t>
            </a:r>
          </a:p>
          <a:p>
            <a:pPr marL="0" indent="0">
              <a:spcBef>
                <a:spcPts val="1350"/>
              </a:spcBef>
              <a:buNone/>
            </a:pPr>
            <a:r>
              <a:rPr lang="en-US" b="1" dirty="0">
                <a:solidFill>
                  <a:srgbClr val="FFFF00"/>
                </a:solidFill>
              </a:rPr>
              <a:t>Mitigation:</a:t>
            </a:r>
          </a:p>
          <a:p>
            <a:pPr marL="0" indent="0">
              <a:buNone/>
            </a:pPr>
            <a:r>
              <a:rPr lang="en-US" sz="1800" dirty="0"/>
              <a:t>Leverage ARISS experience and nurture benefits of AREx with NASA.</a:t>
            </a:r>
          </a:p>
        </p:txBody>
      </p:sp>
      <p:sp>
        <p:nvSpPr>
          <p:cNvPr id="14" name="TextBox 13">
            <a:extLst>
              <a:ext uri="{FF2B5EF4-FFF2-40B4-BE49-F238E27FC236}">
                <a16:creationId xmlns:a16="http://schemas.microsoft.com/office/drawing/2014/main" id="{07B5F8F7-AC6B-4C96-8B21-F0D9E2EEE1FB}"/>
              </a:ext>
            </a:extLst>
          </p:cNvPr>
          <p:cNvSpPr txBox="1"/>
          <p:nvPr/>
        </p:nvSpPr>
        <p:spPr>
          <a:xfrm>
            <a:off x="5676900" y="3655168"/>
            <a:ext cx="2838450" cy="1200329"/>
          </a:xfrm>
          <a:prstGeom prst="rect">
            <a:avLst/>
          </a:prstGeom>
          <a:noFill/>
        </p:spPr>
        <p:txBody>
          <a:bodyPr wrap="square" rtlCol="0">
            <a:spAutoFit/>
          </a:bodyPr>
          <a:lstStyle/>
          <a:p>
            <a:r>
              <a:rPr lang="en-US" b="1" dirty="0">
                <a:solidFill>
                  <a:srgbClr val="FFFF00"/>
                </a:solidFill>
              </a:rPr>
              <a:t>Risk Assessment: Medium</a:t>
            </a:r>
          </a:p>
          <a:p>
            <a:r>
              <a:rPr lang="en-US" dirty="0"/>
              <a:t>Likelihood: 4</a:t>
            </a:r>
          </a:p>
          <a:p>
            <a:r>
              <a:rPr lang="en-US" dirty="0"/>
              <a:t>Consequences: 3</a:t>
            </a:r>
            <a:endParaRPr lang="en-US" sz="1500" dirty="0"/>
          </a:p>
        </p:txBody>
      </p:sp>
    </p:spTree>
    <p:extLst>
      <p:ext uri="{BB962C8B-B14F-4D97-AF65-F5344CB8AC3E}">
        <p14:creationId xmlns:p14="http://schemas.microsoft.com/office/powerpoint/2010/main" val="8733515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0A768-2C98-47A9-B4F6-7D221A01208D}"/>
              </a:ext>
            </a:extLst>
          </p:cNvPr>
          <p:cNvSpPr>
            <a:spLocks noGrp="1"/>
          </p:cNvSpPr>
          <p:nvPr>
            <p:ph type="title"/>
          </p:nvPr>
        </p:nvSpPr>
        <p:spPr>
          <a:xfrm>
            <a:off x="1049432" y="404111"/>
            <a:ext cx="6941640" cy="581880"/>
          </a:xfrm>
        </p:spPr>
        <p:txBody>
          <a:bodyPr>
            <a:normAutofit fontScale="90000"/>
          </a:bodyPr>
          <a:lstStyle/>
          <a:p>
            <a:r>
              <a:rPr lang="en-US" sz="2700" cap="none" dirty="0">
                <a:solidFill>
                  <a:srgbClr val="FF0000"/>
                </a:solidFill>
              </a:rPr>
              <a:t>Short Quiz</a:t>
            </a:r>
            <a:br>
              <a:rPr lang="en-US" sz="2700" cap="none" dirty="0"/>
            </a:br>
            <a:r>
              <a:rPr lang="en-US" sz="2700" cap="none" dirty="0"/>
              <a:t>Q: STEAM Education in Deep Space using Amateur Radio Infrastructure:  Is this feasible?</a:t>
            </a:r>
            <a:endParaRPr lang="en-US" dirty="0"/>
          </a:p>
        </p:txBody>
      </p:sp>
      <p:sp>
        <p:nvSpPr>
          <p:cNvPr id="3" name="Content Placeholder 2">
            <a:extLst>
              <a:ext uri="{FF2B5EF4-FFF2-40B4-BE49-F238E27FC236}">
                <a16:creationId xmlns:a16="http://schemas.microsoft.com/office/drawing/2014/main" id="{224AF5FE-3455-48BE-B0AA-F0432A8BE48C}"/>
              </a:ext>
            </a:extLst>
          </p:cNvPr>
          <p:cNvSpPr>
            <a:spLocks noGrp="1"/>
          </p:cNvSpPr>
          <p:nvPr>
            <p:ph sz="quarter" idx="17"/>
          </p:nvPr>
        </p:nvSpPr>
        <p:spPr>
          <a:xfrm>
            <a:off x="524948" y="1596340"/>
            <a:ext cx="8094103" cy="3131556"/>
          </a:xfrm>
        </p:spPr>
        <p:txBody>
          <a:bodyPr>
            <a:normAutofit fontScale="92500" lnSpcReduction="10000"/>
          </a:bodyPr>
          <a:lstStyle/>
          <a:p>
            <a:r>
              <a:rPr lang="en-US" dirty="0">
                <a:latin typeface="Calibri" panose="020F0502020204030204" pitchFamily="34" charset="0"/>
              </a:rPr>
              <a:t>Weak signal, long path length challenges are achievable and have been previously demonstrated by ARISS/AMSAT team </a:t>
            </a:r>
          </a:p>
          <a:p>
            <a:pPr marL="514337" lvl="1" indent="-284156">
              <a:buFont typeface="Calibri" panose="020F0502020204030204" pitchFamily="34" charset="0"/>
              <a:buChar char="–"/>
            </a:pPr>
            <a:r>
              <a:rPr lang="en-US" sz="2100" dirty="0">
                <a:solidFill>
                  <a:schemeClr val="tx1"/>
                </a:solidFill>
                <a:latin typeface="Calibri" panose="020F0502020204030204" pitchFamily="34" charset="0"/>
              </a:rPr>
              <a:t>Weak signal reception is an amateur radio operator challenge</a:t>
            </a:r>
          </a:p>
          <a:p>
            <a:pPr marL="514337" lvl="1" indent="-284156">
              <a:buFont typeface="Calibri" panose="020F0502020204030204" pitchFamily="34" charset="0"/>
              <a:buChar char="–"/>
            </a:pPr>
            <a:r>
              <a:rPr lang="en-US" sz="2100" dirty="0">
                <a:solidFill>
                  <a:schemeClr val="tx1"/>
                </a:solidFill>
                <a:latin typeface="Calibri" panose="020F0502020204030204" pitchFamily="34" charset="0"/>
              </a:rPr>
              <a:t>AMSAT satellites demonstrated GPS weak signal reception beyond geostationary orbit; NASA now using GPS half-way to the moon</a:t>
            </a:r>
          </a:p>
          <a:p>
            <a:pPr marL="514337" lvl="1" indent="-284156">
              <a:buFont typeface="Calibri" panose="020F0502020204030204" pitchFamily="34" charset="0"/>
              <a:buChar char="–"/>
            </a:pPr>
            <a:r>
              <a:rPr lang="en-US" sz="2100" dirty="0">
                <a:solidFill>
                  <a:schemeClr val="tx1"/>
                </a:solidFill>
                <a:latin typeface="Calibri" panose="020F0502020204030204" pitchFamily="34" charset="0"/>
              </a:rPr>
              <a:t>AMSAT/ARISS team tracked &amp; received data from Voyager, Cassini, Venus Radar and several Lunar missions</a:t>
            </a:r>
          </a:p>
          <a:p>
            <a:pPr marL="514337" lvl="1" indent="-284156">
              <a:buFont typeface="Calibri" panose="020F0502020204030204" pitchFamily="34" charset="0"/>
              <a:buChar char="–"/>
            </a:pPr>
            <a:r>
              <a:rPr lang="en-US" sz="2100" dirty="0">
                <a:solidFill>
                  <a:schemeClr val="tx1"/>
                </a:solidFill>
                <a:latin typeface="Calibri" panose="020F0502020204030204" pitchFamily="34" charset="0"/>
              </a:rPr>
              <a:t>Chinese Radio Amateurs recently operated </a:t>
            </a:r>
            <a:r>
              <a:rPr lang="en-US" sz="2100" dirty="0" err="1">
                <a:latin typeface="Calibri" panose="020F0502020204030204" pitchFamily="34" charset="0"/>
              </a:rPr>
              <a:t>LongJiang</a:t>
            </a:r>
            <a:r>
              <a:rPr lang="en-US" sz="2100" dirty="0">
                <a:latin typeface="Calibri" panose="020F0502020204030204" pitchFamily="34" charset="0"/>
              </a:rPr>
              <a:t> 1 &amp; 2 around the moon</a:t>
            </a:r>
          </a:p>
          <a:p>
            <a:pPr marL="514337" lvl="1" indent="-284156">
              <a:buFont typeface="Calibri" panose="020F0502020204030204" pitchFamily="34" charset="0"/>
              <a:buChar char="–"/>
            </a:pPr>
            <a:r>
              <a:rPr lang="en-US" sz="2100" dirty="0">
                <a:solidFill>
                  <a:schemeClr val="tx1"/>
                </a:solidFill>
                <a:latin typeface="Calibri" panose="020F0502020204030204" pitchFamily="34" charset="0"/>
              </a:rPr>
              <a:t>Prize for the first human amateur radio contact between the Earth and Mars </a:t>
            </a:r>
          </a:p>
          <a:p>
            <a:endParaRPr lang="en-US" dirty="0"/>
          </a:p>
        </p:txBody>
      </p:sp>
      <p:sp>
        <p:nvSpPr>
          <p:cNvPr id="4" name="Title 1">
            <a:extLst>
              <a:ext uri="{FF2B5EF4-FFF2-40B4-BE49-F238E27FC236}">
                <a16:creationId xmlns:a16="http://schemas.microsoft.com/office/drawing/2014/main" id="{25C28145-383E-4054-80FB-8A45626C4EF9}"/>
              </a:ext>
            </a:extLst>
          </p:cNvPr>
          <p:cNvSpPr txBox="1">
            <a:spLocks/>
          </p:cNvSpPr>
          <p:nvPr/>
        </p:nvSpPr>
        <p:spPr>
          <a:xfrm>
            <a:off x="342900" y="4563536"/>
            <a:ext cx="7907482" cy="581880"/>
          </a:xfrm>
          <a:prstGeom prst="rect">
            <a:avLst/>
          </a:prstGeom>
        </p:spPr>
        <p:txBody>
          <a:bodyPr vert="horz" lIns="68580" tIns="34290" rIns="68580" bIns="34290" rtlCol="0" anchor="ctr">
            <a:normAutofit fontScale="97500"/>
          </a:bodyPr>
          <a:lstStyle>
            <a:lvl1pPr algn="ctr" defTabSz="609585" rtl="0" eaLnBrk="1" latinLnBrk="0" hangingPunct="1">
              <a:spcBef>
                <a:spcPct val="0"/>
              </a:spcBef>
              <a:buNone/>
              <a:defRPr sz="3467" b="1" kern="1200" cap="all">
                <a:solidFill>
                  <a:srgbClr val="FFFF00"/>
                </a:solidFill>
                <a:latin typeface="Century Gothic"/>
                <a:ea typeface="+mj-ea"/>
                <a:cs typeface="Century Gothic"/>
              </a:defRPr>
            </a:lvl1pPr>
          </a:lstStyle>
          <a:p>
            <a:r>
              <a:rPr lang="en-US" sz="2600" dirty="0"/>
              <a:t>A: YES!</a:t>
            </a:r>
          </a:p>
        </p:txBody>
      </p:sp>
    </p:spTree>
    <p:extLst>
      <p:ext uri="{BB962C8B-B14F-4D97-AF65-F5344CB8AC3E}">
        <p14:creationId xmlns:p14="http://schemas.microsoft.com/office/powerpoint/2010/main" val="20066827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D8207-F129-481B-9BCA-416E127A2DCE}"/>
              </a:ext>
            </a:extLst>
          </p:cNvPr>
          <p:cNvSpPr>
            <a:spLocks noGrp="1"/>
          </p:cNvSpPr>
          <p:nvPr>
            <p:ph type="title"/>
          </p:nvPr>
        </p:nvSpPr>
        <p:spPr/>
        <p:txBody>
          <a:bodyPr>
            <a:normAutofit/>
          </a:bodyPr>
          <a:lstStyle/>
          <a:p>
            <a:r>
              <a:rPr lang="en-US" sz="2700" dirty="0"/>
              <a:t>Risk Assessment Roll-Up</a:t>
            </a:r>
          </a:p>
        </p:txBody>
      </p:sp>
      <p:sp>
        <p:nvSpPr>
          <p:cNvPr id="16" name="Content Placeholder 15">
            <a:extLst>
              <a:ext uri="{FF2B5EF4-FFF2-40B4-BE49-F238E27FC236}">
                <a16:creationId xmlns:a16="http://schemas.microsoft.com/office/drawing/2014/main" id="{49D909D4-9EE8-41C8-8BBA-63AA08C05204}"/>
              </a:ext>
            </a:extLst>
          </p:cNvPr>
          <p:cNvSpPr>
            <a:spLocks noGrp="1"/>
          </p:cNvSpPr>
          <p:nvPr>
            <p:ph sz="half" idx="1"/>
          </p:nvPr>
        </p:nvSpPr>
        <p:spPr>
          <a:xfrm>
            <a:off x="413468" y="1369219"/>
            <a:ext cx="4617930" cy="3675884"/>
          </a:xfrm>
        </p:spPr>
        <p:txBody>
          <a:bodyPr>
            <a:normAutofit fontScale="62500" lnSpcReduction="20000"/>
          </a:bodyPr>
          <a:lstStyle/>
          <a:p>
            <a:pPr>
              <a:lnSpc>
                <a:spcPct val="120000"/>
              </a:lnSpc>
            </a:pPr>
            <a:r>
              <a:rPr lang="en-US" dirty="0"/>
              <a:t>Identified risk codes are plotted in their corresponding matrix location</a:t>
            </a:r>
          </a:p>
          <a:p>
            <a:pPr>
              <a:lnSpc>
                <a:spcPct val="120000"/>
              </a:lnSpc>
            </a:pPr>
            <a:r>
              <a:rPr lang="en-US" dirty="0"/>
              <a:t>The risk mitigation plan must include strategies and methods to:</a:t>
            </a:r>
          </a:p>
          <a:p>
            <a:pPr lvl="1">
              <a:lnSpc>
                <a:spcPct val="120000"/>
              </a:lnSpc>
            </a:pPr>
            <a:r>
              <a:rPr lang="en-US" dirty="0"/>
              <a:t>Reduce the Likelihood (when possible)</a:t>
            </a:r>
          </a:p>
          <a:p>
            <a:pPr lvl="1">
              <a:lnSpc>
                <a:spcPct val="120000"/>
              </a:lnSpc>
            </a:pPr>
            <a:r>
              <a:rPr lang="en-US" dirty="0"/>
              <a:t>Mitigate the consequences (when possible)</a:t>
            </a:r>
          </a:p>
          <a:p>
            <a:pPr>
              <a:lnSpc>
                <a:spcPct val="120000"/>
              </a:lnSpc>
            </a:pPr>
            <a:r>
              <a:rPr lang="en-US" dirty="0"/>
              <a:t>When there are dependencies amongst risks, address those on which other risks depend.</a:t>
            </a:r>
          </a:p>
          <a:p>
            <a:pPr>
              <a:lnSpc>
                <a:spcPct val="120000"/>
              </a:lnSpc>
            </a:pPr>
            <a:r>
              <a:rPr lang="en-US" dirty="0"/>
              <a:t>Risk reduction is generally more effective when risks are addressed early.</a:t>
            </a:r>
          </a:p>
        </p:txBody>
      </p:sp>
      <p:graphicFrame>
        <p:nvGraphicFramePr>
          <p:cNvPr id="15" name="Content Placeholder 14">
            <a:extLst>
              <a:ext uri="{FF2B5EF4-FFF2-40B4-BE49-F238E27FC236}">
                <a16:creationId xmlns:a16="http://schemas.microsoft.com/office/drawing/2014/main" id="{2C10829E-346A-4B90-8E23-87CC9E784F57}"/>
              </a:ext>
            </a:extLst>
          </p:cNvPr>
          <p:cNvGraphicFramePr>
            <a:graphicFrameLocks noGrp="1"/>
          </p:cNvGraphicFramePr>
          <p:nvPr>
            <p:ph sz="half" idx="2"/>
          </p:nvPr>
        </p:nvGraphicFramePr>
        <p:xfrm>
          <a:off x="5235820" y="1369219"/>
          <a:ext cx="3279623" cy="3263503"/>
        </p:xfrm>
        <a:graphic>
          <a:graphicData uri="http://schemas.openxmlformats.org/drawingml/2006/table">
            <a:tbl>
              <a:tblPr>
                <a:tableStyleId>{5C22544A-7EE6-4342-B048-85BDC9FD1C3A}</a:tableStyleId>
              </a:tblPr>
              <a:tblGrid>
                <a:gridCol w="279493">
                  <a:extLst>
                    <a:ext uri="{9D8B030D-6E8A-4147-A177-3AD203B41FA5}">
                      <a16:colId xmlns:a16="http://schemas.microsoft.com/office/drawing/2014/main" val="2544445191"/>
                    </a:ext>
                  </a:extLst>
                </a:gridCol>
                <a:gridCol w="275955">
                  <a:extLst>
                    <a:ext uri="{9D8B030D-6E8A-4147-A177-3AD203B41FA5}">
                      <a16:colId xmlns:a16="http://schemas.microsoft.com/office/drawing/2014/main" val="298158037"/>
                    </a:ext>
                  </a:extLst>
                </a:gridCol>
                <a:gridCol w="544835">
                  <a:extLst>
                    <a:ext uri="{9D8B030D-6E8A-4147-A177-3AD203B41FA5}">
                      <a16:colId xmlns:a16="http://schemas.microsoft.com/office/drawing/2014/main" val="2817174542"/>
                    </a:ext>
                  </a:extLst>
                </a:gridCol>
                <a:gridCol w="544835">
                  <a:extLst>
                    <a:ext uri="{9D8B030D-6E8A-4147-A177-3AD203B41FA5}">
                      <a16:colId xmlns:a16="http://schemas.microsoft.com/office/drawing/2014/main" val="1237697646"/>
                    </a:ext>
                  </a:extLst>
                </a:gridCol>
                <a:gridCol w="544835">
                  <a:extLst>
                    <a:ext uri="{9D8B030D-6E8A-4147-A177-3AD203B41FA5}">
                      <a16:colId xmlns:a16="http://schemas.microsoft.com/office/drawing/2014/main" val="3188939374"/>
                    </a:ext>
                  </a:extLst>
                </a:gridCol>
                <a:gridCol w="544835">
                  <a:extLst>
                    <a:ext uri="{9D8B030D-6E8A-4147-A177-3AD203B41FA5}">
                      <a16:colId xmlns:a16="http://schemas.microsoft.com/office/drawing/2014/main" val="1625244504"/>
                    </a:ext>
                  </a:extLst>
                </a:gridCol>
                <a:gridCol w="544835">
                  <a:extLst>
                    <a:ext uri="{9D8B030D-6E8A-4147-A177-3AD203B41FA5}">
                      <a16:colId xmlns:a16="http://schemas.microsoft.com/office/drawing/2014/main" val="2943640456"/>
                    </a:ext>
                  </a:extLst>
                </a:gridCol>
              </a:tblGrid>
              <a:tr h="545097">
                <a:tc rowSpan="5">
                  <a:txBody>
                    <a:bodyPr/>
                    <a:lstStyle/>
                    <a:p>
                      <a:pPr algn="ctr" fontAlgn="ctr"/>
                      <a:r>
                        <a:rPr lang="en-US" sz="1200" u="none" strike="noStrike">
                          <a:effectLst/>
                        </a:rPr>
                        <a:t>Likelihood</a:t>
                      </a:r>
                      <a:endParaRPr lang="en-US" sz="1200" b="0" i="0" u="none" strike="noStrike">
                        <a:solidFill>
                          <a:srgbClr val="000000"/>
                        </a:solidFill>
                        <a:effectLst/>
                        <a:latin typeface="Calibri" panose="020F0502020204030204" pitchFamily="34" charset="0"/>
                      </a:endParaRPr>
                    </a:p>
                  </a:txBody>
                  <a:tcPr marL="2516" marR="2516" marT="2360" marB="0" vert="vert270" anchor="ctr"/>
                </a:tc>
                <a:tc>
                  <a:txBody>
                    <a:bodyPr/>
                    <a:lstStyle/>
                    <a:p>
                      <a:pPr algn="ctr" fontAlgn="ctr"/>
                      <a:r>
                        <a:rPr lang="en-US" sz="1200" u="none" strike="noStrike" dirty="0">
                          <a:effectLst/>
                        </a:rPr>
                        <a:t>5</a:t>
                      </a:r>
                      <a:endParaRPr lang="en-US" sz="1200" b="0" i="0" u="none" strike="noStrike" dirty="0">
                        <a:solidFill>
                          <a:srgbClr val="000000"/>
                        </a:solidFill>
                        <a:effectLst/>
                        <a:latin typeface="Calibri" panose="020F0502020204030204" pitchFamily="34" charset="0"/>
                      </a:endParaRPr>
                    </a:p>
                  </a:txBody>
                  <a:tcPr marL="2516" marR="2516" marT="2360" marB="0" anchor="ctr"/>
                </a:tc>
                <a:tc>
                  <a:txBody>
                    <a:bodyPr/>
                    <a:lstStyle/>
                    <a:p>
                      <a:pPr algn="ctr"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2516" marR="2516" marT="2360" marB="0" anchor="ctr" anchorCtr="1">
                    <a:solidFill>
                      <a:srgbClr val="00B050"/>
                    </a:solidFill>
                  </a:tcPr>
                </a:tc>
                <a:tc>
                  <a:txBody>
                    <a:bodyPr/>
                    <a:lstStyle/>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2516" marR="2516" marT="2360" marB="0" anchor="ctr" anchorCtr="1">
                    <a:solidFill>
                      <a:srgbClr val="FFFF00"/>
                    </a:solidFill>
                  </a:tcPr>
                </a:tc>
                <a:tc>
                  <a:txBody>
                    <a:bodyPr/>
                    <a:lstStyle/>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2516" marR="2516" marT="2360" marB="0" anchor="ctr" anchorCtr="1">
                    <a:solidFill>
                      <a:srgbClr val="FF0000"/>
                    </a:solidFill>
                  </a:tcPr>
                </a:tc>
                <a:tc>
                  <a:txBody>
                    <a:bodyPr/>
                    <a:lstStyle/>
                    <a:p>
                      <a:pPr algn="ctr" fontAlgn="b"/>
                      <a:r>
                        <a:rPr lang="en-US" sz="1200" u="none" strike="noStrike" dirty="0">
                          <a:effectLst/>
                        </a:rPr>
                        <a:t>4T </a:t>
                      </a:r>
                      <a:endParaRPr lang="en-US" sz="1200" b="0" i="0" u="none" strike="noStrike" dirty="0">
                        <a:solidFill>
                          <a:srgbClr val="000000"/>
                        </a:solidFill>
                        <a:effectLst/>
                        <a:latin typeface="Calibri" panose="020F0502020204030204" pitchFamily="34" charset="0"/>
                      </a:endParaRPr>
                    </a:p>
                  </a:txBody>
                  <a:tcPr marL="2516" marR="2516" marT="2360" marB="0" anchor="ctr" anchorCtr="1">
                    <a:solidFill>
                      <a:srgbClr val="FF0000"/>
                    </a:solidFill>
                  </a:tcPr>
                </a:tc>
                <a:tc>
                  <a:txBody>
                    <a:bodyPr/>
                    <a:lstStyle/>
                    <a:p>
                      <a:pPr algn="ctr" fontAlgn="b"/>
                      <a:r>
                        <a:rPr lang="en-US" sz="1200" u="none" strike="noStrike" dirty="0">
                          <a:effectLst/>
                        </a:rPr>
                        <a:t>1T, 3T </a:t>
                      </a:r>
                      <a:endParaRPr lang="en-US" sz="1200" b="0" i="0" u="none" strike="noStrike" dirty="0">
                        <a:solidFill>
                          <a:srgbClr val="000000"/>
                        </a:solidFill>
                        <a:effectLst/>
                        <a:latin typeface="Calibri" panose="020F0502020204030204" pitchFamily="34" charset="0"/>
                      </a:endParaRPr>
                    </a:p>
                  </a:txBody>
                  <a:tcPr marL="2516" marR="2516" marT="2360" marB="0" anchor="ctr" anchorCtr="1">
                    <a:solidFill>
                      <a:srgbClr val="FF0000"/>
                    </a:solidFill>
                  </a:tcPr>
                </a:tc>
                <a:extLst>
                  <a:ext uri="{0D108BD9-81ED-4DB2-BD59-A6C34878D82A}">
                    <a16:rowId xmlns:a16="http://schemas.microsoft.com/office/drawing/2014/main" val="2586407824"/>
                  </a:ext>
                </a:extLst>
              </a:tr>
              <a:tr h="545097">
                <a:tc vMerge="1">
                  <a:txBody>
                    <a:bodyPr/>
                    <a:lstStyle/>
                    <a:p>
                      <a:endParaRPr lang="en-US"/>
                    </a:p>
                  </a:txBody>
                  <a:tcPr/>
                </a:tc>
                <a:tc>
                  <a:txBody>
                    <a:bodyPr/>
                    <a:lstStyle/>
                    <a:p>
                      <a:pPr algn="ctr" fontAlgn="ctr"/>
                      <a:r>
                        <a:rPr lang="en-US" sz="1200" u="none" strike="noStrike" dirty="0">
                          <a:effectLst/>
                        </a:rPr>
                        <a:t>4</a:t>
                      </a:r>
                      <a:endParaRPr lang="en-US" sz="1200" b="0" i="0" u="none" strike="noStrike" dirty="0">
                        <a:solidFill>
                          <a:srgbClr val="000000"/>
                        </a:solidFill>
                        <a:effectLst/>
                        <a:latin typeface="Calibri" panose="020F0502020204030204" pitchFamily="34" charset="0"/>
                      </a:endParaRPr>
                    </a:p>
                  </a:txBody>
                  <a:tcPr marL="2516" marR="2516" marT="2360" marB="0" anchor="ctr"/>
                </a:tc>
                <a:tc>
                  <a:txBody>
                    <a:bodyPr/>
                    <a:lstStyle/>
                    <a:p>
                      <a:pPr algn="ctr"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2516" marR="2516" marT="2360" marB="0" anchor="ctr" anchorCtr="1">
                    <a:solidFill>
                      <a:srgbClr val="00B050"/>
                    </a:solidFill>
                  </a:tcPr>
                </a:tc>
                <a:tc>
                  <a:txBody>
                    <a:bodyPr/>
                    <a:lstStyle/>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2516" marR="2516" marT="2360" marB="0" anchor="ctr" anchorCtr="1">
                    <a:solidFill>
                      <a:srgbClr val="FFFF00"/>
                    </a:solidFill>
                  </a:tcPr>
                </a:tc>
                <a:tc>
                  <a:txBody>
                    <a:bodyPr/>
                    <a:lstStyle/>
                    <a:p>
                      <a:pPr algn="ctr" fontAlgn="b"/>
                      <a:r>
                        <a:rPr lang="en-US" sz="1200" u="none" strike="noStrike" dirty="0">
                          <a:effectLst/>
                        </a:rPr>
                        <a:t>3P , 9T</a:t>
                      </a:r>
                      <a:endParaRPr lang="en-US" sz="1200" b="0" i="0" u="none" strike="noStrike" dirty="0">
                        <a:solidFill>
                          <a:srgbClr val="000000"/>
                        </a:solidFill>
                        <a:effectLst/>
                        <a:latin typeface="Calibri" panose="020F0502020204030204" pitchFamily="34" charset="0"/>
                      </a:endParaRPr>
                    </a:p>
                  </a:txBody>
                  <a:tcPr marL="2516" marR="2516" marT="2360" marB="0" anchor="ctr" anchorCtr="1">
                    <a:solidFill>
                      <a:srgbClr val="FFFF00"/>
                    </a:solidFill>
                  </a:tcPr>
                </a:tc>
                <a:tc>
                  <a:txBody>
                    <a:bodyPr/>
                    <a:lstStyle/>
                    <a:p>
                      <a:pPr algn="ctr" fontAlgn="b"/>
                      <a:r>
                        <a:rPr lang="en-US" sz="1200" u="none" strike="noStrike" dirty="0">
                          <a:effectLst/>
                        </a:rPr>
                        <a:t> 4P, 8T</a:t>
                      </a:r>
                      <a:endParaRPr lang="en-US" sz="1200" b="0" i="0" u="none" strike="noStrike" dirty="0">
                        <a:solidFill>
                          <a:srgbClr val="000000"/>
                        </a:solidFill>
                        <a:effectLst/>
                        <a:latin typeface="Calibri" panose="020F0502020204030204" pitchFamily="34" charset="0"/>
                      </a:endParaRPr>
                    </a:p>
                  </a:txBody>
                  <a:tcPr marL="2516" marR="2516" marT="2360" marB="0" anchor="ctr" anchorCtr="1">
                    <a:solidFill>
                      <a:srgbClr val="FF0000"/>
                    </a:solidFill>
                  </a:tcPr>
                </a:tc>
                <a:tc>
                  <a:txBody>
                    <a:bodyPr/>
                    <a:lstStyle/>
                    <a:p>
                      <a:pPr algn="ctr" fontAlgn="b"/>
                      <a:r>
                        <a:rPr lang="en-US" sz="1200" u="none" strike="noStrike" dirty="0">
                          <a:effectLst/>
                        </a:rPr>
                        <a:t>1P </a:t>
                      </a:r>
                      <a:endParaRPr lang="en-US" sz="1200" b="0" i="0" u="none" strike="noStrike" dirty="0">
                        <a:solidFill>
                          <a:srgbClr val="000000"/>
                        </a:solidFill>
                        <a:effectLst/>
                        <a:latin typeface="Calibri" panose="020F0502020204030204" pitchFamily="34" charset="0"/>
                      </a:endParaRPr>
                    </a:p>
                  </a:txBody>
                  <a:tcPr marL="2516" marR="2516" marT="2360" marB="0" anchor="ctr" anchorCtr="1">
                    <a:solidFill>
                      <a:srgbClr val="FF0000"/>
                    </a:solidFill>
                  </a:tcPr>
                </a:tc>
                <a:extLst>
                  <a:ext uri="{0D108BD9-81ED-4DB2-BD59-A6C34878D82A}">
                    <a16:rowId xmlns:a16="http://schemas.microsoft.com/office/drawing/2014/main" val="3380673338"/>
                  </a:ext>
                </a:extLst>
              </a:tr>
              <a:tr h="545097">
                <a:tc vMerge="1">
                  <a:txBody>
                    <a:bodyPr/>
                    <a:lstStyle/>
                    <a:p>
                      <a:endParaRPr lang="en-US"/>
                    </a:p>
                  </a:txBody>
                  <a:tcPr/>
                </a:tc>
                <a:tc>
                  <a:txBody>
                    <a:bodyPr/>
                    <a:lstStyle/>
                    <a:p>
                      <a:pPr algn="ctr" fontAlgn="ctr"/>
                      <a:r>
                        <a:rPr lang="en-US" sz="1200" u="none" strike="noStrike" dirty="0">
                          <a:effectLst/>
                        </a:rPr>
                        <a:t>3</a:t>
                      </a:r>
                      <a:endParaRPr lang="en-US" sz="1200" b="0" i="0" u="none" strike="noStrike" dirty="0">
                        <a:solidFill>
                          <a:srgbClr val="000000"/>
                        </a:solidFill>
                        <a:effectLst/>
                        <a:latin typeface="Calibri" panose="020F0502020204030204" pitchFamily="34" charset="0"/>
                      </a:endParaRPr>
                    </a:p>
                  </a:txBody>
                  <a:tcPr marL="2516" marR="2516" marT="2360" marB="0" anchor="ctr"/>
                </a:tc>
                <a:tc>
                  <a:txBody>
                    <a:bodyPr/>
                    <a:lstStyle/>
                    <a:p>
                      <a:pPr algn="ctr"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2516" marR="2516" marT="2360" marB="0" anchor="ctr" anchorCtr="1">
                    <a:solidFill>
                      <a:srgbClr val="00B050"/>
                    </a:solidFill>
                  </a:tcPr>
                </a:tc>
                <a:tc>
                  <a:txBody>
                    <a:bodyPr/>
                    <a:lstStyle/>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2516" marR="2516" marT="2360" marB="0" anchor="ctr" anchorCtr="1">
                    <a:solidFill>
                      <a:srgbClr val="00B050"/>
                    </a:solidFill>
                  </a:tcPr>
                </a:tc>
                <a:tc>
                  <a:txBody>
                    <a:bodyPr/>
                    <a:lstStyle/>
                    <a:p>
                      <a:pPr algn="ctr" fontAlgn="b"/>
                      <a:r>
                        <a:rPr lang="en-US" sz="1200" u="none" strike="noStrike" dirty="0">
                          <a:effectLst/>
                        </a:rPr>
                        <a:t>6T </a:t>
                      </a:r>
                      <a:endParaRPr lang="en-US" sz="1200" b="0" i="0" u="none" strike="noStrike" dirty="0">
                        <a:solidFill>
                          <a:srgbClr val="000000"/>
                        </a:solidFill>
                        <a:effectLst/>
                        <a:latin typeface="Calibri" panose="020F0502020204030204" pitchFamily="34" charset="0"/>
                      </a:endParaRPr>
                    </a:p>
                  </a:txBody>
                  <a:tcPr marL="2516" marR="2516" marT="2360" marB="0" anchor="ctr" anchorCtr="1">
                    <a:solidFill>
                      <a:srgbClr val="FFFF00"/>
                    </a:solidFill>
                  </a:tcPr>
                </a:tc>
                <a:tc>
                  <a:txBody>
                    <a:bodyPr/>
                    <a:lstStyle/>
                    <a:p>
                      <a:pPr algn="ctr" fontAlgn="b"/>
                      <a:r>
                        <a:rPr lang="en-US" sz="1200" u="none" strike="noStrike" dirty="0">
                          <a:effectLst/>
                        </a:rPr>
                        <a:t>2P, 2T, 7T </a:t>
                      </a:r>
                      <a:endParaRPr lang="en-US" sz="1200" b="0" i="0" u="none" strike="noStrike" dirty="0">
                        <a:solidFill>
                          <a:srgbClr val="000000"/>
                        </a:solidFill>
                        <a:effectLst/>
                        <a:latin typeface="Calibri" panose="020F0502020204030204" pitchFamily="34" charset="0"/>
                      </a:endParaRPr>
                    </a:p>
                  </a:txBody>
                  <a:tcPr marL="2516" marR="2516" marT="2360" marB="0" anchor="ctr" anchorCtr="1">
                    <a:solidFill>
                      <a:srgbClr val="FFFF00"/>
                    </a:solidFill>
                  </a:tcPr>
                </a:tc>
                <a:tc>
                  <a:txBody>
                    <a:bodyPr/>
                    <a:lstStyle/>
                    <a:p>
                      <a:pPr algn="ctr" fontAlgn="b"/>
                      <a:r>
                        <a:rPr lang="en-US" sz="1200" u="none" strike="noStrike" dirty="0">
                          <a:effectLst/>
                        </a:rPr>
                        <a:t>5P , 5T</a:t>
                      </a:r>
                      <a:endParaRPr lang="en-US" sz="1200" b="0" i="0" u="none" strike="noStrike" dirty="0">
                        <a:solidFill>
                          <a:srgbClr val="000000"/>
                        </a:solidFill>
                        <a:effectLst/>
                        <a:latin typeface="Calibri" panose="020F0502020204030204" pitchFamily="34" charset="0"/>
                      </a:endParaRPr>
                    </a:p>
                  </a:txBody>
                  <a:tcPr marL="2516" marR="2516" marT="2360" marB="0" anchor="ctr" anchorCtr="1">
                    <a:solidFill>
                      <a:srgbClr val="FF0000"/>
                    </a:solidFill>
                  </a:tcPr>
                </a:tc>
                <a:extLst>
                  <a:ext uri="{0D108BD9-81ED-4DB2-BD59-A6C34878D82A}">
                    <a16:rowId xmlns:a16="http://schemas.microsoft.com/office/drawing/2014/main" val="1753238107"/>
                  </a:ext>
                </a:extLst>
              </a:tr>
              <a:tr h="545097">
                <a:tc vMerge="1">
                  <a:txBody>
                    <a:bodyPr/>
                    <a:lstStyle/>
                    <a:p>
                      <a:endParaRPr lang="en-US"/>
                    </a:p>
                  </a:txBody>
                  <a:tcPr/>
                </a:tc>
                <a:tc>
                  <a:txBody>
                    <a:bodyPr/>
                    <a:lstStyle/>
                    <a:p>
                      <a:pPr algn="ctr" fontAlgn="ctr"/>
                      <a:r>
                        <a:rPr lang="en-US" sz="1200" u="none" strike="noStrike" dirty="0">
                          <a:effectLst/>
                        </a:rPr>
                        <a:t>2</a:t>
                      </a:r>
                      <a:endParaRPr lang="en-US" sz="1200" b="0" i="0" u="none" strike="noStrike" dirty="0">
                        <a:solidFill>
                          <a:srgbClr val="000000"/>
                        </a:solidFill>
                        <a:effectLst/>
                        <a:latin typeface="Calibri" panose="020F0502020204030204" pitchFamily="34" charset="0"/>
                      </a:endParaRPr>
                    </a:p>
                  </a:txBody>
                  <a:tcPr marL="2516" marR="2516" marT="2360" marB="0" anchor="ctr"/>
                </a:tc>
                <a:tc>
                  <a:txBody>
                    <a:bodyPr/>
                    <a:lstStyle/>
                    <a:p>
                      <a:pPr algn="ctr"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2516" marR="2516" marT="2360" marB="0" anchor="ctr" anchorCtr="1">
                    <a:solidFill>
                      <a:srgbClr val="00B050"/>
                    </a:solidFill>
                  </a:tcPr>
                </a:tc>
                <a:tc>
                  <a:txBody>
                    <a:bodyPr/>
                    <a:lstStyle/>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2516" marR="2516" marT="2360" marB="0" anchor="ctr" anchorCtr="1">
                    <a:solidFill>
                      <a:srgbClr val="00B050"/>
                    </a:solidFill>
                  </a:tcPr>
                </a:tc>
                <a:tc>
                  <a:txBody>
                    <a:bodyPr/>
                    <a:lstStyle/>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2516" marR="2516" marT="2360" marB="0" anchor="ctr" anchorCtr="1">
                    <a:solidFill>
                      <a:srgbClr val="FFFF00"/>
                    </a:solidFill>
                  </a:tcPr>
                </a:tc>
                <a:tc>
                  <a:txBody>
                    <a:bodyPr/>
                    <a:lstStyle/>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2516" marR="2516" marT="2360" marB="0" anchor="ctr" anchorCtr="1">
                    <a:solidFill>
                      <a:srgbClr val="FFFF00"/>
                    </a:solidFill>
                  </a:tcPr>
                </a:tc>
                <a:tc>
                  <a:txBody>
                    <a:bodyPr/>
                    <a:lstStyle/>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2516" marR="2516" marT="2360" marB="0" anchor="ctr" anchorCtr="1">
                    <a:solidFill>
                      <a:srgbClr val="FFFF00"/>
                    </a:solidFill>
                  </a:tcPr>
                </a:tc>
                <a:extLst>
                  <a:ext uri="{0D108BD9-81ED-4DB2-BD59-A6C34878D82A}">
                    <a16:rowId xmlns:a16="http://schemas.microsoft.com/office/drawing/2014/main" val="849620650"/>
                  </a:ext>
                </a:extLst>
              </a:tr>
              <a:tr h="545097">
                <a:tc vMerge="1">
                  <a:txBody>
                    <a:bodyPr/>
                    <a:lstStyle/>
                    <a:p>
                      <a:endParaRPr lang="en-US"/>
                    </a:p>
                  </a:txBody>
                  <a:tcPr/>
                </a:tc>
                <a:tc>
                  <a:txBody>
                    <a:bodyPr/>
                    <a:lstStyle/>
                    <a:p>
                      <a:pPr algn="ctr" fontAlgn="ctr"/>
                      <a:r>
                        <a:rPr lang="en-US" sz="1200" u="none" strike="noStrike" dirty="0">
                          <a:effectLst/>
                        </a:rPr>
                        <a:t>1</a:t>
                      </a:r>
                      <a:endParaRPr lang="en-US" sz="1200" b="0" i="0" u="none" strike="noStrike" dirty="0">
                        <a:solidFill>
                          <a:srgbClr val="000000"/>
                        </a:solidFill>
                        <a:effectLst/>
                        <a:latin typeface="Calibri" panose="020F0502020204030204" pitchFamily="34" charset="0"/>
                      </a:endParaRPr>
                    </a:p>
                  </a:txBody>
                  <a:tcPr marL="2516" marR="2516" marT="2360" marB="0" anchor="ctr"/>
                </a:tc>
                <a:tc>
                  <a:txBody>
                    <a:bodyPr/>
                    <a:lstStyle/>
                    <a:p>
                      <a:pPr algn="ctr"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2516" marR="2516" marT="2360" marB="0" anchor="ctr" anchorCtr="1">
                    <a:solidFill>
                      <a:srgbClr val="00B050"/>
                    </a:solidFill>
                  </a:tcPr>
                </a:tc>
                <a:tc>
                  <a:txBody>
                    <a:bodyPr/>
                    <a:lstStyle/>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2516" marR="2516" marT="2360" marB="0" anchor="ctr" anchorCtr="1">
                    <a:solidFill>
                      <a:srgbClr val="00B050"/>
                    </a:solidFill>
                  </a:tcPr>
                </a:tc>
                <a:tc>
                  <a:txBody>
                    <a:bodyPr/>
                    <a:lstStyle/>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2516" marR="2516" marT="2360" marB="0" anchor="ctr" anchorCtr="1">
                    <a:solidFill>
                      <a:srgbClr val="00B050"/>
                    </a:solidFill>
                  </a:tcPr>
                </a:tc>
                <a:tc>
                  <a:txBody>
                    <a:bodyPr/>
                    <a:lstStyle/>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2516" marR="2516" marT="2360" marB="0" anchor="ctr" anchorCtr="1">
                    <a:solidFill>
                      <a:srgbClr val="00B050"/>
                    </a:solidFill>
                  </a:tcPr>
                </a:tc>
                <a:tc>
                  <a:txBody>
                    <a:bodyPr/>
                    <a:lstStyle/>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2516" marR="2516" marT="2360" marB="0" anchor="ctr" anchorCtr="1">
                    <a:solidFill>
                      <a:srgbClr val="FFFF00"/>
                    </a:solidFill>
                  </a:tcPr>
                </a:tc>
                <a:extLst>
                  <a:ext uri="{0D108BD9-81ED-4DB2-BD59-A6C34878D82A}">
                    <a16:rowId xmlns:a16="http://schemas.microsoft.com/office/drawing/2014/main" val="863340988"/>
                  </a:ext>
                </a:extLst>
              </a:tr>
              <a:tr h="276088">
                <a:tc>
                  <a:txBody>
                    <a:bodyPr/>
                    <a:lstStyle/>
                    <a:p>
                      <a:pPr algn="l" fontAlgn="ctr"/>
                      <a:endParaRPr lang="en-US" sz="1200" b="0" i="0" u="none" strike="noStrike">
                        <a:solidFill>
                          <a:srgbClr val="000000"/>
                        </a:solidFill>
                        <a:effectLst/>
                        <a:latin typeface="Calibri" panose="020F0502020204030204" pitchFamily="34" charset="0"/>
                      </a:endParaRPr>
                    </a:p>
                  </a:txBody>
                  <a:tcPr marL="2516" marR="2516" marT="2360" marB="0" anchor="ctr"/>
                </a:tc>
                <a:tc>
                  <a:txBody>
                    <a:bodyPr/>
                    <a:lstStyle/>
                    <a:p>
                      <a:pPr algn="l" fontAlgn="ctr"/>
                      <a:endParaRPr lang="en-US" sz="1200" b="0" i="0" u="none" strike="noStrike" dirty="0">
                        <a:solidFill>
                          <a:srgbClr val="000000"/>
                        </a:solidFill>
                        <a:effectLst/>
                        <a:latin typeface="Calibri" panose="020F0502020204030204" pitchFamily="34" charset="0"/>
                      </a:endParaRPr>
                    </a:p>
                  </a:txBody>
                  <a:tcPr marL="2516" marR="2516" marT="2360" marB="0" anchor="ctr"/>
                </a:tc>
                <a:tc>
                  <a:txBody>
                    <a:bodyPr/>
                    <a:lstStyle/>
                    <a:p>
                      <a:pPr algn="ctr" fontAlgn="ctr"/>
                      <a:r>
                        <a:rPr lang="en-US" sz="1200" u="none" strike="noStrike" dirty="0">
                          <a:effectLst/>
                        </a:rPr>
                        <a:t>1</a:t>
                      </a:r>
                      <a:endParaRPr lang="en-US" sz="1200" b="0" i="0" u="none" strike="noStrike" dirty="0">
                        <a:solidFill>
                          <a:srgbClr val="000000"/>
                        </a:solidFill>
                        <a:effectLst/>
                        <a:latin typeface="Calibri" panose="020F0502020204030204" pitchFamily="34" charset="0"/>
                      </a:endParaRPr>
                    </a:p>
                  </a:txBody>
                  <a:tcPr marL="2516" marR="2516" marT="2360" marB="0" anchor="ctr"/>
                </a:tc>
                <a:tc>
                  <a:txBody>
                    <a:bodyPr/>
                    <a:lstStyle/>
                    <a:p>
                      <a:pPr algn="ctr" fontAlgn="ctr"/>
                      <a:r>
                        <a:rPr lang="en-US" sz="1200" u="none" strike="noStrike" dirty="0">
                          <a:effectLst/>
                        </a:rPr>
                        <a:t>2</a:t>
                      </a:r>
                      <a:endParaRPr lang="en-US" sz="1200" b="0" i="0" u="none" strike="noStrike" dirty="0">
                        <a:solidFill>
                          <a:srgbClr val="000000"/>
                        </a:solidFill>
                        <a:effectLst/>
                        <a:latin typeface="Calibri" panose="020F0502020204030204" pitchFamily="34" charset="0"/>
                      </a:endParaRPr>
                    </a:p>
                  </a:txBody>
                  <a:tcPr marL="2516" marR="2516" marT="2360" marB="0" anchor="ctr"/>
                </a:tc>
                <a:tc>
                  <a:txBody>
                    <a:bodyPr/>
                    <a:lstStyle/>
                    <a:p>
                      <a:pPr algn="ctr" fontAlgn="ctr"/>
                      <a:r>
                        <a:rPr lang="en-US" sz="1200" u="none" strike="noStrike" dirty="0">
                          <a:effectLst/>
                        </a:rPr>
                        <a:t>3</a:t>
                      </a:r>
                      <a:endParaRPr lang="en-US" sz="1200" b="0" i="0" u="none" strike="noStrike" dirty="0">
                        <a:solidFill>
                          <a:srgbClr val="000000"/>
                        </a:solidFill>
                        <a:effectLst/>
                        <a:latin typeface="Calibri" panose="020F0502020204030204" pitchFamily="34" charset="0"/>
                      </a:endParaRPr>
                    </a:p>
                  </a:txBody>
                  <a:tcPr marL="2516" marR="2516" marT="2360" marB="0" anchor="ctr"/>
                </a:tc>
                <a:tc>
                  <a:txBody>
                    <a:bodyPr/>
                    <a:lstStyle/>
                    <a:p>
                      <a:pPr algn="ctr" fontAlgn="ctr"/>
                      <a:r>
                        <a:rPr lang="en-US" sz="1200" u="none" strike="noStrike" dirty="0">
                          <a:effectLst/>
                        </a:rPr>
                        <a:t>4</a:t>
                      </a:r>
                      <a:endParaRPr lang="en-US" sz="1200" b="0" i="0" u="none" strike="noStrike" dirty="0">
                        <a:solidFill>
                          <a:srgbClr val="000000"/>
                        </a:solidFill>
                        <a:effectLst/>
                        <a:latin typeface="Calibri" panose="020F0502020204030204" pitchFamily="34" charset="0"/>
                      </a:endParaRPr>
                    </a:p>
                  </a:txBody>
                  <a:tcPr marL="2516" marR="2516" marT="2360" marB="0" anchor="ctr"/>
                </a:tc>
                <a:tc>
                  <a:txBody>
                    <a:bodyPr/>
                    <a:lstStyle/>
                    <a:p>
                      <a:pPr algn="ctr" fontAlgn="ctr"/>
                      <a:r>
                        <a:rPr lang="en-US" sz="1200" u="none" strike="noStrike" dirty="0">
                          <a:effectLst/>
                        </a:rPr>
                        <a:t>5</a:t>
                      </a:r>
                      <a:endParaRPr lang="en-US" sz="1200" b="0" i="0" u="none" strike="noStrike" dirty="0">
                        <a:solidFill>
                          <a:srgbClr val="000000"/>
                        </a:solidFill>
                        <a:effectLst/>
                        <a:latin typeface="Calibri" panose="020F0502020204030204" pitchFamily="34" charset="0"/>
                      </a:endParaRPr>
                    </a:p>
                  </a:txBody>
                  <a:tcPr marL="2516" marR="2516" marT="2360" marB="0" anchor="ctr"/>
                </a:tc>
                <a:extLst>
                  <a:ext uri="{0D108BD9-81ED-4DB2-BD59-A6C34878D82A}">
                    <a16:rowId xmlns:a16="http://schemas.microsoft.com/office/drawing/2014/main" val="1372454580"/>
                  </a:ext>
                </a:extLst>
              </a:tr>
              <a:tr h="261930">
                <a:tc>
                  <a:txBody>
                    <a:bodyPr/>
                    <a:lstStyle/>
                    <a:p>
                      <a:pPr algn="l" fontAlgn="b"/>
                      <a:endParaRPr lang="en-US" sz="1200" b="0" i="0" u="none" strike="noStrike">
                        <a:solidFill>
                          <a:srgbClr val="000000"/>
                        </a:solidFill>
                        <a:effectLst/>
                        <a:latin typeface="Calibri" panose="020F0502020204030204" pitchFamily="34" charset="0"/>
                      </a:endParaRPr>
                    </a:p>
                  </a:txBody>
                  <a:tcPr marL="2516" marR="2516" marT="2360" marB="0" anchor="b"/>
                </a:tc>
                <a:tc>
                  <a:txBody>
                    <a:bodyPr/>
                    <a:lstStyle/>
                    <a:p>
                      <a:pPr algn="l" fontAlgn="b"/>
                      <a:endParaRPr lang="en-US" sz="1200" b="0" i="0" u="none" strike="noStrike" dirty="0">
                        <a:solidFill>
                          <a:srgbClr val="000000"/>
                        </a:solidFill>
                        <a:effectLst/>
                        <a:latin typeface="Calibri" panose="020F0502020204030204" pitchFamily="34" charset="0"/>
                      </a:endParaRPr>
                    </a:p>
                  </a:txBody>
                  <a:tcPr marL="2516" marR="2516" marT="2360" marB="0" anchor="b"/>
                </a:tc>
                <a:tc gridSpan="5">
                  <a:txBody>
                    <a:bodyPr/>
                    <a:lstStyle/>
                    <a:p>
                      <a:pPr algn="ctr" fontAlgn="ctr"/>
                      <a:r>
                        <a:rPr lang="en-US" sz="1200" u="none" strike="noStrike" dirty="0">
                          <a:effectLst/>
                        </a:rPr>
                        <a:t>Consequences</a:t>
                      </a:r>
                      <a:endParaRPr lang="en-US" sz="1200" b="0" i="0" u="none" strike="noStrike" dirty="0">
                        <a:solidFill>
                          <a:srgbClr val="000000"/>
                        </a:solidFill>
                        <a:effectLst/>
                        <a:latin typeface="Calibri" panose="020F0502020204030204" pitchFamily="34" charset="0"/>
                      </a:endParaRPr>
                    </a:p>
                  </a:txBody>
                  <a:tcPr marL="2516" marR="2516" marT="236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59946675"/>
                  </a:ext>
                </a:extLst>
              </a:tr>
            </a:tbl>
          </a:graphicData>
        </a:graphic>
      </p:graphicFrame>
    </p:spTree>
    <p:extLst>
      <p:ext uri="{BB962C8B-B14F-4D97-AF65-F5344CB8AC3E}">
        <p14:creationId xmlns:p14="http://schemas.microsoft.com/office/powerpoint/2010/main" val="260352051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ADC92-7D14-4F93-81E3-F6A07A85241C}"/>
              </a:ext>
            </a:extLst>
          </p:cNvPr>
          <p:cNvSpPr>
            <a:spLocks noGrp="1"/>
          </p:cNvSpPr>
          <p:nvPr>
            <p:ph type="title"/>
          </p:nvPr>
        </p:nvSpPr>
        <p:spPr>
          <a:xfrm>
            <a:off x="287535" y="3452248"/>
            <a:ext cx="8568929" cy="581880"/>
          </a:xfrm>
        </p:spPr>
        <p:txBody>
          <a:bodyPr>
            <a:noAutofit/>
          </a:bodyPr>
          <a:lstStyle/>
          <a:p>
            <a:pPr marR="0" lvl="0">
              <a:spcBef>
                <a:spcPts val="0"/>
              </a:spcBef>
              <a:spcAft>
                <a:spcPts val="0"/>
              </a:spcAft>
              <a:tabLst>
                <a:tab pos="457200" algn="l"/>
              </a:tabLst>
            </a:pPr>
            <a:r>
              <a:rPr lang="en-US" sz="2400" dirty="0" err="1">
                <a:effectLst/>
                <a:latin typeface="Calibri" panose="020F0502020204030204" pitchFamily="34" charset="0"/>
                <a:ea typeface="Times New Roman" panose="02020603050405020304" pitchFamily="18" charset="0"/>
                <a:cs typeface="Times New Roman" panose="02020603050405020304" pitchFamily="18" charset="0"/>
              </a:rPr>
              <a:t>Wrapup</a:t>
            </a:r>
            <a:r>
              <a:rPr lang="en-US" sz="2400" dirty="0">
                <a:latin typeface="Calibri" panose="020F0502020204030204" pitchFamily="34" charset="0"/>
                <a:ea typeface="Times New Roman" panose="02020603050405020304" pitchFamily="18" charset="0"/>
                <a:cs typeface="Times New Roman" panose="02020603050405020304" pitchFamily="18" charset="0"/>
              </a:rPr>
              <a:t>, Forward Work, </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Splinter schedule</a:t>
            </a:r>
            <a:br>
              <a:rPr lang="en-US" sz="2400" dirty="0">
                <a:effectLst/>
                <a:latin typeface="Calibri" panose="020F0502020204030204" pitchFamily="34" charset="0"/>
                <a:ea typeface="Times New Roman" panose="02020603050405020304" pitchFamily="18" charset="0"/>
                <a:cs typeface="Times New Roman" panose="02020603050405020304" pitchFamily="18" charset="0"/>
              </a:rPr>
            </a:br>
            <a:br>
              <a:rPr lang="en-US" sz="2400" dirty="0">
                <a:effectLst/>
                <a:latin typeface="Calibri" panose="020F0502020204030204" pitchFamily="34" charset="0"/>
                <a:ea typeface="Times New Roman" panose="02020603050405020304" pitchFamily="18" charset="0"/>
                <a:cs typeface="Times New Roman" panose="02020603050405020304" pitchFamily="18" charset="0"/>
              </a:rPr>
            </a:br>
            <a:br>
              <a:rPr lang="en-US" sz="2400" cap="none" dirty="0">
                <a:effectLst/>
                <a:latin typeface="Calibri" panose="020F0502020204030204" pitchFamily="34" charset="0"/>
                <a:ea typeface="Times New Roman" panose="02020603050405020304" pitchFamily="18" charset="0"/>
                <a:cs typeface="Times New Roman" panose="02020603050405020304" pitchFamily="18" charset="0"/>
              </a:rPr>
            </a:br>
            <a:br>
              <a:rPr lang="en-US" sz="2400" dirty="0">
                <a:effectLst/>
                <a:latin typeface="Calibri" panose="020F0502020204030204" pitchFamily="34" charset="0"/>
                <a:ea typeface="Times New Roman" panose="02020603050405020304" pitchFamily="18" charset="0"/>
                <a:cs typeface="Times New Roman" panose="02020603050405020304" pitchFamily="18" charset="0"/>
              </a:rPr>
            </a:br>
            <a:br>
              <a:rPr lang="en-US" sz="2400" dirty="0">
                <a:effectLst/>
                <a:latin typeface="Calibri" panose="020F0502020204030204" pitchFamily="34" charset="0"/>
                <a:ea typeface="Times New Roman" panose="02020603050405020304" pitchFamily="18" charset="0"/>
                <a:cs typeface="Times New Roman" panose="02020603050405020304" pitchFamily="18" charset="0"/>
              </a:rPr>
            </a:br>
            <a:br>
              <a:rPr lang="en-US" sz="2400" dirty="0">
                <a:effectLst/>
                <a:latin typeface="Calibri" panose="020F0502020204030204" pitchFamily="34" charset="0"/>
                <a:ea typeface="Times New Roman" panose="02020603050405020304" pitchFamily="18" charset="0"/>
                <a:cs typeface="Times New Roman" panose="02020603050405020304" pitchFamily="18" charset="0"/>
              </a:rPr>
            </a:b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0389458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0DC6C-54E1-49CB-BAFA-64F2B074F318}"/>
              </a:ext>
            </a:extLst>
          </p:cNvPr>
          <p:cNvSpPr>
            <a:spLocks noGrp="1"/>
          </p:cNvSpPr>
          <p:nvPr>
            <p:ph type="title"/>
          </p:nvPr>
        </p:nvSpPr>
        <p:spPr>
          <a:xfrm>
            <a:off x="1240139" y="2177778"/>
            <a:ext cx="6663722" cy="581880"/>
          </a:xfrm>
        </p:spPr>
        <p:txBody>
          <a:bodyPr/>
          <a:lstStyle/>
          <a:p>
            <a:r>
              <a:rPr lang="en-US" dirty="0"/>
              <a:t>Backup Charts</a:t>
            </a:r>
          </a:p>
        </p:txBody>
      </p:sp>
    </p:spTree>
    <p:extLst>
      <p:ext uri="{BB962C8B-B14F-4D97-AF65-F5344CB8AC3E}">
        <p14:creationId xmlns:p14="http://schemas.microsoft.com/office/powerpoint/2010/main" val="105435442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4BB274E-B302-4718-B8AF-5BB96D5CA4B5}"/>
              </a:ext>
            </a:extLst>
          </p:cNvPr>
          <p:cNvSpPr/>
          <p:nvPr/>
        </p:nvSpPr>
        <p:spPr>
          <a:xfrm>
            <a:off x="914400" y="1336066"/>
            <a:ext cx="1905000" cy="3274033"/>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4792B15-3163-48AA-896C-17E9C4437086}"/>
              </a:ext>
            </a:extLst>
          </p:cNvPr>
          <p:cNvSpPr>
            <a:spLocks noGrp="1"/>
          </p:cNvSpPr>
          <p:nvPr>
            <p:ph type="title"/>
          </p:nvPr>
        </p:nvSpPr>
        <p:spPr>
          <a:xfrm>
            <a:off x="1090569" y="284616"/>
            <a:ext cx="6892143" cy="581880"/>
          </a:xfrm>
        </p:spPr>
        <p:txBody>
          <a:bodyPr>
            <a:noAutofit/>
          </a:bodyPr>
          <a:lstStyle/>
          <a:p>
            <a:r>
              <a:rPr lang="en-US" sz="2000" dirty="0"/>
              <a:t>Gateway External</a:t>
            </a:r>
            <a:br>
              <a:rPr lang="en-US" sz="2000" dirty="0"/>
            </a:br>
            <a:r>
              <a:rPr lang="en-US" sz="2000" dirty="0"/>
              <a:t>Nominal Ops System Characteristics</a:t>
            </a:r>
            <a:br>
              <a:rPr lang="en-US" sz="2000" dirty="0"/>
            </a:br>
            <a:r>
              <a:rPr lang="en-US" sz="2000" dirty="0"/>
              <a:t>(</a:t>
            </a:r>
            <a:r>
              <a:rPr lang="en-US" sz="2000" cap="none" dirty="0" err="1"/>
              <a:t>AREx</a:t>
            </a:r>
            <a:r>
              <a:rPr lang="en-US" sz="2000" cap="none" dirty="0"/>
              <a:t> Mark 2</a:t>
            </a:r>
            <a:r>
              <a:rPr lang="en-US" sz="2000" dirty="0"/>
              <a:t>)</a:t>
            </a:r>
          </a:p>
        </p:txBody>
      </p:sp>
      <p:sp>
        <p:nvSpPr>
          <p:cNvPr id="3" name="Content Placeholder 2">
            <a:extLst>
              <a:ext uri="{FF2B5EF4-FFF2-40B4-BE49-F238E27FC236}">
                <a16:creationId xmlns:a16="http://schemas.microsoft.com/office/drawing/2014/main" id="{09BA92DF-1BEC-4AA7-8822-E5F1CBB2A27A}"/>
              </a:ext>
            </a:extLst>
          </p:cNvPr>
          <p:cNvSpPr>
            <a:spLocks noGrp="1"/>
          </p:cNvSpPr>
          <p:nvPr>
            <p:ph sz="quarter" idx="17"/>
          </p:nvPr>
        </p:nvSpPr>
        <p:spPr>
          <a:xfrm>
            <a:off x="2914651" y="1077573"/>
            <a:ext cx="5810250" cy="3131556"/>
          </a:xfrm>
        </p:spPr>
        <p:txBody>
          <a:bodyPr>
            <a:normAutofit fontScale="92500" lnSpcReduction="10000"/>
          </a:bodyPr>
          <a:lstStyle/>
          <a:p>
            <a:r>
              <a:rPr lang="en-US" sz="1800" dirty="0"/>
              <a:t>0.6m parabolic dish or flat plate antenna</a:t>
            </a:r>
          </a:p>
          <a:p>
            <a:pPr marL="457200" lvl="1"/>
            <a:r>
              <a:rPr lang="en-US" sz="1400" i="0" dirty="0"/>
              <a:t>Mast Mounted LNB; power amplifier (PA trade on-going)</a:t>
            </a:r>
          </a:p>
          <a:p>
            <a:pPr marL="457200" lvl="1"/>
            <a:r>
              <a:rPr lang="en-US" sz="1400" i="0" dirty="0"/>
              <a:t>Prefer dish mounting on PPE or HALO</a:t>
            </a:r>
          </a:p>
          <a:p>
            <a:pPr marL="457200" lvl="1"/>
            <a:r>
              <a:rPr lang="en-US" sz="1400" i="0" dirty="0"/>
              <a:t>Assume: 2m mount</a:t>
            </a:r>
          </a:p>
          <a:p>
            <a:pPr marL="457200" lvl="1"/>
            <a:r>
              <a:rPr lang="en-US" sz="1400" i="0" dirty="0"/>
              <a:t>Employ Sierra Nevada 2-axis pointing system (Required accuracy ~1 degree)</a:t>
            </a:r>
          </a:p>
          <a:p>
            <a:pPr>
              <a:tabLst>
                <a:tab pos="971550" algn="l"/>
              </a:tabLst>
            </a:pPr>
            <a:r>
              <a:rPr lang="en-US" sz="1800" dirty="0"/>
              <a:t>Downlink:  X-band 10.45-10.5 GHz</a:t>
            </a:r>
          </a:p>
          <a:p>
            <a:pPr>
              <a:tabLst>
                <a:tab pos="971550" algn="l"/>
              </a:tabLst>
            </a:pPr>
            <a:r>
              <a:rPr lang="en-US" sz="1800" i="0" dirty="0"/>
              <a:t>Uplink:  S-Band 2.4-2.45 GHz, C-Band 5.65-5.67 GHz (alternative)</a:t>
            </a:r>
          </a:p>
          <a:p>
            <a:pPr>
              <a:tabLst>
                <a:tab pos="971550" algn="l"/>
              </a:tabLst>
            </a:pPr>
            <a:r>
              <a:rPr lang="en-US" sz="1800" dirty="0"/>
              <a:t>Modulation:  DVB-S2 (supports Voice, Data, SSTV, Video)</a:t>
            </a:r>
          </a:p>
          <a:p>
            <a:pPr>
              <a:tabLst>
                <a:tab pos="971550" algn="l"/>
              </a:tabLst>
            </a:pPr>
            <a:r>
              <a:rPr lang="en-US" sz="1800" i="0" dirty="0"/>
              <a:t>Gateway External Resources: 100W, TT-GigE Data, vehicle attitude and Earth pointing vector</a:t>
            </a:r>
          </a:p>
        </p:txBody>
      </p:sp>
      <p:sp>
        <p:nvSpPr>
          <p:cNvPr id="5" name="Rectangle 4">
            <a:extLst>
              <a:ext uri="{FF2B5EF4-FFF2-40B4-BE49-F238E27FC236}">
                <a16:creationId xmlns:a16="http://schemas.microsoft.com/office/drawing/2014/main" id="{D25F51FE-6BC9-49AB-A20F-F38DD520E7F6}"/>
              </a:ext>
            </a:extLst>
          </p:cNvPr>
          <p:cNvSpPr/>
          <p:nvPr/>
        </p:nvSpPr>
        <p:spPr>
          <a:xfrm rot="10800000">
            <a:off x="1869148" y="2434173"/>
            <a:ext cx="145580" cy="177495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9">
            <a:extLst>
              <a:ext uri="{FF2B5EF4-FFF2-40B4-BE49-F238E27FC236}">
                <a16:creationId xmlns:a16="http://schemas.microsoft.com/office/drawing/2014/main" id="{31BC266F-C5C8-4A86-A19D-8FAD044671AF}"/>
              </a:ext>
            </a:extLst>
          </p:cNvPr>
          <p:cNvPicPr>
            <a:picLocks noChangeAspect="1"/>
          </p:cNvPicPr>
          <p:nvPr/>
        </p:nvPicPr>
        <p:blipFill rotWithShape="1">
          <a:blip r:embed="rId2"/>
          <a:srcRect l="15185" t="17106" r="78750" b="69281"/>
          <a:stretch/>
        </p:blipFill>
        <p:spPr bwMode="auto">
          <a:xfrm rot="4038273">
            <a:off x="1471556" y="1420334"/>
            <a:ext cx="940761" cy="1138750"/>
          </a:xfrm>
          <a:prstGeom prst="ellipse">
            <a:avLst/>
          </a:prstGeom>
          <a:noFill/>
          <a:ln w="12700">
            <a:noFill/>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264A26A-6906-4407-AB07-56D665579345}"/>
              </a:ext>
            </a:extLst>
          </p:cNvPr>
          <p:cNvSpPr txBox="1"/>
          <p:nvPr/>
        </p:nvSpPr>
        <p:spPr>
          <a:xfrm>
            <a:off x="859569" y="1434371"/>
            <a:ext cx="918841" cy="276999"/>
          </a:xfrm>
          <a:prstGeom prst="rect">
            <a:avLst/>
          </a:prstGeom>
          <a:noFill/>
        </p:spPr>
        <p:txBody>
          <a:bodyPr wrap="none" rtlCol="0">
            <a:spAutoFit/>
          </a:bodyPr>
          <a:lstStyle/>
          <a:p>
            <a:r>
              <a:rPr lang="en-US" sz="1200" dirty="0">
                <a:solidFill>
                  <a:srgbClr val="3F92A6"/>
                </a:solidFill>
              </a:rPr>
              <a:t>0.6 m dish</a:t>
            </a:r>
          </a:p>
        </p:txBody>
      </p:sp>
      <p:sp>
        <p:nvSpPr>
          <p:cNvPr id="8" name="TextBox 7">
            <a:extLst>
              <a:ext uri="{FF2B5EF4-FFF2-40B4-BE49-F238E27FC236}">
                <a16:creationId xmlns:a16="http://schemas.microsoft.com/office/drawing/2014/main" id="{17E44455-6B80-4B2B-B8EC-B6BC45898B04}"/>
              </a:ext>
            </a:extLst>
          </p:cNvPr>
          <p:cNvSpPr txBox="1"/>
          <p:nvPr/>
        </p:nvSpPr>
        <p:spPr>
          <a:xfrm>
            <a:off x="1009617" y="2910460"/>
            <a:ext cx="859531" cy="830997"/>
          </a:xfrm>
          <a:prstGeom prst="rect">
            <a:avLst/>
          </a:prstGeom>
          <a:noFill/>
        </p:spPr>
        <p:txBody>
          <a:bodyPr wrap="none" rtlCol="0">
            <a:spAutoFit/>
          </a:bodyPr>
          <a:lstStyle/>
          <a:p>
            <a:pPr algn="ctr"/>
            <a:r>
              <a:rPr lang="en-US" sz="1200" dirty="0">
                <a:solidFill>
                  <a:srgbClr val="3F92A6"/>
                </a:solidFill>
              </a:rPr>
              <a:t>2 m Mast</a:t>
            </a:r>
          </a:p>
          <a:p>
            <a:pPr algn="ctr"/>
            <a:r>
              <a:rPr lang="en-US" sz="1200" dirty="0">
                <a:solidFill>
                  <a:srgbClr val="3F92A6"/>
                </a:solidFill>
              </a:rPr>
              <a:t>w/ Az-El</a:t>
            </a:r>
          </a:p>
          <a:p>
            <a:pPr algn="ctr"/>
            <a:r>
              <a:rPr lang="en-US" sz="1200" dirty="0">
                <a:solidFill>
                  <a:srgbClr val="3F92A6"/>
                </a:solidFill>
              </a:rPr>
              <a:t>Gimbal</a:t>
            </a:r>
          </a:p>
          <a:p>
            <a:pPr algn="ctr"/>
            <a:r>
              <a:rPr lang="en-US" sz="1200" dirty="0">
                <a:solidFill>
                  <a:srgbClr val="3F92A6"/>
                </a:solidFill>
              </a:rPr>
              <a:t>System</a:t>
            </a:r>
          </a:p>
        </p:txBody>
      </p:sp>
    </p:spTree>
    <p:extLst>
      <p:ext uri="{BB962C8B-B14F-4D97-AF65-F5344CB8AC3E}">
        <p14:creationId xmlns:p14="http://schemas.microsoft.com/office/powerpoint/2010/main" val="296130527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92B15-3163-48AA-896C-17E9C4437086}"/>
              </a:ext>
            </a:extLst>
          </p:cNvPr>
          <p:cNvSpPr>
            <a:spLocks noGrp="1"/>
          </p:cNvSpPr>
          <p:nvPr>
            <p:ph type="title"/>
          </p:nvPr>
        </p:nvSpPr>
        <p:spPr/>
        <p:txBody>
          <a:bodyPr>
            <a:normAutofit fontScale="90000"/>
          </a:bodyPr>
          <a:lstStyle/>
          <a:p>
            <a:r>
              <a:rPr lang="en-US" dirty="0"/>
              <a:t>Gateway External</a:t>
            </a:r>
            <a:br>
              <a:rPr lang="en-US" dirty="0"/>
            </a:br>
            <a:r>
              <a:rPr lang="en-US" dirty="0"/>
              <a:t>Contingency Ops system Characteristics</a:t>
            </a:r>
            <a:br>
              <a:rPr lang="en-US" dirty="0"/>
            </a:br>
            <a:r>
              <a:rPr lang="en-US" sz="2800" dirty="0"/>
              <a:t>(</a:t>
            </a:r>
            <a:r>
              <a:rPr lang="en-US" sz="2800" cap="none" dirty="0" err="1"/>
              <a:t>AREx</a:t>
            </a:r>
            <a:r>
              <a:rPr lang="en-US" sz="2800" cap="none" dirty="0"/>
              <a:t> Mark 2</a:t>
            </a:r>
            <a:r>
              <a:rPr lang="en-US" sz="2800" dirty="0"/>
              <a:t>)</a:t>
            </a:r>
            <a:endParaRPr lang="en-US" dirty="0"/>
          </a:p>
        </p:txBody>
      </p:sp>
      <p:sp>
        <p:nvSpPr>
          <p:cNvPr id="3" name="Content Placeholder 2">
            <a:extLst>
              <a:ext uri="{FF2B5EF4-FFF2-40B4-BE49-F238E27FC236}">
                <a16:creationId xmlns:a16="http://schemas.microsoft.com/office/drawing/2014/main" id="{09BA92DF-1BEC-4AA7-8822-E5F1CBB2A27A}"/>
              </a:ext>
            </a:extLst>
          </p:cNvPr>
          <p:cNvSpPr>
            <a:spLocks noGrp="1"/>
          </p:cNvSpPr>
          <p:nvPr>
            <p:ph sz="quarter" idx="17"/>
          </p:nvPr>
        </p:nvSpPr>
        <p:spPr>
          <a:xfrm>
            <a:off x="2819401" y="1263146"/>
            <a:ext cx="5810250" cy="3131556"/>
          </a:xfrm>
        </p:spPr>
        <p:txBody>
          <a:bodyPr>
            <a:normAutofit fontScale="92500"/>
          </a:bodyPr>
          <a:lstStyle/>
          <a:p>
            <a:r>
              <a:rPr lang="en-US" sz="1800" dirty="0"/>
              <a:t>2 omni-directional 70 cm (435-438 MHz) ¼ wave Vertical Antennas</a:t>
            </a:r>
          </a:p>
          <a:p>
            <a:r>
              <a:rPr lang="en-US" sz="1800" dirty="0"/>
              <a:t>Mounted on opposite sides of module</a:t>
            </a:r>
          </a:p>
          <a:p>
            <a:r>
              <a:rPr lang="en-US" sz="1800" dirty="0"/>
              <a:t>Option:  Employ EVA antennas</a:t>
            </a:r>
          </a:p>
          <a:p>
            <a:pPr>
              <a:tabLst>
                <a:tab pos="971550" algn="l"/>
              </a:tabLst>
            </a:pPr>
            <a:r>
              <a:rPr lang="en-US" sz="1800" dirty="0"/>
              <a:t>Uplink/Downlink:  70 cm band 435-438 MHz</a:t>
            </a:r>
          </a:p>
          <a:p>
            <a:pPr>
              <a:tabLst>
                <a:tab pos="971550" algn="l"/>
              </a:tabLst>
            </a:pPr>
            <a:r>
              <a:rPr lang="en-US" sz="1800" dirty="0"/>
              <a:t>Modulations:  Various weak signal communications modes (e.g. JT65, FT8, Olivia MFSK-16, BPSK-31)</a:t>
            </a:r>
          </a:p>
          <a:p>
            <a:pPr>
              <a:tabLst>
                <a:tab pos="971550" algn="l"/>
              </a:tabLst>
            </a:pPr>
            <a:r>
              <a:rPr lang="en-US" sz="1800" i="0" dirty="0"/>
              <a:t>Gateway External Resources: 100W, TT-GigE Data (optional)</a:t>
            </a:r>
          </a:p>
          <a:p>
            <a:pPr>
              <a:tabLst>
                <a:tab pos="971550" algn="l"/>
              </a:tabLst>
            </a:pPr>
            <a:r>
              <a:rPr lang="en-US" sz="1800" dirty="0"/>
              <a:t>Note:  Contingency and nominal downlink transmitters will not operate at the same time</a:t>
            </a:r>
            <a:endParaRPr lang="en-US" sz="1800" i="0" dirty="0"/>
          </a:p>
        </p:txBody>
      </p:sp>
      <p:pic>
        <p:nvPicPr>
          <p:cNvPr id="9" name="Picture 8">
            <a:extLst>
              <a:ext uri="{FF2B5EF4-FFF2-40B4-BE49-F238E27FC236}">
                <a16:creationId xmlns:a16="http://schemas.microsoft.com/office/drawing/2014/main" id="{EB2A0496-401D-485D-B0ED-015DCBB79EEE}"/>
              </a:ext>
            </a:extLst>
          </p:cNvPr>
          <p:cNvPicPr>
            <a:picLocks noChangeAspect="1"/>
          </p:cNvPicPr>
          <p:nvPr/>
        </p:nvPicPr>
        <p:blipFill rotWithShape="1">
          <a:blip r:embed="rId2">
            <a:extLst>
              <a:ext uri="{28A0092B-C50C-407E-A947-70E740481C1C}">
                <a14:useLocalDpi xmlns:a14="http://schemas.microsoft.com/office/drawing/2010/main" val="0"/>
              </a:ext>
            </a:extLst>
          </a:blip>
          <a:srcRect l="21540" r="21540" b="28201"/>
          <a:stretch/>
        </p:blipFill>
        <p:spPr>
          <a:xfrm rot="10800000">
            <a:off x="619863" y="3423271"/>
            <a:ext cx="1872051" cy="1571715"/>
          </a:xfrm>
          <a:prstGeom prst="rect">
            <a:avLst/>
          </a:prstGeom>
        </p:spPr>
      </p:pic>
      <p:pic>
        <p:nvPicPr>
          <p:cNvPr id="10" name="Picture 9">
            <a:extLst>
              <a:ext uri="{FF2B5EF4-FFF2-40B4-BE49-F238E27FC236}">
                <a16:creationId xmlns:a16="http://schemas.microsoft.com/office/drawing/2014/main" id="{96AB6D14-46F8-48FA-8A35-5641811F3597}"/>
              </a:ext>
            </a:extLst>
          </p:cNvPr>
          <p:cNvPicPr>
            <a:picLocks noChangeAspect="1"/>
          </p:cNvPicPr>
          <p:nvPr/>
        </p:nvPicPr>
        <p:blipFill rotWithShape="1">
          <a:blip r:embed="rId2">
            <a:extLst>
              <a:ext uri="{28A0092B-C50C-407E-A947-70E740481C1C}">
                <a14:useLocalDpi xmlns:a14="http://schemas.microsoft.com/office/drawing/2010/main" val="0"/>
              </a:ext>
            </a:extLst>
          </a:blip>
          <a:srcRect l="21540" r="21540" b="28201"/>
          <a:stretch/>
        </p:blipFill>
        <p:spPr>
          <a:xfrm>
            <a:off x="619864" y="1257209"/>
            <a:ext cx="1872051" cy="1571715"/>
          </a:xfrm>
          <a:prstGeom prst="rect">
            <a:avLst/>
          </a:prstGeom>
        </p:spPr>
      </p:pic>
    </p:spTree>
    <p:extLst>
      <p:ext uri="{BB962C8B-B14F-4D97-AF65-F5344CB8AC3E}">
        <p14:creationId xmlns:p14="http://schemas.microsoft.com/office/powerpoint/2010/main" val="170901516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92B15-3163-48AA-896C-17E9C4437086}"/>
              </a:ext>
            </a:extLst>
          </p:cNvPr>
          <p:cNvSpPr>
            <a:spLocks noGrp="1"/>
          </p:cNvSpPr>
          <p:nvPr>
            <p:ph type="title"/>
          </p:nvPr>
        </p:nvSpPr>
        <p:spPr/>
        <p:txBody>
          <a:bodyPr>
            <a:normAutofit fontScale="90000"/>
          </a:bodyPr>
          <a:lstStyle/>
          <a:p>
            <a:r>
              <a:rPr lang="en-US" dirty="0"/>
              <a:t>Gateway Internal</a:t>
            </a:r>
            <a:br>
              <a:rPr lang="en-US" dirty="0"/>
            </a:br>
            <a:r>
              <a:rPr lang="en-US" sz="2800" dirty="0"/>
              <a:t>(</a:t>
            </a:r>
            <a:r>
              <a:rPr lang="en-US" sz="2800" cap="none" dirty="0" err="1"/>
              <a:t>AREx</a:t>
            </a:r>
            <a:r>
              <a:rPr lang="en-US" sz="2800" cap="none" dirty="0"/>
              <a:t> Mark 2</a:t>
            </a:r>
            <a:r>
              <a:rPr lang="en-US" sz="2800" dirty="0"/>
              <a:t>)</a:t>
            </a:r>
            <a:endParaRPr lang="en-US" dirty="0"/>
          </a:p>
        </p:txBody>
      </p:sp>
      <p:sp>
        <p:nvSpPr>
          <p:cNvPr id="3" name="Content Placeholder 2">
            <a:extLst>
              <a:ext uri="{FF2B5EF4-FFF2-40B4-BE49-F238E27FC236}">
                <a16:creationId xmlns:a16="http://schemas.microsoft.com/office/drawing/2014/main" id="{09BA92DF-1BEC-4AA7-8822-E5F1CBB2A27A}"/>
              </a:ext>
            </a:extLst>
          </p:cNvPr>
          <p:cNvSpPr>
            <a:spLocks noGrp="1"/>
          </p:cNvSpPr>
          <p:nvPr>
            <p:ph sz="quarter" idx="17"/>
          </p:nvPr>
        </p:nvSpPr>
        <p:spPr>
          <a:xfrm>
            <a:off x="2857501" y="1005972"/>
            <a:ext cx="5857874" cy="3131556"/>
          </a:xfrm>
        </p:spPr>
        <p:txBody>
          <a:bodyPr>
            <a:noAutofit/>
          </a:bodyPr>
          <a:lstStyle/>
          <a:p>
            <a:pPr marL="203454" indent="-166688"/>
            <a:r>
              <a:rPr lang="en-US" sz="1400" dirty="0"/>
              <a:t>Volume:  36 cm x 18 cm x 20 cm (Radio System), 28 cm x 22 cm x 10 cm (Power Supply)</a:t>
            </a:r>
          </a:p>
          <a:p>
            <a:pPr marL="203454" indent="-166688"/>
            <a:r>
              <a:rPr lang="en-US" sz="1400" dirty="0"/>
              <a:t>Multi-voltage power supply, 300 W max </a:t>
            </a:r>
            <a:r>
              <a:rPr lang="en-US" sz="1400" dirty="0" err="1"/>
              <a:t>pwr</a:t>
            </a:r>
            <a:endParaRPr lang="en-US" sz="1400" dirty="0"/>
          </a:p>
          <a:p>
            <a:pPr marL="203454" indent="-166688"/>
            <a:r>
              <a:rPr lang="en-US" sz="1400" dirty="0"/>
              <a:t>Radio transceiver system, 100 W max TX (internal or external </a:t>
            </a:r>
            <a:r>
              <a:rPr lang="en-US" sz="1400" dirty="0" err="1"/>
              <a:t>pwr</a:t>
            </a:r>
            <a:r>
              <a:rPr lang="en-US" sz="1400" dirty="0"/>
              <a:t> amp)</a:t>
            </a:r>
          </a:p>
          <a:p>
            <a:pPr>
              <a:tabLst>
                <a:tab pos="971550" algn="l"/>
              </a:tabLst>
            </a:pPr>
            <a:r>
              <a:rPr lang="en-US" sz="1400" dirty="0"/>
              <a:t>Normal Ops Downlink:  X-band 10.45-10.5 GHz</a:t>
            </a:r>
          </a:p>
          <a:p>
            <a:pPr>
              <a:tabLst>
                <a:tab pos="971550" algn="l"/>
              </a:tabLst>
            </a:pPr>
            <a:r>
              <a:rPr lang="en-US" sz="1400" dirty="0"/>
              <a:t>Contingency Ops Up/Downlink: 70 cm band 435-438 MHz</a:t>
            </a:r>
          </a:p>
          <a:p>
            <a:pPr>
              <a:tabLst>
                <a:tab pos="971550" algn="l"/>
              </a:tabLst>
            </a:pPr>
            <a:r>
              <a:rPr lang="en-US" sz="1400" i="0" dirty="0"/>
              <a:t>Normal Ops Uplink:  S-Band 2.4-2.45 GHz</a:t>
            </a:r>
          </a:p>
          <a:p>
            <a:pPr>
              <a:tabLst>
                <a:tab pos="971550" algn="l"/>
              </a:tabLst>
            </a:pPr>
            <a:r>
              <a:rPr lang="en-US" sz="1400" i="0" dirty="0"/>
              <a:t>Normal Ops Uplink alternative: C-Band 5.65-5.67 GHz</a:t>
            </a:r>
          </a:p>
          <a:p>
            <a:pPr>
              <a:tabLst>
                <a:tab pos="971550" algn="l"/>
              </a:tabLst>
            </a:pPr>
            <a:r>
              <a:rPr lang="en-US" sz="1400" dirty="0"/>
              <a:t>Normal Ops Modulation:  DVB-S2 (supports Voice, Data, SSTV, Video)</a:t>
            </a:r>
          </a:p>
          <a:p>
            <a:pPr>
              <a:tabLst>
                <a:tab pos="971550" algn="l"/>
              </a:tabLst>
            </a:pPr>
            <a:r>
              <a:rPr lang="en-US" sz="1400" dirty="0"/>
              <a:t>Contingency Ops Modulation: Various weak signal communications modes (e.g. JT65, FT8, Olivia MFSK-16, BPSK-31)</a:t>
            </a:r>
          </a:p>
          <a:p>
            <a:pPr>
              <a:tabLst>
                <a:tab pos="971550" algn="l"/>
              </a:tabLst>
            </a:pPr>
            <a:r>
              <a:rPr lang="en-US" sz="1400" dirty="0" err="1"/>
              <a:t>AREx</a:t>
            </a:r>
            <a:r>
              <a:rPr lang="en-US" sz="1400" dirty="0"/>
              <a:t> Experiment/engagement interface (e.g. </a:t>
            </a:r>
            <a:r>
              <a:rPr lang="en-US" sz="1400" dirty="0" err="1"/>
              <a:t>MarconISSta</a:t>
            </a:r>
            <a:r>
              <a:rPr lang="en-US" sz="1400" dirty="0"/>
              <a:t>, video feeds)</a:t>
            </a:r>
          </a:p>
          <a:p>
            <a:pPr>
              <a:tabLst>
                <a:tab pos="971550" algn="l"/>
              </a:tabLst>
            </a:pPr>
            <a:r>
              <a:rPr lang="en-US" sz="1400" dirty="0"/>
              <a:t>Additional</a:t>
            </a:r>
            <a:r>
              <a:rPr lang="en-US" sz="1400" i="0" dirty="0"/>
              <a:t> </a:t>
            </a:r>
            <a:r>
              <a:rPr lang="en-US" sz="1400" dirty="0"/>
              <a:t>Internal</a:t>
            </a:r>
            <a:r>
              <a:rPr lang="en-US" sz="1400" i="0" dirty="0"/>
              <a:t> Resources: TT-GigE Data</a:t>
            </a:r>
          </a:p>
        </p:txBody>
      </p:sp>
      <p:pic>
        <p:nvPicPr>
          <p:cNvPr id="9" name="Picture 8">
            <a:extLst>
              <a:ext uri="{FF2B5EF4-FFF2-40B4-BE49-F238E27FC236}">
                <a16:creationId xmlns:a16="http://schemas.microsoft.com/office/drawing/2014/main" id="{92A6F9ED-39D5-4060-8FD2-2217F4461E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282" y="2089452"/>
            <a:ext cx="2691544" cy="1796748"/>
          </a:xfrm>
          <a:prstGeom prst="rect">
            <a:avLst/>
          </a:prstGeom>
        </p:spPr>
      </p:pic>
    </p:spTree>
    <p:extLst>
      <p:ext uri="{BB962C8B-B14F-4D97-AF65-F5344CB8AC3E}">
        <p14:creationId xmlns:p14="http://schemas.microsoft.com/office/powerpoint/2010/main" val="218938725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8FFEA-42E0-4F17-93E0-FE4D18D28E83}"/>
              </a:ext>
            </a:extLst>
          </p:cNvPr>
          <p:cNvSpPr>
            <a:spLocks noGrp="1"/>
          </p:cNvSpPr>
          <p:nvPr>
            <p:ph type="title"/>
          </p:nvPr>
        </p:nvSpPr>
        <p:spPr/>
        <p:txBody>
          <a:bodyPr/>
          <a:lstStyle/>
          <a:p>
            <a:r>
              <a:rPr lang="en-US" dirty="0"/>
              <a:t>Typical </a:t>
            </a:r>
            <a:r>
              <a:rPr lang="en-US" dirty="0" err="1"/>
              <a:t>ARE</a:t>
            </a:r>
            <a:r>
              <a:rPr lang="en-US" cap="none" dirty="0" err="1"/>
              <a:t>x</a:t>
            </a:r>
            <a:r>
              <a:rPr lang="en-US" dirty="0"/>
              <a:t> Ground </a:t>
            </a:r>
            <a:r>
              <a:rPr lang="en-US" dirty="0" err="1"/>
              <a:t>STation</a:t>
            </a:r>
            <a:endParaRPr lang="en-US" dirty="0"/>
          </a:p>
        </p:txBody>
      </p:sp>
      <p:sp>
        <p:nvSpPr>
          <p:cNvPr id="3" name="Content Placeholder 2">
            <a:extLst>
              <a:ext uri="{FF2B5EF4-FFF2-40B4-BE49-F238E27FC236}">
                <a16:creationId xmlns:a16="http://schemas.microsoft.com/office/drawing/2014/main" id="{5399F689-2C4D-4287-B07F-3FC25C2B775C}"/>
              </a:ext>
            </a:extLst>
          </p:cNvPr>
          <p:cNvSpPr>
            <a:spLocks noGrp="1"/>
          </p:cNvSpPr>
          <p:nvPr>
            <p:ph sz="quarter" idx="17"/>
          </p:nvPr>
        </p:nvSpPr>
        <p:spPr>
          <a:xfrm>
            <a:off x="3749802" y="1615816"/>
            <a:ext cx="3994023" cy="3131556"/>
          </a:xfrm>
        </p:spPr>
        <p:txBody>
          <a:bodyPr/>
          <a:lstStyle/>
          <a:p>
            <a:pPr marL="401637" lvl="1" indent="-342900">
              <a:buFont typeface="Arial" panose="020B0604020202020204" pitchFamily="34" charset="0"/>
              <a:buChar char="•"/>
            </a:pPr>
            <a:r>
              <a:rPr lang="en-US" i="0" dirty="0"/>
              <a:t>1 m pointed dish &amp; LNB</a:t>
            </a:r>
          </a:p>
          <a:p>
            <a:pPr marL="401637" lvl="1" indent="-342900">
              <a:buFont typeface="Arial" panose="020B0604020202020204" pitchFamily="34" charset="0"/>
              <a:buChar char="•"/>
            </a:pPr>
            <a:r>
              <a:rPr lang="en-US" i="0" dirty="0"/>
              <a:t>75-100 W transmission power</a:t>
            </a:r>
          </a:p>
          <a:p>
            <a:pPr marL="401637" lvl="1" indent="-342900">
              <a:buFont typeface="Arial" panose="020B0604020202020204" pitchFamily="34" charset="0"/>
              <a:buChar char="•"/>
            </a:pPr>
            <a:r>
              <a:rPr lang="en-US" i="0" dirty="0" err="1"/>
              <a:t>Minitoune</a:t>
            </a:r>
            <a:r>
              <a:rPr lang="en-US" i="0" dirty="0"/>
              <a:t>/CODEC software system</a:t>
            </a:r>
          </a:p>
          <a:p>
            <a:pPr marL="401637" lvl="1" indent="-342900">
              <a:buFont typeface="Arial" panose="020B0604020202020204" pitchFamily="34" charset="0"/>
              <a:buChar char="•"/>
            </a:pPr>
            <a:r>
              <a:rPr lang="en-US" i="0" dirty="0"/>
              <a:t>Weak signal software interface</a:t>
            </a:r>
          </a:p>
          <a:p>
            <a:endParaRPr lang="en-US" dirty="0"/>
          </a:p>
        </p:txBody>
      </p:sp>
      <p:pic>
        <p:nvPicPr>
          <p:cNvPr id="4" name="Picture 3">
            <a:extLst>
              <a:ext uri="{FF2B5EF4-FFF2-40B4-BE49-F238E27FC236}">
                <a16:creationId xmlns:a16="http://schemas.microsoft.com/office/drawing/2014/main" id="{6A096576-8968-452F-B17B-AB9766C2B69B}"/>
              </a:ext>
            </a:extLst>
          </p:cNvPr>
          <p:cNvPicPr>
            <a:picLocks noChangeAspect="1"/>
          </p:cNvPicPr>
          <p:nvPr/>
        </p:nvPicPr>
        <p:blipFill rotWithShape="1">
          <a:blip r:embed="rId2">
            <a:extLst>
              <a:ext uri="{28A0092B-C50C-407E-A947-70E740481C1C}">
                <a14:useLocalDpi xmlns:a14="http://schemas.microsoft.com/office/drawing/2010/main" val="0"/>
              </a:ext>
            </a:extLst>
          </a:blip>
          <a:srcRect t="25670" r="45709"/>
          <a:stretch/>
        </p:blipFill>
        <p:spPr>
          <a:xfrm>
            <a:off x="837197" y="1615816"/>
            <a:ext cx="1422081" cy="1295619"/>
          </a:xfrm>
          <a:prstGeom prst="rect">
            <a:avLst/>
          </a:prstGeom>
        </p:spPr>
      </p:pic>
      <p:pic>
        <p:nvPicPr>
          <p:cNvPr id="5" name="Picture 4">
            <a:extLst>
              <a:ext uri="{FF2B5EF4-FFF2-40B4-BE49-F238E27FC236}">
                <a16:creationId xmlns:a16="http://schemas.microsoft.com/office/drawing/2014/main" id="{4FD5FB03-1EB8-4CA1-A642-1C7916DD8001}"/>
              </a:ext>
            </a:extLst>
          </p:cNvPr>
          <p:cNvPicPr>
            <a:picLocks noChangeAspect="1"/>
          </p:cNvPicPr>
          <p:nvPr/>
        </p:nvPicPr>
        <p:blipFill>
          <a:blip r:embed="rId3"/>
          <a:stretch>
            <a:fillRect/>
          </a:stretch>
        </p:blipFill>
        <p:spPr>
          <a:xfrm>
            <a:off x="637033" y="3075709"/>
            <a:ext cx="2130246" cy="1601572"/>
          </a:xfrm>
          <a:prstGeom prst="rect">
            <a:avLst/>
          </a:prstGeom>
        </p:spPr>
      </p:pic>
    </p:spTree>
    <p:extLst>
      <p:ext uri="{BB962C8B-B14F-4D97-AF65-F5344CB8AC3E}">
        <p14:creationId xmlns:p14="http://schemas.microsoft.com/office/powerpoint/2010/main" val="220076644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Gateway interfaces</a:t>
            </a:r>
            <a:br>
              <a:rPr lang="en-US" dirty="0"/>
            </a:br>
            <a:r>
              <a:rPr lang="en-US" dirty="0"/>
              <a:t>RF Feedthroughs </a:t>
            </a:r>
            <a:r>
              <a:rPr lang="en-US" sz="2800" dirty="0"/>
              <a:t>(</a:t>
            </a:r>
            <a:r>
              <a:rPr lang="en-US" sz="2800" cap="none" dirty="0" err="1"/>
              <a:t>AREx</a:t>
            </a:r>
            <a:r>
              <a:rPr lang="en-US" sz="2800" cap="none" dirty="0"/>
              <a:t> Mark 2</a:t>
            </a:r>
            <a:r>
              <a:rPr lang="en-US" sz="2800" dirty="0"/>
              <a:t>)</a:t>
            </a:r>
            <a:endParaRPr lang="en-US" dirty="0"/>
          </a:p>
        </p:txBody>
      </p:sp>
      <p:sp>
        <p:nvSpPr>
          <p:cNvPr id="3" name="Content Placeholder 2"/>
          <p:cNvSpPr>
            <a:spLocks noGrp="1"/>
          </p:cNvSpPr>
          <p:nvPr>
            <p:ph sz="quarter" idx="17"/>
          </p:nvPr>
        </p:nvSpPr>
        <p:spPr/>
        <p:txBody>
          <a:bodyPr>
            <a:normAutofit fontScale="92500"/>
          </a:bodyPr>
          <a:lstStyle/>
          <a:p>
            <a:r>
              <a:rPr lang="en-US" dirty="0"/>
              <a:t>RF Feedthroughs desired:  1 or 3</a:t>
            </a:r>
          </a:p>
          <a:p>
            <a:pPr lvl="1"/>
            <a:r>
              <a:rPr lang="en-US" i="0" dirty="0"/>
              <a:t>1 feedthrough case—only if all antennas on one module</a:t>
            </a:r>
          </a:p>
          <a:p>
            <a:pPr lvl="2"/>
            <a:r>
              <a:rPr lang="en-US" i="0" dirty="0"/>
              <a:t>Use diplexer to split microwave signals from UHF</a:t>
            </a:r>
          </a:p>
          <a:p>
            <a:pPr lvl="2"/>
            <a:r>
              <a:rPr lang="en-US" i="0" dirty="0"/>
              <a:t>Use UHF splitter to distribute signals to 2 UHF </a:t>
            </a:r>
            <a:r>
              <a:rPr lang="en-US" i="0" dirty="0" err="1"/>
              <a:t>omni</a:t>
            </a:r>
            <a:r>
              <a:rPr lang="en-US" i="0" dirty="0"/>
              <a:t> antennas</a:t>
            </a:r>
          </a:p>
          <a:p>
            <a:pPr lvl="1"/>
            <a:r>
              <a:rPr lang="en-US" i="0" dirty="0"/>
              <a:t>3 feedthrough case—antennas on separate Gateway modules</a:t>
            </a:r>
          </a:p>
          <a:p>
            <a:pPr lvl="2"/>
            <a:r>
              <a:rPr lang="en-US" i="0" dirty="0"/>
              <a:t>2 feedthroughs for UHF and 1 feedthrough for microwave</a:t>
            </a:r>
          </a:p>
        </p:txBody>
      </p:sp>
    </p:spTree>
    <p:extLst>
      <p:ext uri="{BB962C8B-B14F-4D97-AF65-F5344CB8AC3E}">
        <p14:creationId xmlns:p14="http://schemas.microsoft.com/office/powerpoint/2010/main" val="88054300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73478-E611-4328-BD70-52F2A7C02956}"/>
              </a:ext>
            </a:extLst>
          </p:cNvPr>
          <p:cNvSpPr>
            <a:spLocks noGrp="1"/>
          </p:cNvSpPr>
          <p:nvPr>
            <p:ph type="title"/>
          </p:nvPr>
        </p:nvSpPr>
        <p:spPr/>
        <p:txBody>
          <a:bodyPr/>
          <a:lstStyle/>
          <a:p>
            <a:r>
              <a:rPr lang="en-US" b="1" dirty="0"/>
              <a:t>Development Roles (Top Level)</a:t>
            </a:r>
          </a:p>
        </p:txBody>
      </p:sp>
      <p:sp>
        <p:nvSpPr>
          <p:cNvPr id="3" name="Content Placeholder 2">
            <a:extLst>
              <a:ext uri="{FF2B5EF4-FFF2-40B4-BE49-F238E27FC236}">
                <a16:creationId xmlns:a16="http://schemas.microsoft.com/office/drawing/2014/main" id="{F48EE8C4-3C56-4070-B4D2-FFA3F1507251}"/>
              </a:ext>
            </a:extLst>
          </p:cNvPr>
          <p:cNvSpPr>
            <a:spLocks noGrp="1"/>
          </p:cNvSpPr>
          <p:nvPr>
            <p:ph idx="1"/>
          </p:nvPr>
        </p:nvSpPr>
        <p:spPr/>
        <p:txBody>
          <a:bodyPr>
            <a:normAutofit fontScale="92500" lnSpcReduction="10000"/>
          </a:bodyPr>
          <a:lstStyle/>
          <a:p>
            <a:r>
              <a:rPr lang="en-US" dirty="0"/>
              <a:t>Mechanical Systems</a:t>
            </a:r>
          </a:p>
          <a:p>
            <a:r>
              <a:rPr lang="en-US" dirty="0"/>
              <a:t>Electrical &amp; RF Systems</a:t>
            </a:r>
          </a:p>
          <a:p>
            <a:r>
              <a:rPr lang="en-US" dirty="0"/>
              <a:t>Analyses and Algorithms</a:t>
            </a:r>
          </a:p>
          <a:p>
            <a:r>
              <a:rPr lang="en-US" dirty="0"/>
              <a:t>Software</a:t>
            </a:r>
          </a:p>
          <a:p>
            <a:r>
              <a:rPr lang="en-US" dirty="0"/>
              <a:t>Ground station</a:t>
            </a:r>
          </a:p>
          <a:p>
            <a:r>
              <a:rPr lang="en-US" dirty="0"/>
              <a:t>Communication and Outreach</a:t>
            </a:r>
          </a:p>
          <a:p>
            <a:r>
              <a:rPr lang="en-US" dirty="0"/>
              <a:t>Space Agency Safety Certification</a:t>
            </a:r>
          </a:p>
          <a:p>
            <a:r>
              <a:rPr lang="en-US" dirty="0"/>
              <a:t>Space Agency Engineering Requirement Verification</a:t>
            </a:r>
          </a:p>
          <a:p>
            <a:r>
              <a:rPr lang="en-US" dirty="0"/>
              <a:t>ITAR/EAR99 Compliance</a:t>
            </a:r>
          </a:p>
          <a:p>
            <a:endParaRPr lang="en-US" dirty="0"/>
          </a:p>
          <a:p>
            <a:endParaRPr lang="en-US" dirty="0"/>
          </a:p>
          <a:p>
            <a:endParaRPr lang="en-US" dirty="0"/>
          </a:p>
        </p:txBody>
      </p:sp>
    </p:spTree>
    <p:extLst>
      <p:ext uri="{BB962C8B-B14F-4D97-AF65-F5344CB8AC3E}">
        <p14:creationId xmlns:p14="http://schemas.microsoft.com/office/powerpoint/2010/main" val="12048780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73478-E611-4328-BD70-52F2A7C02956}"/>
              </a:ext>
            </a:extLst>
          </p:cNvPr>
          <p:cNvSpPr>
            <a:spLocks noGrp="1"/>
          </p:cNvSpPr>
          <p:nvPr>
            <p:ph type="title"/>
          </p:nvPr>
        </p:nvSpPr>
        <p:spPr/>
        <p:txBody>
          <a:bodyPr/>
          <a:lstStyle/>
          <a:p>
            <a:r>
              <a:rPr lang="en-US" b="1" dirty="0"/>
              <a:t>Development Roles</a:t>
            </a:r>
            <a:br>
              <a:rPr lang="en-US" b="1" dirty="0"/>
            </a:br>
            <a:r>
              <a:rPr lang="en-US" b="1" dirty="0"/>
              <a:t>(1/4)</a:t>
            </a:r>
          </a:p>
        </p:txBody>
      </p:sp>
      <p:sp>
        <p:nvSpPr>
          <p:cNvPr id="3" name="Content Placeholder 2">
            <a:extLst>
              <a:ext uri="{FF2B5EF4-FFF2-40B4-BE49-F238E27FC236}">
                <a16:creationId xmlns:a16="http://schemas.microsoft.com/office/drawing/2014/main" id="{F48EE8C4-3C56-4070-B4D2-FFA3F1507251}"/>
              </a:ext>
            </a:extLst>
          </p:cNvPr>
          <p:cNvSpPr>
            <a:spLocks noGrp="1"/>
          </p:cNvSpPr>
          <p:nvPr>
            <p:ph idx="1"/>
          </p:nvPr>
        </p:nvSpPr>
        <p:spPr>
          <a:xfrm>
            <a:off x="628650" y="1338739"/>
            <a:ext cx="7886700" cy="3469481"/>
          </a:xfrm>
        </p:spPr>
        <p:txBody>
          <a:bodyPr>
            <a:normAutofit fontScale="92500" lnSpcReduction="20000"/>
          </a:bodyPr>
          <a:lstStyle/>
          <a:p>
            <a:r>
              <a:rPr lang="en-US" dirty="0"/>
              <a:t>Mechanical Systems</a:t>
            </a:r>
          </a:p>
          <a:p>
            <a:pPr lvl="1"/>
            <a:r>
              <a:rPr lang="en-US" dirty="0"/>
              <a:t>Mechanical Box design</a:t>
            </a:r>
          </a:p>
          <a:p>
            <a:pPr lvl="1"/>
            <a:r>
              <a:rPr lang="en-US" dirty="0"/>
              <a:t>Antenna/Feed Design</a:t>
            </a:r>
          </a:p>
          <a:p>
            <a:pPr lvl="1"/>
            <a:r>
              <a:rPr lang="en-US" dirty="0"/>
              <a:t>Thermal Design</a:t>
            </a:r>
          </a:p>
          <a:p>
            <a:pPr lvl="1"/>
            <a:r>
              <a:rPr lang="en-US" dirty="0"/>
              <a:t>Camera system</a:t>
            </a:r>
          </a:p>
          <a:p>
            <a:pPr lvl="1"/>
            <a:r>
              <a:rPr lang="en-US" dirty="0"/>
              <a:t>Mechanical Interfaces</a:t>
            </a:r>
          </a:p>
          <a:p>
            <a:pPr lvl="1"/>
            <a:r>
              <a:rPr lang="en-US" dirty="0"/>
              <a:t>Launch mounts</a:t>
            </a:r>
          </a:p>
          <a:p>
            <a:pPr lvl="1"/>
            <a:r>
              <a:rPr lang="en-US" dirty="0"/>
              <a:t>Pointing System (electro-mechanical) Procurement</a:t>
            </a:r>
          </a:p>
          <a:p>
            <a:pPr lvl="1"/>
            <a:r>
              <a:rPr lang="en-US" dirty="0"/>
              <a:t>Drawings/Labeling/Configuration Control</a:t>
            </a:r>
          </a:p>
          <a:p>
            <a:pPr lvl="1"/>
            <a:r>
              <a:rPr lang="en-US" dirty="0"/>
              <a:t>Test and Verification</a:t>
            </a:r>
          </a:p>
          <a:p>
            <a:pPr lvl="1"/>
            <a:r>
              <a:rPr lang="en-US" dirty="0"/>
              <a:t>Safety Hazards</a:t>
            </a:r>
          </a:p>
          <a:p>
            <a:pPr lvl="1"/>
            <a:r>
              <a:rPr lang="en-US" dirty="0"/>
              <a:t>Engineering Requirements</a:t>
            </a:r>
          </a:p>
        </p:txBody>
      </p:sp>
    </p:spTree>
    <p:extLst>
      <p:ext uri="{BB962C8B-B14F-4D97-AF65-F5344CB8AC3E}">
        <p14:creationId xmlns:p14="http://schemas.microsoft.com/office/powerpoint/2010/main" val="4242212652"/>
      </p:ext>
    </p:extLst>
  </p:cSld>
  <p:clrMapOvr>
    <a:masterClrMapping/>
  </p:clrMapOvr>
</p:sld>
</file>

<file path=ppt/theme/theme1.xml><?xml version="1.0" encoding="utf-8"?>
<a:theme xmlns:a="http://schemas.openxmlformats.org/drawingml/2006/main" name="ARISS">
  <a:themeElements>
    <a:clrScheme name="CASIS">
      <a:dk1>
        <a:sysClr val="windowText" lastClr="000000"/>
      </a:dk1>
      <a:lt1>
        <a:sysClr val="window" lastClr="FFFFFF"/>
      </a:lt1>
      <a:dk2>
        <a:srgbClr val="000000"/>
      </a:dk2>
      <a:lt2>
        <a:srgbClr val="FFFFFF"/>
      </a:lt2>
      <a:accent1>
        <a:srgbClr val="8DB439"/>
      </a:accent1>
      <a:accent2>
        <a:srgbClr val="3F92A6"/>
      </a:accent2>
      <a:accent3>
        <a:srgbClr val="B5B5B5"/>
      </a:accent3>
      <a:accent4>
        <a:srgbClr val="30666E"/>
      </a:accent4>
      <a:accent5>
        <a:srgbClr val="4BACC6"/>
      </a:accent5>
      <a:accent6>
        <a:srgbClr val="E39020"/>
      </a:accent6>
      <a:hlink>
        <a:srgbClr val="A2C35A"/>
      </a:hlink>
      <a:folHlink>
        <a:srgbClr val="A2C35A"/>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1400" dirty="0" err="1" smtClean="0">
            <a:solidFill>
              <a:srgbClr val="3F92A6"/>
            </a:solidFil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13653</TotalTime>
  <Words>7647</Words>
  <Application>Microsoft Office PowerPoint</Application>
  <PresentationFormat>On-screen Show (16:9)</PresentationFormat>
  <Paragraphs>1299</Paragraphs>
  <Slides>106</Slides>
  <Notes>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106</vt:i4>
      </vt:variant>
    </vt:vector>
  </HeadingPairs>
  <TitlesOfParts>
    <vt:vector size="116" baseType="lpstr">
      <vt:lpstr>Arial</vt:lpstr>
      <vt:lpstr>Arial Black</vt:lpstr>
      <vt:lpstr>Calibri</vt:lpstr>
      <vt:lpstr>Cambria Math</vt:lpstr>
      <vt:lpstr>Century Gothic</vt:lpstr>
      <vt:lpstr>Courier New</vt:lpstr>
      <vt:lpstr>Graphik Semibold</vt:lpstr>
      <vt:lpstr>Times New Roman</vt:lpstr>
      <vt:lpstr>Wingdings</vt:lpstr>
      <vt:lpstr>ARISS</vt:lpstr>
      <vt:lpstr>Gateway  Amateur Radio Exploration (AREx)   Enabling STEAM Inspiration, Engagement &amp; Experimentation Through Direct Interaction with the Gateway AREx Payload</vt:lpstr>
      <vt:lpstr>Agenda</vt:lpstr>
      <vt:lpstr>Meeting Objectives</vt:lpstr>
      <vt:lpstr>Homework Assignment</vt:lpstr>
      <vt:lpstr>Proposed AREx Payload Acronyms</vt:lpstr>
      <vt:lpstr>Alternative Payload Name:  Lunar Deities</vt:lpstr>
      <vt:lpstr>AREx Payload  Systems</vt:lpstr>
      <vt:lpstr>AREx Payload Systems Agenda </vt:lpstr>
      <vt:lpstr>Short Quiz Q: STEAM Education in Deep Space using Amateur Radio Infrastructure:  Is this feasible?</vt:lpstr>
      <vt:lpstr>Transforming STEAM Education &amp; Exploration from  Low Earth Orbit (ISS) To Cislunar (Gateway):   Amateur Radio Exploration (AREx) </vt:lpstr>
      <vt:lpstr>Amateur Radio On Human Spaceflight Missions</vt:lpstr>
      <vt:lpstr>AREx Team  and  Systems Integration Approach  </vt:lpstr>
      <vt:lpstr>AREx payload Concept</vt:lpstr>
      <vt:lpstr>AREx Mark 1  System Overview</vt:lpstr>
      <vt:lpstr>AREx Mark 1 System Payload Characteristics</vt:lpstr>
      <vt:lpstr>AREx Mark 1 System Radio Capabilities</vt:lpstr>
      <vt:lpstr>AREx Operational Segments</vt:lpstr>
      <vt:lpstr>AREx Operational Scenarios</vt:lpstr>
      <vt:lpstr>Gateway  Proposed On-Orbit operations concept</vt:lpstr>
      <vt:lpstr>Gateway Education</vt:lpstr>
      <vt:lpstr>Gateway Education</vt:lpstr>
      <vt:lpstr>Additional Operations information to NASA</vt:lpstr>
      <vt:lpstr>AREx Gateway Mark 1 Development Schedule</vt:lpstr>
      <vt:lpstr>AREx Gateway Mark 1 Development Schedule</vt:lpstr>
      <vt:lpstr>AREx Payload Systems Agenda </vt:lpstr>
      <vt:lpstr>PowerPoint Presentation</vt:lpstr>
      <vt:lpstr>PowerPoint Presentation</vt:lpstr>
      <vt:lpstr>reference orbit + attitude</vt:lpstr>
      <vt:lpstr>preliminary results </vt:lpstr>
      <vt:lpstr>working hypothesis: antenna on gateway</vt:lpstr>
      <vt:lpstr>further assumptions  (to be checked by Michelle T.)</vt:lpstr>
      <vt:lpstr>preliminary link budget analysis (Updated Chart)</vt:lpstr>
      <vt:lpstr>conclusion (prelim.)</vt:lpstr>
      <vt:lpstr>AREx Payload Systems Agenda </vt:lpstr>
      <vt:lpstr>AREx Payload Systems Agenda </vt:lpstr>
      <vt:lpstr>PowerPoint Presentation</vt:lpstr>
      <vt:lpstr>AREx System Architecture Update 25 June 2020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TT&amp;C System</vt:lpstr>
      <vt:lpstr>TT&amp;C Bus</vt:lpstr>
      <vt:lpstr>PowerPoint Presentation</vt:lpstr>
      <vt:lpstr>PowerPoint Presentation</vt:lpstr>
      <vt:lpstr>PowerPoint Presentation</vt:lpstr>
      <vt:lpstr>Controllers</vt:lpstr>
      <vt:lpstr>PowerPoint Presentation</vt:lpstr>
      <vt:lpstr>Camera Options</vt:lpstr>
      <vt:lpstr>AREx Telemetry Software Ideas and Concepts</vt:lpstr>
      <vt:lpstr>AREx Telemetry Software TO DO</vt:lpstr>
      <vt:lpstr>AREx Payload Systems Agenda </vt:lpstr>
      <vt:lpstr>PowerPoint Presentation</vt:lpstr>
      <vt:lpstr>Requirements</vt:lpstr>
      <vt:lpstr>Initial Phases</vt:lpstr>
      <vt:lpstr>Results</vt:lpstr>
      <vt:lpstr>AREx Payload Systems Agenda </vt:lpstr>
      <vt:lpstr>Requirements   Jin Kang Chris Bridges </vt:lpstr>
      <vt:lpstr>Level 1 (Top Level) Requirements</vt:lpstr>
      <vt:lpstr>Level 2 (Systems) Requirements</vt:lpstr>
      <vt:lpstr>Level 3 (Subsystem) requirements</vt:lpstr>
      <vt:lpstr>Level 3 (Subsystem) requirements (Continued)</vt:lpstr>
      <vt:lpstr>Level 3 (Subsystem) requirements (Continued)</vt:lpstr>
      <vt:lpstr>Concept of Operations (Conops)   Ciaran Morgan   </vt:lpstr>
      <vt:lpstr>PowerPoint Presentation</vt:lpstr>
      <vt:lpstr>Gateway  Proposed On-Orbit operations concept</vt:lpstr>
      <vt:lpstr>PowerPoint Presentation</vt:lpstr>
      <vt:lpstr>ConOps : Amateur Radio Mode</vt:lpstr>
      <vt:lpstr>ConOps : Educational Outreach Mode</vt:lpstr>
      <vt:lpstr>ConOps : Experimental/ Scientific Mode</vt:lpstr>
      <vt:lpstr>Risk Identification and Risk Analysis   Ken Ernandes Daniel Enrandes    </vt:lpstr>
      <vt:lpstr>Top Risks</vt:lpstr>
      <vt:lpstr>Risk: 1P Ability to Meet 2024 Schedule </vt:lpstr>
      <vt:lpstr>Risk: 2P Project and Systems Engineering Staffing</vt:lpstr>
      <vt:lpstr>Risk: 3P Partner Organizations Support</vt:lpstr>
      <vt:lpstr>Risk: 4P Obtaining Sufficient and Timely Funding</vt:lpstr>
      <vt:lpstr>Risk:  5P Export Law Compliance</vt:lpstr>
      <vt:lpstr>Risk: 1T Thermal Control Design</vt:lpstr>
      <vt:lpstr>Risk: 2T Microwave RF Safety Hazards</vt:lpstr>
      <vt:lpstr>Risk: 3T Radiation Effects</vt:lpstr>
      <vt:lpstr>Risk: 4T Gateway Interface Definitions</vt:lpstr>
      <vt:lpstr>Risk: 5T Gateway Environments</vt:lpstr>
      <vt:lpstr>Risk: 6T Obstruction Analysis</vt:lpstr>
      <vt:lpstr>Risk: 7T Mechanical Engineering Expertise</vt:lpstr>
      <vt:lpstr>Risk: 8T Antenna Design Expertise</vt:lpstr>
      <vt:lpstr>Risk: 9T Gateway Manifest</vt:lpstr>
      <vt:lpstr>Risk Assessment Roll-Up</vt:lpstr>
      <vt:lpstr>Wrapup, Forward Work, Splinter schedule      </vt:lpstr>
      <vt:lpstr>Backup Charts</vt:lpstr>
      <vt:lpstr>Gateway External Nominal Ops System Characteristics (AREx Mark 2)</vt:lpstr>
      <vt:lpstr>Gateway External Contingency Ops system Characteristics (AREx Mark 2)</vt:lpstr>
      <vt:lpstr>Gateway Internal (AREx Mark 2)</vt:lpstr>
      <vt:lpstr>Typical AREx Ground STation</vt:lpstr>
      <vt:lpstr>Gateway interfaces RF Feedthroughs (AREx Mark 2)</vt:lpstr>
      <vt:lpstr>Development Roles (Top Level)</vt:lpstr>
      <vt:lpstr>Development Roles (1/4)</vt:lpstr>
      <vt:lpstr>Development Roles (2/4)</vt:lpstr>
      <vt:lpstr>Development Roles (3/4)</vt:lpstr>
      <vt:lpstr>Development Roles (4/4)</vt:lpstr>
      <vt:lpstr>AREx Gateway  Proposed Lifecycle Milestone Reviews Tailored from NASA NPR 7120.5E</vt:lpstr>
      <vt:lpstr>PowerPoint Presentation</vt:lpstr>
      <vt:lpstr>PowerPoint Presentation</vt:lpstr>
      <vt:lpstr>MCR/SRR Success (Exit) Criteria</vt:lpstr>
    </vt:vector>
  </TitlesOfParts>
  <Company>Mtn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Nicholas Roberts</dc:creator>
  <cp:lastModifiedBy>Frank Bauer</cp:lastModifiedBy>
  <cp:revision>675</cp:revision>
  <cp:lastPrinted>2015-04-16T20:34:26Z</cp:lastPrinted>
  <dcterms:created xsi:type="dcterms:W3CDTF">2015-04-06T14:32:42Z</dcterms:created>
  <dcterms:modified xsi:type="dcterms:W3CDTF">2020-07-02T13:26:38Z</dcterms:modified>
</cp:coreProperties>
</file>